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71" r:id="rId2"/>
    <p:sldId id="272" r:id="rId3"/>
    <p:sldId id="273" r:id="rId4"/>
    <p:sldId id="270" r:id="rId5"/>
    <p:sldId id="257" r:id="rId6"/>
    <p:sldId id="258" r:id="rId7"/>
    <p:sldId id="259" r:id="rId8"/>
    <p:sldId id="274" r:id="rId9"/>
    <p:sldId id="264" r:id="rId10"/>
    <p:sldId id="265" r:id="rId11"/>
    <p:sldId id="280" r:id="rId12"/>
    <p:sldId id="267" r:id="rId13"/>
    <p:sldId id="268" r:id="rId14"/>
    <p:sldId id="281" r:id="rId15"/>
    <p:sldId id="283" r:id="rId16"/>
    <p:sldId id="284" r:id="rId17"/>
    <p:sldId id="275" r:id="rId18"/>
    <p:sldId id="278" r:id="rId19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uy Loc" initials="HL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02" autoAdjust="0"/>
    <p:restoredTop sz="94614" autoAdjust="0"/>
  </p:normalViewPr>
  <p:slideViewPr>
    <p:cSldViewPr>
      <p:cViewPr varScale="1">
        <p:scale>
          <a:sx n="68" d="100"/>
          <a:sy n="68" d="100"/>
        </p:scale>
        <p:origin x="144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5-11-08T06:20:38.288" idx="1">
    <p:pos x="10" y="10"/>
    <p:text/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Đầu trang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Nơi giữ chỗ cho Ngày tháng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C63595-27C3-48EE-A2D8-F67441E0D1D1}" type="datetimeFigureOut">
              <a:rPr lang="vi-VN" smtClean="0"/>
              <a:pPr/>
              <a:t>05/08/2021</a:t>
            </a:fld>
            <a:endParaRPr lang="vi-VN"/>
          </a:p>
        </p:txBody>
      </p:sp>
      <p:sp>
        <p:nvSpPr>
          <p:cNvPr id="4" name="Nơi giữ chỗ cho Hình ảnh của Bản chiế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ơi giữ chỗ cho Ghi ch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11FE21-DE16-46B4-8C9C-A2B2256DC41E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75904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vi-VN"/>
              <a:t>Bấm &amp; sửa kiểu tiêu đề</a:t>
            </a:r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/>
              <a:t>Bấm &amp; sửa kiểu phụ đề</a:t>
            </a:r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05/08/2021</a:t>
            </a:fld>
            <a:endParaRPr lang="vi-VN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05/08/2021</a:t>
            </a:fld>
            <a:endParaRPr lang="vi-VN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vi-VN"/>
              <a:t>Bấm &amp; sửa kiểu tiêu đề</a:t>
            </a:r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05/08/2021</a:t>
            </a:fld>
            <a:endParaRPr lang="vi-VN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05/08/2021</a:t>
            </a:fld>
            <a:endParaRPr lang="vi-VN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/>
              <a:t>Bấm &amp; sửa kiểu tiêu đề</a:t>
            </a:r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05/08/2021</a:t>
            </a:fld>
            <a:endParaRPr lang="vi-VN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05/08/2021</a:t>
            </a:fld>
            <a:endParaRPr lang="vi-VN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/>
              <a:t>Bấm &amp; sửa kiểu tiêu đề</a:t>
            </a:r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7" name="Nơi giữ chỗ cho Ngày tháng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05/08/2021</a:t>
            </a:fld>
            <a:endParaRPr lang="vi-VN"/>
          </a:p>
        </p:txBody>
      </p:sp>
      <p:sp>
        <p:nvSpPr>
          <p:cNvPr id="8" name="Nơi giữ chỗ cho Chân trang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Nơi giữ chỗ cho Số hiệu Bản chiế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</a:p>
        </p:txBody>
      </p:sp>
      <p:sp>
        <p:nvSpPr>
          <p:cNvPr id="3" name="Nơi giữ chỗ cho Ngày tháng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05/08/2021</a:t>
            </a:fld>
            <a:endParaRPr lang="vi-VN"/>
          </a:p>
        </p:txBody>
      </p:sp>
      <p:sp>
        <p:nvSpPr>
          <p:cNvPr id="4" name="Nơi giữ chỗ cho Chân trang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Nơi giữ chỗ cho Số hiệu Bản chiế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Ngày tháng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05/08/2021</a:t>
            </a:fld>
            <a:endParaRPr lang="vi-VN"/>
          </a:p>
        </p:txBody>
      </p:sp>
      <p:sp>
        <p:nvSpPr>
          <p:cNvPr id="3" name="Nơi giữ chỗ cho Chân trang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Nơi giữ chỗ cho Số hiệu Bản chiế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05/08/2021</a:t>
            </a:fld>
            <a:endParaRPr lang="vi-VN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05/08/2021</a:t>
            </a:fld>
            <a:endParaRPr lang="vi-VN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/>
              <a:t>Bấm &amp; sửa kiểu tiêu đề</a:t>
            </a:r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ED0E58-5515-4A7F-ADAB-AFBF515136F7}" type="datetimeFigureOut">
              <a:rPr lang="vi-VN" smtClean="0"/>
              <a:pPr/>
              <a:t>05/08/2021</a:t>
            </a:fld>
            <a:endParaRPr lang="vi-VN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uy Loc\Desktop\images (11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719064" y="3102378"/>
            <a:ext cx="8067778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LĨNH VỰC PHÁT TRIỂN NHẬN THỨC</a:t>
            </a:r>
          </a:p>
          <a:p>
            <a:pPr algn="ctr"/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Đề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tài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: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Chắp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ghép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các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hình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để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tạo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thành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hình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mới</a:t>
            </a:r>
            <a:endParaRPr lang="en-US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  <a:p>
            <a:pPr algn="ctr"/>
            <a:endParaRPr lang="en-US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  <a:p>
            <a:pPr algn="ctr"/>
            <a:endParaRPr lang="en-US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  <a:p>
            <a:pPr algn="ctr"/>
            <a:endParaRPr lang="en-US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  <a:p>
            <a:pPr algn="ctr"/>
            <a:endParaRPr lang="en-US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  <a:p>
            <a:pPr algn="ctr"/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Lứa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tuổi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: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Mẫu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giáo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bé</a:t>
            </a:r>
            <a:endParaRPr lang="en-US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7CCCD36-8056-4731-A5A5-A05659F16383}"/>
              </a:ext>
            </a:extLst>
          </p:cNvPr>
          <p:cNvSpPr/>
          <p:nvPr/>
        </p:nvSpPr>
        <p:spPr>
          <a:xfrm>
            <a:off x="1447800" y="400604"/>
            <a:ext cx="6695921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 GD&amp;ĐT QUẬN LONG BIÊN</a:t>
            </a:r>
            <a:endParaRPr lang="en-US" altLang="vi-VN" sz="2800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algn="ctr"/>
            <a:endParaRPr lang="en-US" sz="2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EB43D5D-D889-4A64-88AC-5EBEF72E771C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80811" y="1017151"/>
            <a:ext cx="1353189" cy="130282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>
    <p:wedg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571604" y="2786058"/>
            <a:ext cx="2671770" cy="3071834"/>
          </a:xfrm>
          <a:prstGeom prst="rect">
            <a:avLst/>
          </a:prstGeom>
          <a:solidFill>
            <a:srgbClr val="0070C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>
              <a:solidFill>
                <a:srgbClr val="00B0F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214810" y="2786058"/>
            <a:ext cx="2857520" cy="3071834"/>
          </a:xfrm>
          <a:prstGeom prst="rect">
            <a:avLst/>
          </a:prstGeom>
          <a:solidFill>
            <a:srgbClr val="0070C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786182" y="3071810"/>
            <a:ext cx="2214578" cy="2500330"/>
          </a:xfrm>
          <a:prstGeom prst="rect">
            <a:avLst/>
          </a:prstGeom>
          <a:solidFill>
            <a:srgbClr val="0070C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786182" y="1000108"/>
            <a:ext cx="2214578" cy="2214578"/>
          </a:xfrm>
          <a:prstGeom prst="rect">
            <a:avLst/>
          </a:prstGeom>
          <a:solidFill>
            <a:srgbClr val="0070C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 </a:t>
            </a:r>
            <a:r>
              <a:rPr lang="en-US" sz="2400" dirty="0" err="1"/>
              <a:t>Chắp</a:t>
            </a:r>
            <a:r>
              <a:rPr lang="en-US" sz="2400" dirty="0"/>
              <a:t> </a:t>
            </a:r>
            <a:r>
              <a:rPr lang="en-US" sz="2400" dirty="0" err="1"/>
              <a:t>ghép</a:t>
            </a:r>
            <a:r>
              <a:rPr lang="en-US" sz="2400" dirty="0"/>
              <a:t> </a:t>
            </a:r>
            <a:r>
              <a:rPr lang="en-US" sz="2400" dirty="0" err="1"/>
              <a:t>hai</a:t>
            </a:r>
            <a:r>
              <a:rPr lang="en-US" sz="2400" dirty="0"/>
              <a:t> </a:t>
            </a:r>
            <a:r>
              <a:rPr lang="en-US" sz="2400" dirty="0" err="1"/>
              <a:t>hình</a:t>
            </a:r>
            <a:r>
              <a:rPr lang="en-US" sz="2400" dirty="0"/>
              <a:t> </a:t>
            </a:r>
            <a:r>
              <a:rPr lang="en-US" sz="2400" dirty="0" err="1"/>
              <a:t>chư</a:t>
            </a:r>
            <a:r>
              <a:rPr lang="en-US" sz="2400" dirty="0"/>
              <a:t>̃ </a:t>
            </a:r>
            <a:r>
              <a:rPr lang="en-US" sz="2400" dirty="0" err="1"/>
              <a:t>nhật</a:t>
            </a:r>
            <a:r>
              <a:rPr lang="en-US" sz="2400" dirty="0"/>
              <a:t> </a:t>
            </a:r>
            <a:r>
              <a:rPr lang="en-US" sz="2400" dirty="0" err="1"/>
              <a:t>thành</a:t>
            </a:r>
            <a:r>
              <a:rPr lang="en-US" sz="2400" dirty="0"/>
              <a:t> 1 </a:t>
            </a:r>
            <a:r>
              <a:rPr lang="en-US" sz="2400" dirty="0" err="1"/>
              <a:t>hình</a:t>
            </a:r>
            <a:r>
              <a:rPr lang="en-US" sz="2400" dirty="0"/>
              <a:t> </a:t>
            </a:r>
            <a:r>
              <a:rPr lang="en-US" sz="2400" dirty="0" err="1"/>
              <a:t>vuông</a:t>
            </a:r>
            <a:endParaRPr lang="vi-VN" sz="2400" dirty="0"/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1857356" y="1857364"/>
            <a:ext cx="2425392" cy="4429156"/>
          </a:xfrm>
          <a:prstGeom prst="rect">
            <a:avLst/>
          </a:prstGeom>
          <a:solidFill>
            <a:srgbClr val="FF000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974706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F1F54D43-81F9-421F-BA4B-BD36555098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0944" y="1877932"/>
            <a:ext cx="2425392" cy="4429156"/>
          </a:xfrm>
          <a:prstGeom prst="rect">
            <a:avLst/>
          </a:prstGeom>
          <a:solidFill>
            <a:srgbClr val="FF000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974706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nimBg="1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Chắp</a:t>
            </a:r>
            <a:r>
              <a:rPr lang="en-US" sz="2400" dirty="0"/>
              <a:t> </a:t>
            </a:r>
            <a:r>
              <a:rPr lang="en-US" sz="2400" dirty="0" err="1"/>
              <a:t>ghép</a:t>
            </a:r>
            <a:r>
              <a:rPr lang="en-US" sz="2400" dirty="0"/>
              <a:t> </a:t>
            </a:r>
            <a:r>
              <a:rPr lang="en-US" sz="2400" dirty="0" err="1"/>
              <a:t>hai</a:t>
            </a:r>
            <a:r>
              <a:rPr lang="en-US" sz="2400" dirty="0"/>
              <a:t> </a:t>
            </a:r>
            <a:r>
              <a:rPr lang="en-US" sz="2400" dirty="0" err="1"/>
              <a:t>hình</a:t>
            </a:r>
            <a:r>
              <a:rPr lang="en-US" sz="2400" dirty="0"/>
              <a:t> </a:t>
            </a:r>
            <a:r>
              <a:rPr lang="en-US" sz="2400" dirty="0" err="1"/>
              <a:t>chư</a:t>
            </a:r>
            <a:r>
              <a:rPr lang="en-US" sz="2400" dirty="0"/>
              <a:t>̃ </a:t>
            </a:r>
            <a:r>
              <a:rPr lang="en-US" sz="2400" dirty="0" err="1"/>
              <a:t>nhật</a:t>
            </a:r>
            <a:r>
              <a:rPr lang="en-US" sz="2400" dirty="0"/>
              <a:t> </a:t>
            </a:r>
            <a:r>
              <a:rPr lang="en-US" sz="2400" dirty="0" err="1"/>
              <a:t>thành</a:t>
            </a:r>
            <a:r>
              <a:rPr lang="en-US" sz="2400" dirty="0"/>
              <a:t> 1 </a:t>
            </a:r>
            <a:r>
              <a:rPr lang="en-US" sz="2400" dirty="0" err="1"/>
              <a:t>hình</a:t>
            </a:r>
            <a:r>
              <a:rPr lang="en-US" sz="2400" dirty="0"/>
              <a:t> </a:t>
            </a:r>
            <a:r>
              <a:rPr lang="en-US" sz="2400" dirty="0" err="1"/>
              <a:t>vuông</a:t>
            </a:r>
            <a:endParaRPr lang="vi-VN" sz="24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691680" y="2000240"/>
            <a:ext cx="2380254" cy="4286280"/>
          </a:xfrm>
          <a:prstGeom prst="rect">
            <a:avLst/>
          </a:prstGeom>
          <a:solidFill>
            <a:srgbClr val="FF000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974706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071934" y="2000240"/>
            <a:ext cx="2380254" cy="4286280"/>
          </a:xfrm>
          <a:prstGeom prst="rect">
            <a:avLst/>
          </a:prstGeom>
          <a:solidFill>
            <a:srgbClr val="FF000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974706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3"/>
          <p:cNvSpPr>
            <a:spLocks noChangeArrowheads="1"/>
          </p:cNvSpPr>
          <p:nvPr/>
        </p:nvSpPr>
        <p:spPr bwMode="auto">
          <a:xfrm rot="8160492">
            <a:off x="2864163" y="812821"/>
            <a:ext cx="3055633" cy="2951715"/>
          </a:xfrm>
          <a:prstGeom prst="rtTriangle">
            <a:avLst/>
          </a:prstGeom>
          <a:solidFill>
            <a:srgbClr val="FF0000"/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267744" y="2289316"/>
            <a:ext cx="4248472" cy="3665627"/>
          </a:xfrm>
          <a:prstGeom prst="rect">
            <a:avLst/>
          </a:prstGeom>
          <a:solidFill>
            <a:srgbClr val="0070C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2483768" y="2636912"/>
            <a:ext cx="1154978" cy="1069290"/>
          </a:xfrm>
          <a:prstGeom prst="rect">
            <a:avLst/>
          </a:prstGeom>
          <a:solidFill>
            <a:srgbClr val="FFFF0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5220072" y="2636912"/>
            <a:ext cx="1154978" cy="1069290"/>
          </a:xfrm>
          <a:prstGeom prst="rect">
            <a:avLst/>
          </a:prstGeom>
          <a:solidFill>
            <a:srgbClr val="FFFF0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3851918" y="3861048"/>
            <a:ext cx="1152129" cy="2021846"/>
          </a:xfrm>
          <a:prstGeom prst="rect">
            <a:avLst/>
          </a:prstGeom>
          <a:solidFill>
            <a:srgbClr val="00B05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" grpId="0" animBg="1"/>
      <p:bldP spid="10" grpId="0" animBg="1"/>
      <p:bldP spid="1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3"/>
          <p:cNvSpPr>
            <a:spLocks noChangeArrowheads="1"/>
          </p:cNvSpPr>
          <p:nvPr/>
        </p:nvSpPr>
        <p:spPr bwMode="auto">
          <a:xfrm rot="13302959">
            <a:off x="2316377" y="665640"/>
            <a:ext cx="2779157" cy="2993672"/>
          </a:xfrm>
          <a:prstGeom prst="rtTriangle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142976" y="4071942"/>
            <a:ext cx="5357850" cy="178595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 rot="3376431">
            <a:off x="2399833" y="2344418"/>
            <a:ext cx="1845394" cy="1260651"/>
          </a:xfrm>
          <a:prstGeom prst="rtTriangle">
            <a:avLst/>
          </a:prstGeom>
          <a:solidFill>
            <a:srgbClr val="FF0000"/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214414" y="3714752"/>
            <a:ext cx="5357850" cy="1285884"/>
          </a:xfrm>
          <a:prstGeom prst="rect">
            <a:avLst/>
          </a:prstGeom>
          <a:solidFill>
            <a:srgbClr val="0070C0"/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214414" y="2071678"/>
            <a:ext cx="1500198" cy="2938482"/>
          </a:xfrm>
          <a:prstGeom prst="rect">
            <a:avLst/>
          </a:prstGeom>
          <a:solidFill>
            <a:srgbClr val="0070C0"/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6" name="Oval 2"/>
          <p:cNvSpPr>
            <a:spLocks noChangeArrowheads="1"/>
          </p:cNvSpPr>
          <p:nvPr/>
        </p:nvSpPr>
        <p:spPr bwMode="auto">
          <a:xfrm>
            <a:off x="2195736" y="4929198"/>
            <a:ext cx="1161818" cy="1092090"/>
          </a:xfrm>
          <a:prstGeom prst="ellipse">
            <a:avLst/>
          </a:prstGeom>
          <a:solidFill>
            <a:srgbClr val="FF0000"/>
          </a:solidFill>
          <a:ln w="12700">
            <a:solidFill>
              <a:srgbClr val="D99594"/>
            </a:solidFill>
            <a:round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 dirty="0"/>
          </a:p>
        </p:txBody>
      </p:sp>
      <p:sp>
        <p:nvSpPr>
          <p:cNvPr id="7" name="Oval 2"/>
          <p:cNvSpPr>
            <a:spLocks noChangeArrowheads="1"/>
          </p:cNvSpPr>
          <p:nvPr/>
        </p:nvSpPr>
        <p:spPr bwMode="auto">
          <a:xfrm>
            <a:off x="4786314" y="4929198"/>
            <a:ext cx="1153838" cy="1092090"/>
          </a:xfrm>
          <a:prstGeom prst="ellipse">
            <a:avLst/>
          </a:prstGeom>
          <a:solidFill>
            <a:srgbClr val="FF0000"/>
          </a:solidFill>
          <a:ln w="12700">
            <a:solidFill>
              <a:srgbClr val="D99594"/>
            </a:solidFill>
            <a:round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 dirty="0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500166" y="2428868"/>
            <a:ext cx="795342" cy="1947874"/>
          </a:xfrm>
          <a:prstGeom prst="rect">
            <a:avLst/>
          </a:prstGeom>
          <a:solidFill>
            <a:srgbClr val="FFFF00"/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Huy Loc\Desktop\6048799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57593"/>
            <a:ext cx="8509000" cy="6143668"/>
          </a:xfrm>
          <a:prstGeom prst="rect">
            <a:avLst/>
          </a:prstGeom>
          <a:noFill/>
        </p:spPr>
      </p:pic>
      <p:sp>
        <p:nvSpPr>
          <p:cNvPr id="5" name="WordArt 5"/>
          <p:cNvSpPr>
            <a:spLocks noChangeArrowheads="1" noChangeShapeType="1" noTextEdit="1"/>
          </p:cNvSpPr>
          <p:nvPr/>
        </p:nvSpPr>
        <p:spPr bwMode="auto">
          <a:xfrm>
            <a:off x="714348" y="714357"/>
            <a:ext cx="7715304" cy="2000263"/>
          </a:xfrm>
          <a:prstGeom prst="rect">
            <a:avLst/>
          </a:prstGeom>
        </p:spPr>
        <p:txBody>
          <a:bodyPr wrap="none" fromWordArt="1">
            <a:prstTxWarp prst="textStop">
              <a:avLst>
                <a:gd name="adj" fmla="val 22222"/>
              </a:avLst>
            </a:prstTxWarp>
          </a:bodyPr>
          <a:lstStyle/>
          <a:p>
            <a:pPr algn="ctr"/>
            <a:r>
              <a:rPr lang="vi-VN" sz="3600" b="1" kern="10" dirty="0">
                <a:ln w="9525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Phần 3: Bé trổ tài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Huy Loc\Desktop\l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571480"/>
            <a:ext cx="8534400" cy="5257820"/>
          </a:xfrm>
          <a:prstGeom prst="rect">
            <a:avLst/>
          </a:prstGeom>
          <a:noFill/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071670" y="785795"/>
            <a:ext cx="5429288" cy="1384995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endParaRPr lang="en-US" sz="28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Tro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1: Ai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endParaRPr lang="en-US" sz="28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071670" y="3357562"/>
            <a:ext cx="6286544" cy="1384995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endParaRPr lang="en-US" sz="28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Tro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nhất</a:t>
            </a:r>
            <a:endParaRPr lang="en-US" sz="28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8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Huy Loc\Desktop\images (1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662" y="116632"/>
            <a:ext cx="8987758" cy="674136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8" name="WordArt 5"/>
          <p:cNvSpPr>
            <a:spLocks noChangeArrowheads="1" noChangeShapeType="1" noTextEdit="1"/>
          </p:cNvSpPr>
          <p:nvPr/>
        </p:nvSpPr>
        <p:spPr bwMode="auto">
          <a:xfrm>
            <a:off x="1285852" y="2928934"/>
            <a:ext cx="6929486" cy="2440001"/>
          </a:xfrm>
          <a:prstGeom prst="rect">
            <a:avLst/>
          </a:prstGeom>
        </p:spPr>
        <p:txBody>
          <a:bodyPr wrap="none" fromWordArt="1">
            <a:prstTxWarp prst="textStop">
              <a:avLst>
                <a:gd name="adj" fmla="val 22222"/>
              </a:avLst>
            </a:prstTxWarp>
          </a:bodyPr>
          <a:lstStyle/>
          <a:p>
            <a:pPr algn="ctr"/>
            <a:r>
              <a:rPr lang="vi-VN" sz="3600" kern="10" dirty="0">
                <a:ln w="9525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 Bé Vui Học Toán</a:t>
            </a: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4571999" y="857232"/>
            <a:ext cx="357190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7200" dirty="0" err="1">
                <a:latin typeface="Times New Roman" pitchFamily="18" charset="0"/>
                <a:cs typeface="Times New Roman" pitchFamily="18" charset="0"/>
              </a:rPr>
              <a:t>Hội</a:t>
            </a:r>
            <a:r>
              <a:rPr lang="en-US" sz="7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dirty="0" err="1"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72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 spd="slow">
    <p:sndAc>
      <p:stSnd>
        <p:snd r:embed="rId2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WordArt 5" descr="Paper bag"/>
          <p:cNvSpPr>
            <a:spLocks noChangeArrowheads="1" noChangeShapeType="1" noTextEdit="1"/>
          </p:cNvSpPr>
          <p:nvPr/>
        </p:nvSpPr>
        <p:spPr bwMode="auto">
          <a:xfrm>
            <a:off x="785786" y="857232"/>
            <a:ext cx="8102630" cy="43180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768444"/>
              </a:avLst>
            </a:prstTxWarp>
          </a:bodyPr>
          <a:lstStyle/>
          <a:p>
            <a:pPr algn="ctr"/>
            <a:endParaRPr lang="vi-VN" sz="2000" i="1" kern="10" dirty="0">
              <a:ln w="50800">
                <a:solidFill>
                  <a:srgbClr val="008000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pic>
        <p:nvPicPr>
          <p:cNvPr id="4099" name="Picture 3" descr="C:\Users\Huy Loc\Desktop\1412hinh-nen-de-thuong-co-be-ngu-nuo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57214"/>
            <a:ext cx="9144000" cy="6500834"/>
          </a:xfrm>
          <a:prstGeom prst="rect">
            <a:avLst/>
          </a:prstGeom>
          <a:noFill/>
        </p:spPr>
      </p:pic>
      <p:sp>
        <p:nvSpPr>
          <p:cNvPr id="10" name="WordArt 5" descr="Paper bag"/>
          <p:cNvSpPr>
            <a:spLocks noChangeArrowheads="1" noChangeShapeType="1" noTextEdit="1"/>
          </p:cNvSpPr>
          <p:nvPr/>
        </p:nvSpPr>
        <p:spPr bwMode="auto">
          <a:xfrm>
            <a:off x="1000100" y="2928934"/>
            <a:ext cx="7429552" cy="178595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768444"/>
              </a:avLst>
            </a:prstTxWarp>
          </a:bodyPr>
          <a:lstStyle/>
          <a:p>
            <a:pPr algn="ctr"/>
            <a:endParaRPr lang="vi-VN" sz="2800" b="1" kern="10" dirty="0">
              <a:ln w="50800">
                <a:solidFill>
                  <a:srgbClr val="008000"/>
                </a:solidFill>
                <a:round/>
                <a:headEnd/>
                <a:tailEnd/>
              </a:ln>
              <a:solidFill>
                <a:srgbClr val="FFFF00"/>
              </a:solidFill>
              <a:latin typeface="Times New Roman"/>
              <a:cs typeface="Times New Roman"/>
            </a:endParaRPr>
          </a:p>
          <a:p>
            <a:pPr algn="ctr"/>
            <a:endParaRPr lang="vi-VN" sz="2800" b="1" kern="10" dirty="0">
              <a:ln w="50800">
                <a:solidFill>
                  <a:srgbClr val="008000"/>
                </a:solidFill>
                <a:round/>
                <a:headEnd/>
                <a:tailEnd/>
              </a:ln>
              <a:solidFill>
                <a:srgbClr val="FFFF00"/>
              </a:solidFill>
              <a:latin typeface="Times New Roman"/>
              <a:cs typeface="Times New Roman"/>
            </a:endParaRPr>
          </a:p>
          <a:p>
            <a:pPr algn="ctr"/>
            <a:r>
              <a:rPr lang="vi-VN" sz="2800" b="1" kern="10" dirty="0">
                <a:ln w="50800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Times New Roman"/>
                <a:cs typeface="Times New Roman"/>
              </a:rPr>
              <a:t>Phần 1: Giải đố đoán hình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 -0.33333 L -4.16667E-6 -3.7037E-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16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 rot="10800000" flipV="1">
            <a:off x="4643438" y="1357298"/>
            <a:ext cx="3929090" cy="2786082"/>
          </a:xfrm>
        </p:spPr>
        <p:txBody>
          <a:bodyPr>
            <a:normAutofit/>
          </a:bodyPr>
          <a:lstStyle/>
          <a:p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Một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góc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vuông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góc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nhọn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cạnh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ai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Đô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́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biết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̀</a:t>
            </a:r>
            <a:r>
              <a:rPr lang="en-US" sz="2400" dirty="0"/>
              <a:t>?</a:t>
            </a:r>
            <a:endParaRPr lang="vi-VN" sz="2400" dirty="0"/>
          </a:p>
        </p:txBody>
      </p:sp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2214546" y="1428736"/>
            <a:ext cx="4643470" cy="4214842"/>
          </a:xfrm>
          <a:prstGeom prst="rtTriangle">
            <a:avLst/>
          </a:prstGeom>
          <a:solidFill>
            <a:srgbClr val="FFFF0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243F6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5" name="Hình Chữ nhật 4"/>
          <p:cNvSpPr/>
          <p:nvPr/>
        </p:nvSpPr>
        <p:spPr>
          <a:xfrm>
            <a:off x="2928926" y="714357"/>
            <a:ext cx="47326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Hoạt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động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Giải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đô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́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đoán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hình</a:t>
            </a:r>
            <a:endParaRPr lang="vi-VN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2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757610" cy="5726130"/>
          </a:xfrm>
        </p:spPr>
        <p:txBody>
          <a:bodyPr>
            <a:normAutofit/>
          </a:bodyPr>
          <a:lstStyle/>
          <a:p>
            <a:pPr algn="l"/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bốn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góc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Cạnh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bằng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nhau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Bạn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nào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giỏi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Đọc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?</a:t>
            </a:r>
            <a:br>
              <a:rPr lang="en-US" sz="2400" dirty="0"/>
            </a:br>
            <a:endParaRPr lang="vi-VN" sz="2400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4355976" y="1428736"/>
            <a:ext cx="4359428" cy="4286280"/>
          </a:xfrm>
          <a:prstGeom prst="rect">
            <a:avLst/>
          </a:prstGeom>
          <a:solidFill>
            <a:srgbClr val="0070C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05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82924"/>
          </a:xfrm>
        </p:spPr>
        <p:txBody>
          <a:bodyPr>
            <a:normAutofit/>
          </a:bodyPr>
          <a:lstStyle/>
          <a:p>
            <a:pPr algn="l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Họ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Nhật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là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Cũng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có 4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cạnh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mà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chẳng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bằng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nhau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Đô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́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rồi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các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bạn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giải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mau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vậy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nói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?</a:t>
            </a:r>
            <a:endParaRPr lang="vi-VN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1547664" y="3203596"/>
            <a:ext cx="5904656" cy="3379766"/>
          </a:xfrm>
          <a:prstGeom prst="rect">
            <a:avLst/>
          </a:prstGeom>
          <a:solidFill>
            <a:srgbClr val="00B05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974706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07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0" y="274638"/>
            <a:ext cx="3071802" cy="5654692"/>
          </a:xfrm>
        </p:spPr>
        <p:txBody>
          <a:bodyPr>
            <a:normAutofit/>
          </a:bodyPr>
          <a:lstStyle/>
          <a:p>
            <a:pPr algn="l"/>
            <a:r>
              <a:rPr lang="en-US" sz="2400" dirty="0" err="1"/>
              <a:t>Béo</a:t>
            </a:r>
            <a:r>
              <a:rPr lang="en-US" sz="2400" dirty="0"/>
              <a:t> </a:t>
            </a:r>
            <a:r>
              <a:rPr lang="en-US" sz="2400" dirty="0" err="1"/>
              <a:t>trục</a:t>
            </a:r>
            <a:r>
              <a:rPr lang="en-US" sz="2400" dirty="0"/>
              <a:t> </a:t>
            </a:r>
            <a:r>
              <a:rPr lang="en-US" sz="2400" dirty="0" err="1"/>
              <a:t>béo</a:t>
            </a:r>
            <a:r>
              <a:rPr lang="en-US" sz="2400" dirty="0"/>
              <a:t> </a:t>
            </a:r>
            <a:r>
              <a:rPr lang="en-US" sz="2400" dirty="0" err="1"/>
              <a:t>tròn</a:t>
            </a:r>
            <a:br>
              <a:rPr lang="en-US" sz="2400" dirty="0"/>
            </a:br>
            <a:r>
              <a:rPr lang="en-US" sz="2400" dirty="0"/>
              <a:t>Chỉ  </a:t>
            </a:r>
            <a:r>
              <a:rPr lang="en-US" sz="2400" dirty="0" err="1"/>
              <a:t>lăn</a:t>
            </a:r>
            <a:r>
              <a:rPr lang="en-US" sz="2400" dirty="0"/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/>
              <a:t> </a:t>
            </a:r>
            <a:r>
              <a:rPr lang="en-US" sz="2400" dirty="0" err="1"/>
              <a:t>đứng</a:t>
            </a:r>
            <a:br>
              <a:rPr lang="en-US" sz="2400" dirty="0"/>
            </a:br>
            <a:r>
              <a:rPr lang="en-US" sz="2400" dirty="0" err="1"/>
              <a:t>Không</a:t>
            </a:r>
            <a:r>
              <a:rPr lang="en-US" sz="2400" dirty="0"/>
              <a:t> </a:t>
            </a:r>
            <a:r>
              <a:rPr lang="en-US" sz="2400" dirty="0" err="1"/>
              <a:t>cạnh</a:t>
            </a:r>
            <a:r>
              <a:rPr lang="en-US" sz="2400" dirty="0"/>
              <a:t>, </a:t>
            </a:r>
            <a:r>
              <a:rPr lang="en-US" sz="2400" dirty="0" err="1"/>
              <a:t>không</a:t>
            </a:r>
            <a:r>
              <a:rPr lang="en-US" sz="2400" dirty="0"/>
              <a:t> </a:t>
            </a:r>
            <a:r>
              <a:rPr lang="en-US" sz="2400" dirty="0" err="1"/>
              <a:t>góc</a:t>
            </a:r>
            <a:br>
              <a:rPr lang="en-US" sz="2400" dirty="0"/>
            </a:br>
            <a:r>
              <a:rPr lang="en-US" sz="2400" dirty="0" err="1"/>
              <a:t>Đô</a:t>
            </a:r>
            <a:r>
              <a:rPr lang="en-US" sz="2400" dirty="0"/>
              <a:t>́ </a:t>
            </a:r>
            <a:r>
              <a:rPr lang="en-US" sz="2400" dirty="0" err="1"/>
              <a:t>biết</a:t>
            </a:r>
            <a:r>
              <a:rPr lang="en-US" sz="2400" dirty="0"/>
              <a:t> </a:t>
            </a:r>
            <a:r>
              <a:rPr lang="en-US" sz="2400" dirty="0" err="1"/>
              <a:t>hình</a:t>
            </a:r>
            <a:r>
              <a:rPr lang="en-US" sz="2400" dirty="0"/>
              <a:t> </a:t>
            </a:r>
            <a:r>
              <a:rPr lang="en-US" sz="2400" dirty="0" err="1"/>
              <a:t>gi</a:t>
            </a:r>
            <a:r>
              <a:rPr lang="en-US" sz="2400" dirty="0"/>
              <a:t>̀?</a:t>
            </a:r>
            <a:endParaRPr lang="vi-VN" sz="2400" dirty="0"/>
          </a:p>
        </p:txBody>
      </p:sp>
      <p:sp>
        <p:nvSpPr>
          <p:cNvPr id="4098" name="Oval 2"/>
          <p:cNvSpPr>
            <a:spLocks noChangeArrowheads="1"/>
          </p:cNvSpPr>
          <p:nvPr/>
        </p:nvSpPr>
        <p:spPr bwMode="auto">
          <a:xfrm>
            <a:off x="3419872" y="908720"/>
            <a:ext cx="5509846" cy="5592114"/>
          </a:xfrm>
          <a:prstGeom prst="ellipse">
            <a:avLst/>
          </a:prstGeom>
          <a:solidFill>
            <a:srgbClr val="C00000"/>
          </a:solidFill>
          <a:ln w="12700">
            <a:solidFill>
              <a:srgbClr val="D99594"/>
            </a:solidFill>
            <a:round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409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C:\Users\Huy Loc\Desktop\hinh-nen-dien-thoai-.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428580"/>
            <a:ext cx="8286809" cy="5929378"/>
          </a:xfrm>
          <a:prstGeom prst="rect">
            <a:avLst/>
          </a:prstGeom>
          <a:noFill/>
        </p:spPr>
      </p:pic>
      <p:sp>
        <p:nvSpPr>
          <p:cNvPr id="8" name="WordArt 5"/>
          <p:cNvSpPr>
            <a:spLocks noChangeArrowheads="1" noChangeShapeType="1" noTextEdit="1"/>
          </p:cNvSpPr>
          <p:nvPr/>
        </p:nvSpPr>
        <p:spPr bwMode="auto">
          <a:xfrm>
            <a:off x="714348" y="714357"/>
            <a:ext cx="7715304" cy="2000263"/>
          </a:xfrm>
          <a:prstGeom prst="rect">
            <a:avLst/>
          </a:prstGeom>
        </p:spPr>
        <p:txBody>
          <a:bodyPr wrap="none" fromWordArt="1">
            <a:prstTxWarp prst="textStop">
              <a:avLst>
                <a:gd name="adj" fmla="val 22222"/>
              </a:avLst>
            </a:prstTxWarp>
          </a:bodyPr>
          <a:lstStyle/>
          <a:p>
            <a:pPr algn="ctr"/>
            <a:r>
              <a:rPr lang="vi-VN" sz="3600" b="1" kern="10" dirty="0">
                <a:ln w="9525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Phần 2: Hình học ngộ nghĩnh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Hoạt</a:t>
            </a:r>
            <a:r>
              <a:rPr lang="en-US" sz="2400" dirty="0"/>
              <a:t> </a:t>
            </a:r>
            <a:r>
              <a:rPr lang="en-US" sz="2400" dirty="0" err="1"/>
              <a:t>động</a:t>
            </a:r>
            <a:r>
              <a:rPr lang="en-US" sz="2400" dirty="0"/>
              <a:t> 2: </a:t>
            </a:r>
            <a:r>
              <a:rPr lang="en-US" sz="2400" dirty="0" err="1"/>
              <a:t>Chắp</a:t>
            </a:r>
            <a:r>
              <a:rPr lang="en-US" sz="2400" dirty="0"/>
              <a:t> </a:t>
            </a:r>
            <a:r>
              <a:rPr lang="en-US" sz="2400" dirty="0" err="1"/>
              <a:t>ghép</a:t>
            </a:r>
            <a:r>
              <a:rPr lang="en-US" sz="2400" dirty="0"/>
              <a:t> 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hình</a:t>
            </a:r>
            <a:r>
              <a:rPr lang="en-US" sz="2400" dirty="0"/>
              <a:t> </a:t>
            </a:r>
            <a:r>
              <a:rPr lang="en-US" sz="2400" dirty="0" err="1"/>
              <a:t>học</a:t>
            </a:r>
            <a:r>
              <a:rPr lang="en-US" sz="2400" dirty="0"/>
              <a:t> </a:t>
            </a:r>
            <a:r>
              <a:rPr lang="en-US" sz="2400" dirty="0" err="1"/>
              <a:t>để</a:t>
            </a:r>
            <a:r>
              <a:rPr lang="en-US" sz="2400" dirty="0"/>
              <a:t> </a:t>
            </a:r>
            <a:r>
              <a:rPr lang="en-US" sz="2400" dirty="0" err="1"/>
              <a:t>tạo</a:t>
            </a:r>
            <a:r>
              <a:rPr lang="en-US" sz="2400" dirty="0"/>
              <a:t> </a:t>
            </a:r>
            <a:r>
              <a:rPr lang="en-US" sz="2400" dirty="0" err="1"/>
              <a:t>thành</a:t>
            </a:r>
            <a:r>
              <a:rPr lang="en-US" sz="2400" dirty="0"/>
              <a:t> </a:t>
            </a:r>
            <a:r>
              <a:rPr lang="en-US" sz="2400" dirty="0" err="1"/>
              <a:t>hình</a:t>
            </a:r>
            <a:r>
              <a:rPr lang="en-US" sz="2400" dirty="0"/>
              <a:t> </a:t>
            </a:r>
            <a:r>
              <a:rPr lang="en-US" sz="2400" dirty="0" err="1"/>
              <a:t>mới</a:t>
            </a:r>
            <a:r>
              <a:rPr lang="en-US" sz="2400" dirty="0"/>
              <a:t>.</a:t>
            </a:r>
            <a:br>
              <a:rPr lang="en-US" sz="2400" dirty="0"/>
            </a:br>
            <a:r>
              <a:rPr lang="en-US" sz="2400" dirty="0" err="1"/>
              <a:t>Chắp</a:t>
            </a:r>
            <a:r>
              <a:rPr lang="en-US" sz="2400" dirty="0"/>
              <a:t> </a:t>
            </a:r>
            <a:r>
              <a:rPr lang="en-US" sz="2400" dirty="0" err="1"/>
              <a:t>ghép</a:t>
            </a:r>
            <a:r>
              <a:rPr lang="en-US" sz="2400" dirty="0"/>
              <a:t> </a:t>
            </a:r>
            <a:r>
              <a:rPr lang="en-US" sz="2400" dirty="0" err="1"/>
              <a:t>hai</a:t>
            </a:r>
            <a:r>
              <a:rPr lang="en-US" sz="2400" dirty="0"/>
              <a:t> </a:t>
            </a:r>
            <a:r>
              <a:rPr lang="en-US" sz="2400" dirty="0" err="1"/>
              <a:t>hình</a:t>
            </a:r>
            <a:r>
              <a:rPr lang="en-US" sz="2400" dirty="0"/>
              <a:t> </a:t>
            </a:r>
            <a:r>
              <a:rPr lang="en-US" sz="2400" dirty="0" err="1"/>
              <a:t>vuông</a:t>
            </a:r>
            <a:r>
              <a:rPr lang="en-US" sz="2400" dirty="0"/>
              <a:t> </a:t>
            </a:r>
            <a:r>
              <a:rPr lang="en-US" sz="2400" dirty="0" err="1"/>
              <a:t>thành</a:t>
            </a:r>
            <a:r>
              <a:rPr lang="en-US" sz="2400" dirty="0"/>
              <a:t> </a:t>
            </a:r>
            <a:r>
              <a:rPr lang="en-US" sz="2400" dirty="0" err="1"/>
              <a:t>hình</a:t>
            </a:r>
            <a:r>
              <a:rPr lang="en-US" sz="2400" dirty="0"/>
              <a:t> </a:t>
            </a:r>
            <a:r>
              <a:rPr lang="en-US" sz="2400" dirty="0" err="1"/>
              <a:t>chư</a:t>
            </a:r>
            <a:r>
              <a:rPr lang="en-US" sz="2400" dirty="0"/>
              <a:t>̃ </a:t>
            </a:r>
            <a:r>
              <a:rPr lang="en-US" sz="2400" dirty="0" err="1"/>
              <a:t>nhật</a:t>
            </a:r>
            <a:endParaRPr lang="vi-VN" sz="24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500166" y="2000240"/>
            <a:ext cx="2714644" cy="2786082"/>
          </a:xfrm>
          <a:prstGeom prst="rect">
            <a:avLst/>
          </a:prstGeom>
          <a:solidFill>
            <a:srgbClr val="0070C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786314" y="2000240"/>
            <a:ext cx="2714644" cy="2857520"/>
          </a:xfrm>
          <a:prstGeom prst="rect">
            <a:avLst/>
          </a:prstGeom>
          <a:solidFill>
            <a:srgbClr val="0070C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theme/theme1.xml><?xml version="1.0" encoding="utf-8"?>
<a:theme xmlns:a="http://schemas.openxmlformats.org/drawingml/2006/main" name="Chủ đề của Office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686</TotalTime>
  <Words>219</Words>
  <Application>Microsoft Office PowerPoint</Application>
  <PresentationFormat>On-screen Show (4:3)</PresentationFormat>
  <Paragraphs>27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Times New Roman</vt:lpstr>
      <vt:lpstr>Chủ đề của Office</vt:lpstr>
      <vt:lpstr>PowerPoint Presentation</vt:lpstr>
      <vt:lpstr>PowerPoint Presentation</vt:lpstr>
      <vt:lpstr>PowerPoint Presentation</vt:lpstr>
      <vt:lpstr> Một góc vuông Hai góc nhọn Ba cạnh như ai Đố biết hình gì?</vt:lpstr>
      <vt:lpstr>Vuông bốn góc Cạnh bằng nhau Bạn nào giỏi Đọc tên tôi? </vt:lpstr>
      <vt:lpstr>Họ Hình tên Nhật là em  Cũng có 4 cạnh mà chẳng bằng nhau Đố rồi các bạn giải mau Tên thì như  vậy hình gì nói đi?</vt:lpstr>
      <vt:lpstr>Béo trục béo tròn Chỉ  lăn không đứng Không cạnh, không góc Đố biết hình gì?</vt:lpstr>
      <vt:lpstr>PowerPoint Presentation</vt:lpstr>
      <vt:lpstr>Hoạt động 2: Chắp ghép  các hình học để tạo thành hình mới. Chắp ghép hai hình vuông thành hình chữ nhật</vt:lpstr>
      <vt:lpstr>PowerPoint Presentation</vt:lpstr>
      <vt:lpstr>PowerPoint Presentation</vt:lpstr>
      <vt:lpstr> Chắp ghép hai hình chữ nhật thành 1 hình vuông</vt:lpstr>
      <vt:lpstr>Chắp ghép hai hình chữ nhật thành 1 hình vuông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Hoạt động 1: ôn luyện hình</dc:title>
  <dc:creator>Huy Loc</dc:creator>
  <cp:lastModifiedBy>Quang Anh</cp:lastModifiedBy>
  <cp:revision>72</cp:revision>
  <dcterms:created xsi:type="dcterms:W3CDTF">2015-10-27T05:14:19Z</dcterms:created>
  <dcterms:modified xsi:type="dcterms:W3CDTF">2021-08-05T10:39:00Z</dcterms:modified>
</cp:coreProperties>
</file>