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354" r:id="rId2"/>
    <p:sldId id="300" r:id="rId3"/>
    <p:sldId id="258" r:id="rId4"/>
    <p:sldId id="291" r:id="rId5"/>
    <p:sldId id="301" r:id="rId6"/>
    <p:sldId id="262" r:id="rId7"/>
    <p:sldId id="310" r:id="rId8"/>
    <p:sldId id="308" r:id="rId9"/>
    <p:sldId id="313" r:id="rId10"/>
    <p:sldId id="312" r:id="rId11"/>
    <p:sldId id="315" r:id="rId12"/>
    <p:sldId id="350" r:id="rId13"/>
    <p:sldId id="316" r:id="rId14"/>
    <p:sldId id="288" r:id="rId15"/>
    <p:sldId id="318" r:id="rId16"/>
    <p:sldId id="317" r:id="rId17"/>
    <p:sldId id="343" r:id="rId18"/>
    <p:sldId id="293" r:id="rId19"/>
    <p:sldId id="319" r:id="rId20"/>
    <p:sldId id="351" r:id="rId21"/>
    <p:sldId id="349" r:id="rId22"/>
    <p:sldId id="321" r:id="rId23"/>
    <p:sldId id="332" r:id="rId24"/>
    <p:sldId id="333" r:id="rId25"/>
    <p:sldId id="330" r:id="rId26"/>
    <p:sldId id="335" r:id="rId27"/>
    <p:sldId id="337" r:id="rId28"/>
    <p:sldId id="334" r:id="rId29"/>
    <p:sldId id="336" r:id="rId30"/>
    <p:sldId id="338" r:id="rId31"/>
    <p:sldId id="344" r:id="rId32"/>
    <p:sldId id="346" r:id="rId33"/>
    <p:sldId id="345" r:id="rId34"/>
    <p:sldId id="347" r:id="rId35"/>
    <p:sldId id="340" r:id="rId36"/>
    <p:sldId id="341" r:id="rId37"/>
    <p:sldId id="323" r:id="rId38"/>
    <p:sldId id="324" r:id="rId39"/>
    <p:sldId id="325" r:id="rId40"/>
    <p:sldId id="326" r:id="rId41"/>
    <p:sldId id="290" r:id="rId42"/>
    <p:sldId id="355" r:id="rId43"/>
    <p:sldId id="352" r:id="rId44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87" autoAdjust="0"/>
  </p:normalViewPr>
  <p:slideViewPr>
    <p:cSldViewPr>
      <p:cViewPr>
        <p:scale>
          <a:sx n="73" d="100"/>
          <a:sy n="73" d="100"/>
        </p:scale>
        <p:origin x="-1296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1073B-CF5B-4CA2-B27D-02AC7536DE03}" type="datetimeFigureOut">
              <a:rPr lang="vi-VN" smtClean="0"/>
              <a:pPr/>
              <a:t>25/12/2019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7BF2A-5608-4BF1-8892-5053066EDF1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6832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34C1CE-5DF8-4C0F-B42F-D0B4FEE32878}" type="slidenum">
              <a:rPr lang="en-US"/>
              <a:pPr/>
              <a:t>38</a:t>
            </a:fld>
            <a:endParaRPr lang="en-US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34C1CE-5DF8-4C0F-B42F-D0B4FEE32878}" type="slidenum">
              <a:rPr lang="en-US"/>
              <a:pPr/>
              <a:t>39</a:t>
            </a:fld>
            <a:endParaRPr lang="en-US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34C1CE-5DF8-4C0F-B42F-D0B4FEE32878}" type="slidenum">
              <a:rPr lang="en-US"/>
              <a:pPr/>
              <a:t>40</a:t>
            </a:fld>
            <a:endParaRPr lang="en-US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/>
              <a:pPr/>
              <a:t>25/12/2019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3687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/>
              <a:pPr/>
              <a:t>25/12/2019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4091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/>
              <a:pPr/>
              <a:t>25/12/2019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23900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/>
              <a:pPr/>
              <a:t>25/12/2019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53934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/>
              <a:pPr/>
              <a:t>25/12/2019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0385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/>
              <a:pPr/>
              <a:t>25/12/2019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8351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/>
              <a:pPr/>
              <a:t>25/12/2019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4525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/>
              <a:pPr/>
              <a:t>25/12/2019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2788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/>
              <a:pPr/>
              <a:t>25/12/2019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5109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/>
              <a:pPr/>
              <a:t>25/12/2019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7106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F5A1-E557-492F-AFBA-4353075C6E34}" type="datetimeFigureOut">
              <a:rPr lang="vi-VN" smtClean="0"/>
              <a:pPr/>
              <a:t>25/12/2019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8B6-C957-4EE2-84A8-30040DC5609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0306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FF5A1-E557-492F-AFBA-4353075C6E34}" type="datetimeFigureOut">
              <a:rPr lang="vi-VN" smtClean="0"/>
              <a:pPr/>
              <a:t>25/12/2019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4D8B6-C957-4EE2-84A8-30040DC5609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206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WordArt 19"/>
          <p:cNvSpPr>
            <a:spLocks noChangeArrowheads="1" noChangeShapeType="1" noTextEdit="1"/>
          </p:cNvSpPr>
          <p:nvPr/>
        </p:nvSpPr>
        <p:spPr bwMode="auto">
          <a:xfrm>
            <a:off x="457200" y="381000"/>
            <a:ext cx="8305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</a:t>
            </a:r>
            <a:r>
              <a:rPr lang="en-US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PTCS HY VỌNG</a:t>
            </a:r>
            <a:endParaRPr lang="en-US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>
                  <a:alpha val="98822"/>
                </a:srgb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195" name="WordArt 20"/>
          <p:cNvSpPr>
            <a:spLocks noChangeArrowheads="1" noChangeShapeType="1" noTextEdit="1"/>
          </p:cNvSpPr>
          <p:nvPr/>
        </p:nvSpPr>
        <p:spPr bwMode="auto">
          <a:xfrm>
            <a:off x="3048000" y="1905000"/>
            <a:ext cx="3733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Khoa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–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4</a:t>
            </a:r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196" name="WordArt 21"/>
          <p:cNvSpPr>
            <a:spLocks noChangeArrowheads="1" noChangeShapeType="1" noTextEdit="1"/>
          </p:cNvSpPr>
          <p:nvPr/>
        </p:nvSpPr>
        <p:spPr bwMode="auto">
          <a:xfrm>
            <a:off x="457200" y="3352800"/>
            <a:ext cx="8229600" cy="441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21: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Ba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thể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của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nước</a:t>
            </a:r>
            <a:r>
              <a:rPr lang="en-US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/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8198" name="Picture 6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9" name="Picture 7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8201" name="Picture 9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02" name="Picture 10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03" name="Picture 11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04" name="Picture 12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84963" y="1117723"/>
            <a:ext cx="8496944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ước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ở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thể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lỏng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ở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669733" y="2060848"/>
            <a:ext cx="7536784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ước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ở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thể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lỏng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còn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ở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hồ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sông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biển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giếng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máy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,…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69733" y="3645024"/>
            <a:ext cx="7536784" cy="175432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Dùng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khăn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ướt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lau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bảng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mặt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bảng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ướt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nhưng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chỉ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lúc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sau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mặt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bảng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khô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976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23649" y="2057781"/>
            <a:ext cx="7772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smtClean="0">
                <a:latin typeface="Arial" charset="0"/>
              </a:rPr>
              <a:t>1. </a:t>
            </a:r>
            <a:r>
              <a:rPr lang="en-US" sz="4000" b="1" dirty="0" err="1" smtClean="0">
                <a:latin typeface="Arial" charset="0"/>
              </a:rPr>
              <a:t>Khi</a:t>
            </a:r>
            <a:r>
              <a:rPr lang="en-US" sz="4000" b="1" dirty="0" smtClean="0">
                <a:latin typeface="Arial" charset="0"/>
              </a:rPr>
              <a:t> </a:t>
            </a:r>
            <a:r>
              <a:rPr lang="en-US" sz="4000" b="1" dirty="0" err="1" smtClean="0">
                <a:latin typeface="Arial" charset="0"/>
              </a:rPr>
              <a:t>đổ</a:t>
            </a:r>
            <a:r>
              <a:rPr lang="en-US" sz="4000" b="1" dirty="0" smtClean="0">
                <a:latin typeface="Arial" charset="0"/>
              </a:rPr>
              <a:t> </a:t>
            </a:r>
            <a:r>
              <a:rPr lang="en-US" sz="4000" b="1" dirty="0" err="1" smtClean="0">
                <a:latin typeface="Arial" charset="0"/>
              </a:rPr>
              <a:t>nước</a:t>
            </a:r>
            <a:r>
              <a:rPr lang="en-US" sz="4000" b="1" dirty="0" smtClean="0">
                <a:latin typeface="Arial" charset="0"/>
              </a:rPr>
              <a:t> </a:t>
            </a:r>
            <a:r>
              <a:rPr lang="en-US" sz="4000" b="1" dirty="0" err="1" smtClean="0">
                <a:latin typeface="Arial" charset="0"/>
              </a:rPr>
              <a:t>nóng</a:t>
            </a:r>
            <a:r>
              <a:rPr lang="en-US" sz="4000" b="1" dirty="0" smtClean="0">
                <a:latin typeface="Arial" charset="0"/>
              </a:rPr>
              <a:t> </a:t>
            </a:r>
            <a:r>
              <a:rPr lang="en-US" sz="4000" b="1" dirty="0" err="1" smtClean="0">
                <a:latin typeface="Arial" charset="0"/>
              </a:rPr>
              <a:t>vào</a:t>
            </a:r>
            <a:r>
              <a:rPr lang="en-US" sz="4000" b="1" dirty="0" smtClean="0">
                <a:latin typeface="Arial" charset="0"/>
              </a:rPr>
              <a:t> li ta </a:t>
            </a:r>
            <a:r>
              <a:rPr lang="en-US" sz="4000" b="1" dirty="0" err="1" smtClean="0">
                <a:latin typeface="Arial" charset="0"/>
              </a:rPr>
              <a:t>thấy</a:t>
            </a:r>
            <a:r>
              <a:rPr lang="en-US" sz="4000" b="1" dirty="0" smtClean="0">
                <a:latin typeface="Arial" charset="0"/>
              </a:rPr>
              <a:t> </a:t>
            </a:r>
            <a:r>
              <a:rPr lang="en-US" sz="4000" b="1" dirty="0" err="1" smtClean="0">
                <a:latin typeface="Arial" charset="0"/>
              </a:rPr>
              <a:t>có</a:t>
            </a:r>
            <a:r>
              <a:rPr lang="en-GB" sz="4000" b="1" dirty="0" smtClean="0">
                <a:latin typeface="Arial" charset="0"/>
              </a:rPr>
              <a:t> </a:t>
            </a:r>
            <a:r>
              <a:rPr lang="en-GB" sz="4000" b="1" dirty="0" err="1">
                <a:latin typeface="Arial" charset="0"/>
              </a:rPr>
              <a:t>hiện</a:t>
            </a:r>
            <a:r>
              <a:rPr lang="en-GB" sz="4000" b="1" dirty="0">
                <a:latin typeface="Arial" charset="0"/>
              </a:rPr>
              <a:t> </a:t>
            </a:r>
            <a:r>
              <a:rPr lang="en-GB" sz="4000" b="1" dirty="0" err="1">
                <a:latin typeface="Arial" charset="0"/>
              </a:rPr>
              <a:t>tượng</a:t>
            </a:r>
            <a:r>
              <a:rPr lang="en-GB" sz="4000" b="1" dirty="0">
                <a:latin typeface="Arial" charset="0"/>
              </a:rPr>
              <a:t> </a:t>
            </a:r>
            <a:r>
              <a:rPr lang="en-GB" sz="4000" b="1" dirty="0" err="1" smtClean="0">
                <a:latin typeface="Arial" charset="0"/>
              </a:rPr>
              <a:t>gì</a:t>
            </a:r>
            <a:r>
              <a:rPr lang="en-GB" sz="4000" b="1" dirty="0" smtClean="0">
                <a:latin typeface="Arial" charset="0"/>
              </a:rPr>
              <a:t> </a:t>
            </a:r>
            <a:r>
              <a:rPr lang="en-GB" sz="4000" b="1" dirty="0" err="1">
                <a:latin typeface="Arial" charset="0"/>
              </a:rPr>
              <a:t>xảy</a:t>
            </a:r>
            <a:r>
              <a:rPr lang="en-GB" sz="4000" b="1" dirty="0">
                <a:latin typeface="Arial" charset="0"/>
              </a:rPr>
              <a:t> </a:t>
            </a:r>
            <a:r>
              <a:rPr lang="en-GB" sz="4000" b="1" dirty="0" err="1">
                <a:latin typeface="Arial" charset="0"/>
              </a:rPr>
              <a:t>ra</a:t>
            </a:r>
            <a:r>
              <a:rPr lang="en-GB" sz="4000" b="1" dirty="0" err="1" smtClean="0">
                <a:latin typeface="Arial" charset="0"/>
              </a:rPr>
              <a:t>.</a:t>
            </a:r>
            <a:r>
              <a:rPr lang="en-GB" sz="4000" b="1" dirty="0" smtClean="0">
                <a:latin typeface="Arial" charset="0"/>
              </a:rPr>
              <a:t> </a:t>
            </a:r>
            <a:r>
              <a:rPr lang="en-GB" sz="4000" b="1" dirty="0" err="1" smtClean="0">
                <a:latin typeface="Arial" charset="0"/>
              </a:rPr>
              <a:t>Nêu</a:t>
            </a:r>
            <a:r>
              <a:rPr lang="en-GB" sz="4000" b="1" dirty="0" smtClean="0">
                <a:latin typeface="Arial" charset="0"/>
              </a:rPr>
              <a:t> </a:t>
            </a:r>
            <a:r>
              <a:rPr lang="en-GB" sz="4000" b="1" dirty="0" err="1" smtClean="0">
                <a:latin typeface="Arial" charset="0"/>
              </a:rPr>
              <a:t>tên</a:t>
            </a:r>
            <a:r>
              <a:rPr lang="en-GB" sz="4000" b="1" dirty="0" smtClean="0">
                <a:latin typeface="Arial" charset="0"/>
              </a:rPr>
              <a:t> </a:t>
            </a:r>
            <a:r>
              <a:rPr lang="en-GB" sz="4000" b="1" dirty="0" err="1" smtClean="0">
                <a:latin typeface="Arial" charset="0"/>
              </a:rPr>
              <a:t>hiện</a:t>
            </a:r>
            <a:r>
              <a:rPr lang="en-GB" sz="4000" b="1" dirty="0" smtClean="0">
                <a:latin typeface="Arial" charset="0"/>
              </a:rPr>
              <a:t> </a:t>
            </a:r>
            <a:r>
              <a:rPr lang="en-GB" sz="4000" b="1" dirty="0" err="1" smtClean="0">
                <a:latin typeface="Arial" charset="0"/>
              </a:rPr>
              <a:t>tượng</a:t>
            </a:r>
            <a:r>
              <a:rPr lang="en-GB" sz="4000" b="1" dirty="0" smtClean="0">
                <a:latin typeface="Arial" charset="0"/>
              </a:rPr>
              <a:t> </a:t>
            </a:r>
            <a:r>
              <a:rPr lang="en-GB" sz="4000" b="1" dirty="0" err="1" smtClean="0">
                <a:latin typeface="Arial" charset="0"/>
              </a:rPr>
              <a:t>đó</a:t>
            </a:r>
            <a:r>
              <a:rPr lang="en-GB" sz="4000" b="1" dirty="0" smtClean="0">
                <a:latin typeface="Arial" charset="0"/>
              </a:rPr>
              <a:t>? </a:t>
            </a:r>
            <a:endParaRPr lang="en-GB" sz="4000" b="1" dirty="0">
              <a:latin typeface="Arial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23649" y="4293096"/>
            <a:ext cx="7772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2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.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Khi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úp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đĩa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lên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miệng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li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nước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nóng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thì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hiện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tượng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gì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xảy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ra</a:t>
            </a:r>
            <a:r>
              <a:rPr lang="en-GB" sz="4000" b="1" dirty="0" smtClean="0">
                <a:solidFill>
                  <a:srgbClr val="0000CC"/>
                </a:solidFill>
                <a:latin typeface="Arial" charset="0"/>
              </a:rPr>
              <a:t>. </a:t>
            </a:r>
            <a:r>
              <a:rPr lang="en-GB" sz="4000" b="1" dirty="0" err="1" smtClean="0">
                <a:solidFill>
                  <a:srgbClr val="0000CC"/>
                </a:solidFill>
                <a:latin typeface="Arial" charset="0"/>
              </a:rPr>
              <a:t>Hiện</a:t>
            </a:r>
            <a:r>
              <a:rPr lang="en-GB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GB" sz="4000" b="1" dirty="0" err="1" smtClean="0">
                <a:solidFill>
                  <a:srgbClr val="0000CC"/>
                </a:solidFill>
                <a:latin typeface="Arial" charset="0"/>
              </a:rPr>
              <a:t>tượng</a:t>
            </a:r>
            <a:r>
              <a:rPr lang="en-GB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GB" sz="4000" b="1" dirty="0" err="1" smtClean="0">
                <a:solidFill>
                  <a:srgbClr val="0000CC"/>
                </a:solidFill>
                <a:latin typeface="Arial" charset="0"/>
              </a:rPr>
              <a:t>đó</a:t>
            </a:r>
            <a:r>
              <a:rPr lang="en-GB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GB" sz="4000" b="1" dirty="0" err="1" smtClean="0">
                <a:solidFill>
                  <a:srgbClr val="0000CC"/>
                </a:solidFill>
                <a:latin typeface="Arial" charset="0"/>
              </a:rPr>
              <a:t>gọi</a:t>
            </a:r>
            <a:r>
              <a:rPr lang="en-GB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GB" sz="4000" b="1" dirty="0" err="1" smtClean="0">
                <a:solidFill>
                  <a:srgbClr val="0000CC"/>
                </a:solidFill>
                <a:latin typeface="Arial" charset="0"/>
              </a:rPr>
              <a:t>là</a:t>
            </a:r>
            <a:r>
              <a:rPr lang="en-GB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GB" sz="4000" b="1" dirty="0" err="1" smtClean="0">
                <a:solidFill>
                  <a:srgbClr val="0000CC"/>
                </a:solidFill>
                <a:latin typeface="Arial" charset="0"/>
              </a:rPr>
              <a:t>gì</a:t>
            </a:r>
            <a:r>
              <a:rPr lang="en-GB" sz="4000" b="1" dirty="0" smtClean="0">
                <a:solidFill>
                  <a:srgbClr val="0000CC"/>
                </a:solidFill>
                <a:latin typeface="Arial" charset="0"/>
              </a:rPr>
              <a:t>?</a:t>
            </a:r>
            <a:endParaRPr lang="en-GB" sz="40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27584" y="303455"/>
            <a:ext cx="777686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Hoạt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động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2 </a:t>
            </a:r>
          </a:p>
          <a:p>
            <a:pPr algn="ctr"/>
            <a:r>
              <a:rPr lang="en-GB" sz="36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GB" sz="36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từ</a:t>
            </a:r>
            <a:r>
              <a:rPr lang="en-GB" sz="36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thể</a:t>
            </a:r>
            <a:r>
              <a:rPr lang="en-GB" sz="36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lỏng</a:t>
            </a:r>
            <a:r>
              <a:rPr lang="en-GB" sz="36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chuyển</a:t>
            </a:r>
            <a:r>
              <a:rPr lang="en-GB" sz="36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thành</a:t>
            </a:r>
            <a:r>
              <a:rPr lang="en-GB" sz="36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thể</a:t>
            </a:r>
            <a:r>
              <a:rPr lang="en-GB" sz="36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khí</a:t>
            </a:r>
            <a:r>
              <a:rPr lang="en-GB" sz="36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và</a:t>
            </a:r>
            <a:r>
              <a:rPr lang="en-GB" sz="36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ngược</a:t>
            </a:r>
            <a:r>
              <a:rPr lang="en-GB" sz="36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lại</a:t>
            </a:r>
            <a:r>
              <a:rPr lang="en-GB" sz="36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08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44257" y="1340768"/>
            <a:ext cx="7772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smtClean="0">
                <a:latin typeface="Arial" charset="0"/>
              </a:rPr>
              <a:t>1. </a:t>
            </a:r>
            <a:r>
              <a:rPr lang="en-US" sz="4000" b="1" dirty="0" err="1" smtClean="0">
                <a:latin typeface="Arial" charset="0"/>
              </a:rPr>
              <a:t>Khi</a:t>
            </a:r>
            <a:r>
              <a:rPr lang="en-US" sz="4000" b="1" dirty="0" smtClean="0">
                <a:latin typeface="Arial" charset="0"/>
              </a:rPr>
              <a:t> </a:t>
            </a:r>
            <a:r>
              <a:rPr lang="en-US" sz="4000" b="1" dirty="0" err="1" smtClean="0">
                <a:latin typeface="Arial" charset="0"/>
              </a:rPr>
              <a:t>đổ</a:t>
            </a:r>
            <a:r>
              <a:rPr lang="en-US" sz="4000" b="1" dirty="0" smtClean="0">
                <a:latin typeface="Arial" charset="0"/>
              </a:rPr>
              <a:t> </a:t>
            </a:r>
            <a:r>
              <a:rPr lang="en-US" sz="4000" b="1" dirty="0" err="1" smtClean="0">
                <a:latin typeface="Arial" charset="0"/>
              </a:rPr>
              <a:t>nước</a:t>
            </a:r>
            <a:r>
              <a:rPr lang="en-US" sz="4000" b="1" dirty="0" smtClean="0">
                <a:latin typeface="Arial" charset="0"/>
              </a:rPr>
              <a:t> </a:t>
            </a:r>
            <a:r>
              <a:rPr lang="en-US" sz="4000" b="1" dirty="0" err="1" smtClean="0">
                <a:latin typeface="Arial" charset="0"/>
              </a:rPr>
              <a:t>nóng</a:t>
            </a:r>
            <a:r>
              <a:rPr lang="en-US" sz="4000" b="1" dirty="0" smtClean="0">
                <a:latin typeface="Arial" charset="0"/>
              </a:rPr>
              <a:t> </a:t>
            </a:r>
            <a:r>
              <a:rPr lang="en-US" sz="4000" b="1" dirty="0" err="1" smtClean="0">
                <a:latin typeface="Arial" charset="0"/>
              </a:rPr>
              <a:t>vào</a:t>
            </a:r>
            <a:r>
              <a:rPr lang="en-US" sz="4000" b="1" dirty="0" smtClean="0">
                <a:latin typeface="Arial" charset="0"/>
              </a:rPr>
              <a:t> li ta </a:t>
            </a:r>
            <a:r>
              <a:rPr lang="en-US" sz="4000" b="1" dirty="0" err="1" smtClean="0">
                <a:latin typeface="Arial" charset="0"/>
              </a:rPr>
              <a:t>thấy</a:t>
            </a:r>
            <a:r>
              <a:rPr lang="en-US" sz="4000" b="1" dirty="0" smtClean="0">
                <a:latin typeface="Arial" charset="0"/>
              </a:rPr>
              <a:t> </a:t>
            </a:r>
            <a:r>
              <a:rPr lang="en-US" sz="4000" b="1" dirty="0" err="1" smtClean="0">
                <a:latin typeface="Arial" charset="0"/>
              </a:rPr>
              <a:t>có</a:t>
            </a:r>
            <a:r>
              <a:rPr lang="en-GB" sz="4000" b="1" dirty="0" smtClean="0">
                <a:latin typeface="Arial" charset="0"/>
              </a:rPr>
              <a:t> </a:t>
            </a:r>
            <a:r>
              <a:rPr lang="en-GB" sz="4000" b="1" dirty="0" err="1">
                <a:latin typeface="Arial" charset="0"/>
              </a:rPr>
              <a:t>hiện</a:t>
            </a:r>
            <a:r>
              <a:rPr lang="en-GB" sz="4000" b="1" dirty="0">
                <a:latin typeface="Arial" charset="0"/>
              </a:rPr>
              <a:t> </a:t>
            </a:r>
            <a:r>
              <a:rPr lang="en-GB" sz="4000" b="1" dirty="0" err="1">
                <a:latin typeface="Arial" charset="0"/>
              </a:rPr>
              <a:t>tượng</a:t>
            </a:r>
            <a:r>
              <a:rPr lang="en-GB" sz="4000" b="1" dirty="0">
                <a:latin typeface="Arial" charset="0"/>
              </a:rPr>
              <a:t> </a:t>
            </a:r>
            <a:r>
              <a:rPr lang="en-GB" sz="4000" b="1" dirty="0" err="1" smtClean="0">
                <a:latin typeface="Arial" charset="0"/>
              </a:rPr>
              <a:t>gì</a:t>
            </a:r>
            <a:r>
              <a:rPr lang="en-GB" sz="4000" b="1" dirty="0" smtClean="0">
                <a:latin typeface="Arial" charset="0"/>
              </a:rPr>
              <a:t> </a:t>
            </a:r>
            <a:r>
              <a:rPr lang="en-GB" sz="4000" b="1" dirty="0" err="1">
                <a:latin typeface="Arial" charset="0"/>
              </a:rPr>
              <a:t>xảy</a:t>
            </a:r>
            <a:r>
              <a:rPr lang="en-GB" sz="4000" b="1" dirty="0">
                <a:latin typeface="Arial" charset="0"/>
              </a:rPr>
              <a:t> </a:t>
            </a:r>
            <a:r>
              <a:rPr lang="en-GB" sz="4000" b="1" dirty="0" err="1">
                <a:latin typeface="Arial" charset="0"/>
              </a:rPr>
              <a:t>ra</a:t>
            </a:r>
            <a:r>
              <a:rPr lang="en-GB" sz="4000" b="1" dirty="0" err="1" smtClean="0">
                <a:latin typeface="Arial" charset="0"/>
              </a:rPr>
              <a:t>.</a:t>
            </a:r>
            <a:r>
              <a:rPr lang="en-GB" sz="4000" b="1" dirty="0" smtClean="0">
                <a:latin typeface="Arial" charset="0"/>
              </a:rPr>
              <a:t> </a:t>
            </a:r>
            <a:r>
              <a:rPr lang="en-GB" sz="4000" b="1" dirty="0" err="1" smtClean="0">
                <a:latin typeface="Arial" charset="0"/>
              </a:rPr>
              <a:t>Nêu</a:t>
            </a:r>
            <a:r>
              <a:rPr lang="en-GB" sz="4000" b="1" dirty="0" smtClean="0">
                <a:latin typeface="Arial" charset="0"/>
              </a:rPr>
              <a:t> </a:t>
            </a:r>
            <a:r>
              <a:rPr lang="en-GB" sz="4000" b="1" dirty="0" err="1" smtClean="0">
                <a:latin typeface="Arial" charset="0"/>
              </a:rPr>
              <a:t>tên</a:t>
            </a:r>
            <a:r>
              <a:rPr lang="en-GB" sz="4000" b="1" dirty="0" smtClean="0">
                <a:latin typeface="Arial" charset="0"/>
              </a:rPr>
              <a:t> </a:t>
            </a:r>
            <a:r>
              <a:rPr lang="en-GB" sz="4000" b="1" dirty="0" err="1" smtClean="0">
                <a:latin typeface="Arial" charset="0"/>
              </a:rPr>
              <a:t>hiện</a:t>
            </a:r>
            <a:r>
              <a:rPr lang="en-GB" sz="4000" b="1" dirty="0" smtClean="0">
                <a:latin typeface="Arial" charset="0"/>
              </a:rPr>
              <a:t> </a:t>
            </a:r>
            <a:r>
              <a:rPr lang="en-GB" sz="4000" b="1" dirty="0" err="1" smtClean="0">
                <a:latin typeface="Arial" charset="0"/>
              </a:rPr>
              <a:t>tượng</a:t>
            </a:r>
            <a:r>
              <a:rPr lang="en-GB" sz="4000" b="1" dirty="0" smtClean="0">
                <a:latin typeface="Arial" charset="0"/>
              </a:rPr>
              <a:t> </a:t>
            </a:r>
            <a:r>
              <a:rPr lang="en-GB" sz="4000" b="1" dirty="0" err="1" smtClean="0">
                <a:latin typeface="Arial" charset="0"/>
              </a:rPr>
              <a:t>đó</a:t>
            </a:r>
            <a:r>
              <a:rPr lang="en-GB" sz="4000" b="1" dirty="0" smtClean="0">
                <a:latin typeface="Arial" charset="0"/>
              </a:rPr>
              <a:t>? </a:t>
            </a:r>
            <a:endParaRPr lang="en-GB" sz="4000" b="1" dirty="0">
              <a:latin typeface="Arial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23649" y="4293096"/>
            <a:ext cx="7772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2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.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Khi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úp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đĩa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lên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miệng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li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nước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nóng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thì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hiện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tượng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gì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xảy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ra</a:t>
            </a:r>
            <a:r>
              <a:rPr lang="en-GB" sz="4000" b="1" dirty="0" smtClean="0">
                <a:solidFill>
                  <a:srgbClr val="0000CC"/>
                </a:solidFill>
                <a:latin typeface="Arial" charset="0"/>
              </a:rPr>
              <a:t>. </a:t>
            </a:r>
            <a:r>
              <a:rPr lang="en-GB" sz="4000" b="1" dirty="0" err="1" smtClean="0">
                <a:solidFill>
                  <a:srgbClr val="0000CC"/>
                </a:solidFill>
                <a:latin typeface="Arial" charset="0"/>
              </a:rPr>
              <a:t>Hiện</a:t>
            </a:r>
            <a:r>
              <a:rPr lang="en-GB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GB" sz="4000" b="1" dirty="0" err="1" smtClean="0">
                <a:solidFill>
                  <a:srgbClr val="0000CC"/>
                </a:solidFill>
                <a:latin typeface="Arial" charset="0"/>
              </a:rPr>
              <a:t>tượng</a:t>
            </a:r>
            <a:r>
              <a:rPr lang="en-GB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GB" sz="4000" b="1" dirty="0" err="1" smtClean="0">
                <a:solidFill>
                  <a:srgbClr val="0000CC"/>
                </a:solidFill>
                <a:latin typeface="Arial" charset="0"/>
              </a:rPr>
              <a:t>đó</a:t>
            </a:r>
            <a:r>
              <a:rPr lang="en-GB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GB" sz="4000" b="1" dirty="0" err="1" smtClean="0">
                <a:solidFill>
                  <a:srgbClr val="0000CC"/>
                </a:solidFill>
                <a:latin typeface="Arial" charset="0"/>
              </a:rPr>
              <a:t>gọi</a:t>
            </a:r>
            <a:r>
              <a:rPr lang="en-GB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GB" sz="4000" b="1" dirty="0" err="1" smtClean="0">
                <a:solidFill>
                  <a:srgbClr val="0000CC"/>
                </a:solidFill>
                <a:latin typeface="Arial" charset="0"/>
              </a:rPr>
              <a:t>là</a:t>
            </a:r>
            <a:r>
              <a:rPr lang="en-GB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GB" sz="4000" b="1" dirty="0" err="1" smtClean="0">
                <a:solidFill>
                  <a:srgbClr val="0000CC"/>
                </a:solidFill>
                <a:latin typeface="Arial" charset="0"/>
              </a:rPr>
              <a:t>gì</a:t>
            </a:r>
            <a:r>
              <a:rPr lang="en-GB" sz="4000" b="1" dirty="0" smtClean="0">
                <a:solidFill>
                  <a:srgbClr val="0000CC"/>
                </a:solidFill>
                <a:latin typeface="Arial" charset="0"/>
              </a:rPr>
              <a:t>?</a:t>
            </a:r>
            <a:endParaRPr lang="en-GB" sz="40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79712" y="332656"/>
            <a:ext cx="45688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" charset="0"/>
              </a:rPr>
              <a:t>Thảo</a:t>
            </a:r>
            <a:r>
              <a:rPr lang="en-US" sz="40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charset="0"/>
              </a:rPr>
              <a:t>luận</a:t>
            </a:r>
            <a:r>
              <a:rPr lang="en-US" sz="40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charset="0"/>
              </a:rPr>
              <a:t>nhóm</a:t>
            </a:r>
            <a:r>
              <a:rPr lang="en-US" sz="4000" b="1" dirty="0" smtClean="0">
                <a:solidFill>
                  <a:srgbClr val="FF0000"/>
                </a:solidFill>
                <a:latin typeface="Arial" charset="0"/>
              </a:rPr>
              <a:t> 4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98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ết quả hình ảnh cho ly nuoc boc h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188994"/>
            <a:ext cx="2664296" cy="429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11560" y="227108"/>
            <a:ext cx="7772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1.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Khi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đổ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nước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nóng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vào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li ta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thấy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có</a:t>
            </a:r>
            <a:r>
              <a:rPr lang="en-GB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GB" sz="4000" b="1" dirty="0" err="1">
                <a:solidFill>
                  <a:srgbClr val="0000CC"/>
                </a:solidFill>
                <a:latin typeface="Arial" charset="0"/>
              </a:rPr>
              <a:t>hiện</a:t>
            </a:r>
            <a:r>
              <a:rPr lang="en-GB" sz="4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GB" sz="4000" b="1" dirty="0" err="1">
                <a:solidFill>
                  <a:srgbClr val="0000CC"/>
                </a:solidFill>
                <a:latin typeface="Arial" charset="0"/>
              </a:rPr>
              <a:t>tượng</a:t>
            </a:r>
            <a:r>
              <a:rPr lang="en-GB" sz="4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GB" sz="4000" b="1" dirty="0" err="1" smtClean="0">
                <a:solidFill>
                  <a:srgbClr val="0000CC"/>
                </a:solidFill>
                <a:latin typeface="Arial" charset="0"/>
              </a:rPr>
              <a:t>gì</a:t>
            </a:r>
            <a:r>
              <a:rPr lang="en-GB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GB" sz="4000" b="1" dirty="0" err="1">
                <a:solidFill>
                  <a:srgbClr val="0000CC"/>
                </a:solidFill>
                <a:latin typeface="Arial" charset="0"/>
              </a:rPr>
              <a:t>xảy</a:t>
            </a:r>
            <a:r>
              <a:rPr lang="en-GB" sz="4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GB" sz="4000" b="1" dirty="0" err="1">
                <a:solidFill>
                  <a:srgbClr val="0000CC"/>
                </a:solidFill>
                <a:latin typeface="Arial" charset="0"/>
              </a:rPr>
              <a:t>ra</a:t>
            </a:r>
            <a:r>
              <a:rPr lang="en-GB" sz="4000" b="1" dirty="0" err="1" smtClean="0">
                <a:solidFill>
                  <a:srgbClr val="0000CC"/>
                </a:solidFill>
                <a:latin typeface="Arial" charset="0"/>
              </a:rPr>
              <a:t>.</a:t>
            </a:r>
            <a:r>
              <a:rPr lang="en-GB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GB" sz="4000" b="1" dirty="0" err="1" smtClean="0">
                <a:solidFill>
                  <a:srgbClr val="0000CC"/>
                </a:solidFill>
                <a:latin typeface="Arial" charset="0"/>
              </a:rPr>
              <a:t>Nêu</a:t>
            </a:r>
            <a:r>
              <a:rPr lang="en-GB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GB" sz="4000" b="1" dirty="0" err="1" smtClean="0">
                <a:solidFill>
                  <a:srgbClr val="0000CC"/>
                </a:solidFill>
                <a:latin typeface="Arial" charset="0"/>
              </a:rPr>
              <a:t>tên</a:t>
            </a:r>
            <a:r>
              <a:rPr lang="en-GB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GB" sz="4000" b="1" dirty="0" err="1" smtClean="0">
                <a:solidFill>
                  <a:srgbClr val="0000CC"/>
                </a:solidFill>
                <a:latin typeface="Arial" charset="0"/>
              </a:rPr>
              <a:t>hiện</a:t>
            </a:r>
            <a:r>
              <a:rPr lang="en-GB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GB" sz="4000" b="1" dirty="0" err="1" smtClean="0">
                <a:solidFill>
                  <a:srgbClr val="0000CC"/>
                </a:solidFill>
                <a:latin typeface="Arial" charset="0"/>
              </a:rPr>
              <a:t>tượng</a:t>
            </a:r>
            <a:r>
              <a:rPr lang="en-GB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GB" sz="4000" b="1" dirty="0" err="1" smtClean="0">
                <a:solidFill>
                  <a:srgbClr val="0000CC"/>
                </a:solidFill>
                <a:latin typeface="Arial" charset="0"/>
              </a:rPr>
              <a:t>đó</a:t>
            </a:r>
            <a:r>
              <a:rPr lang="en-GB" sz="4000" b="1" dirty="0" smtClean="0">
                <a:solidFill>
                  <a:srgbClr val="0000CC"/>
                </a:solidFill>
                <a:latin typeface="Arial" charset="0"/>
              </a:rPr>
              <a:t>? </a:t>
            </a:r>
            <a:endParaRPr lang="en-GB" sz="40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95536" y="250002"/>
            <a:ext cx="7560840" cy="193899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Khi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đổ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nước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nóng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vào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li ta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thấy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charset="0"/>
              </a:rPr>
              <a:t>có</a:t>
            </a:r>
            <a:r>
              <a:rPr lang="en-GB" sz="40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GB" sz="4000" b="1" dirty="0" err="1" smtClean="0">
                <a:solidFill>
                  <a:srgbClr val="FF0000"/>
                </a:solidFill>
                <a:latin typeface="Arial" charset="0"/>
              </a:rPr>
              <a:t>khói</a:t>
            </a:r>
            <a:r>
              <a:rPr lang="en-GB" sz="4000" b="1" dirty="0" smtClean="0">
                <a:solidFill>
                  <a:srgbClr val="FF0000"/>
                </a:solidFill>
                <a:latin typeface="Arial" charset="0"/>
              </a:rPr>
              <a:t> bay </a:t>
            </a:r>
            <a:r>
              <a:rPr lang="en-GB" sz="4000" b="1" dirty="0" err="1" smtClean="0">
                <a:solidFill>
                  <a:srgbClr val="FF0000"/>
                </a:solidFill>
                <a:latin typeface="Arial" charset="0"/>
              </a:rPr>
              <a:t>lên</a:t>
            </a:r>
            <a:r>
              <a:rPr lang="en-GB" sz="4000" b="1" dirty="0" smtClean="0">
                <a:solidFill>
                  <a:srgbClr val="0000CC"/>
                </a:solidFill>
                <a:latin typeface="Arial" charset="0"/>
              </a:rPr>
              <a:t>. </a:t>
            </a:r>
            <a:r>
              <a:rPr lang="en-GB" sz="4000" b="1" dirty="0" err="1" smtClean="0">
                <a:solidFill>
                  <a:srgbClr val="0000CC"/>
                </a:solidFill>
                <a:latin typeface="Arial" charset="0"/>
              </a:rPr>
              <a:t>Đó</a:t>
            </a:r>
            <a:r>
              <a:rPr lang="en-GB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GB" sz="4000" b="1" dirty="0" err="1" smtClean="0">
                <a:solidFill>
                  <a:srgbClr val="0000CC"/>
                </a:solidFill>
                <a:latin typeface="Arial" charset="0"/>
              </a:rPr>
              <a:t>là</a:t>
            </a:r>
            <a:r>
              <a:rPr lang="en-GB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GB" sz="4000" b="1" dirty="0" err="1" smtClean="0">
                <a:solidFill>
                  <a:srgbClr val="0000CC"/>
                </a:solidFill>
                <a:latin typeface="Arial" charset="0"/>
              </a:rPr>
              <a:t>hiện</a:t>
            </a:r>
            <a:r>
              <a:rPr lang="en-GB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GB" sz="4000" b="1" dirty="0" err="1" smtClean="0">
                <a:solidFill>
                  <a:srgbClr val="0000CC"/>
                </a:solidFill>
                <a:latin typeface="Arial" charset="0"/>
              </a:rPr>
              <a:t>tượng</a:t>
            </a:r>
            <a:r>
              <a:rPr lang="en-GB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GB" sz="4000" b="1" dirty="0" err="1" smtClean="0">
                <a:solidFill>
                  <a:srgbClr val="0000CC"/>
                </a:solidFill>
                <a:latin typeface="Arial" charset="0"/>
              </a:rPr>
              <a:t>nước</a:t>
            </a:r>
            <a:r>
              <a:rPr lang="en-GB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GB" sz="4000" b="1" dirty="0" smtClean="0">
                <a:solidFill>
                  <a:srgbClr val="FF0000"/>
                </a:solidFill>
                <a:latin typeface="Arial" charset="0"/>
              </a:rPr>
              <a:t>bay </a:t>
            </a:r>
            <a:r>
              <a:rPr lang="en-GB" sz="4000" b="1" dirty="0" err="1" smtClean="0">
                <a:solidFill>
                  <a:srgbClr val="FF0000"/>
                </a:solidFill>
                <a:latin typeface="Arial" charset="0"/>
              </a:rPr>
              <a:t>hơi</a:t>
            </a:r>
            <a:r>
              <a:rPr lang="en-GB" sz="4000" b="1" dirty="0" smtClean="0">
                <a:solidFill>
                  <a:srgbClr val="FF0000"/>
                </a:solidFill>
                <a:latin typeface="Arial" charset="0"/>
              </a:rPr>
              <a:t>. </a:t>
            </a:r>
            <a:endParaRPr lang="en-GB" sz="4000" b="1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1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424238" y="294019"/>
            <a:ext cx="7894762" cy="1584176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n-US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+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Vậy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theo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em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ở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dạng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hơi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có</a:t>
            </a:r>
            <a:r>
              <a:rPr lang="en-US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thể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gì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?</a:t>
            </a:r>
            <a:b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	</a:t>
            </a:r>
          </a:p>
        </p:txBody>
      </p:sp>
      <p:sp>
        <p:nvSpPr>
          <p:cNvPr id="7" name="Rectangle 6"/>
          <p:cNvSpPr txBox="1">
            <a:spLocks noRot="1" noChangeArrowheads="1"/>
          </p:cNvSpPr>
          <p:nvPr/>
        </p:nvSpPr>
        <p:spPr>
          <a:xfrm>
            <a:off x="479950" y="153991"/>
            <a:ext cx="8191500" cy="132580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Ở </a:t>
            </a:r>
            <a:r>
              <a:rPr lang="en-US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dạng</a:t>
            </a:r>
            <a:r>
              <a:rPr lang="en-US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hơi</a:t>
            </a:r>
            <a:r>
              <a:rPr lang="en-US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</a:t>
            </a:r>
            <a:r>
              <a:rPr lang="en-US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có</a:t>
            </a:r>
            <a:r>
              <a:rPr lang="en-US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thể</a:t>
            </a:r>
            <a:r>
              <a:rPr lang="en-US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khí</a:t>
            </a:r>
            <a:r>
              <a:rPr lang="en-US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1044620" y="4212265"/>
            <a:ext cx="2236510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3600" b="1" dirty="0" err="1" smtClean="0">
                <a:solidFill>
                  <a:srgbClr val="0000CC"/>
                </a:solidFill>
                <a:latin typeface="Arial" charset="0"/>
              </a:rPr>
              <a:t>Thể</a:t>
            </a:r>
            <a:r>
              <a:rPr lang="en-GB" sz="36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Arial" charset="0"/>
              </a:rPr>
              <a:t>lỏng</a:t>
            </a:r>
            <a:r>
              <a:rPr lang="en-GB" sz="3600" b="1" dirty="0" smtClean="0">
                <a:solidFill>
                  <a:srgbClr val="0000CC"/>
                </a:solidFill>
                <a:latin typeface="Arial" charset="0"/>
              </a:rPr>
              <a:t> </a:t>
            </a:r>
            <a:endParaRPr lang="en-US" sz="3600" dirty="0">
              <a:solidFill>
                <a:srgbClr val="0000C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26561" y="3950069"/>
            <a:ext cx="18982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smtClean="0">
                <a:latin typeface="Arial" charset="0"/>
              </a:rPr>
              <a:t>Bay </a:t>
            </a:r>
            <a:r>
              <a:rPr lang="en-GB" sz="3600" b="1" dirty="0" err="1">
                <a:latin typeface="Arial" charset="0"/>
              </a:rPr>
              <a:t>hơi</a:t>
            </a:r>
            <a:endParaRPr lang="en-US" sz="36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379701" y="4677123"/>
            <a:ext cx="2551088" cy="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940152" y="4265361"/>
            <a:ext cx="1800493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3600" b="1" dirty="0" err="1" smtClean="0">
                <a:solidFill>
                  <a:srgbClr val="0000CC"/>
                </a:solidFill>
                <a:latin typeface="Arial" charset="0"/>
              </a:rPr>
              <a:t>Thể</a:t>
            </a:r>
            <a:r>
              <a:rPr lang="en-GB" sz="36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Arial" charset="0"/>
              </a:rPr>
              <a:t>k</a:t>
            </a:r>
            <a:r>
              <a:rPr lang="en-GB" sz="3600" b="1" dirty="0" err="1" smtClean="0">
                <a:solidFill>
                  <a:srgbClr val="0000CC"/>
                </a:solidFill>
                <a:latin typeface="Arial" charset="0"/>
              </a:rPr>
              <a:t>hí</a:t>
            </a:r>
            <a:endParaRPr lang="en-US" sz="3600" dirty="0">
              <a:solidFill>
                <a:srgbClr val="0000CC"/>
              </a:solidFill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79950" y="1700808"/>
            <a:ext cx="7772400" cy="193899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Hiện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tượng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Arial" charset="0"/>
              </a:rPr>
              <a:t>bay </a:t>
            </a:r>
            <a:r>
              <a:rPr lang="en-US" sz="4000" b="1" dirty="0" err="1" smtClean="0">
                <a:solidFill>
                  <a:srgbClr val="FF0000"/>
                </a:solidFill>
                <a:latin typeface="Arial" charset="0"/>
              </a:rPr>
              <a:t>hơi</a:t>
            </a:r>
            <a:r>
              <a:rPr lang="en-US" sz="40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của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hơi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nước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là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hiện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tượng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nước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ở </a:t>
            </a:r>
            <a:r>
              <a:rPr lang="en-US" sz="4000" b="1" dirty="0" err="1" smtClean="0">
                <a:solidFill>
                  <a:srgbClr val="FF0000"/>
                </a:solidFill>
                <a:latin typeface="Arial" charset="0"/>
              </a:rPr>
              <a:t>thể</a:t>
            </a:r>
            <a:r>
              <a:rPr lang="en-US" sz="40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charset="0"/>
              </a:rPr>
              <a:t>lỏng</a:t>
            </a:r>
            <a:r>
              <a:rPr lang="en-US" sz="40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chuyển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sang </a:t>
            </a:r>
            <a:r>
              <a:rPr lang="en-US" sz="4000" b="1" dirty="0" err="1" smtClean="0">
                <a:solidFill>
                  <a:srgbClr val="FF0000"/>
                </a:solidFill>
                <a:latin typeface="Arial" charset="0"/>
              </a:rPr>
              <a:t>thể</a:t>
            </a:r>
            <a:r>
              <a:rPr lang="en-US" sz="40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charset="0"/>
              </a:rPr>
              <a:t>khí</a:t>
            </a:r>
            <a:r>
              <a:rPr lang="en-US" sz="4000" b="1" dirty="0" smtClean="0">
                <a:solidFill>
                  <a:srgbClr val="FF0000"/>
                </a:solidFill>
                <a:latin typeface="Arial" charset="0"/>
              </a:rPr>
              <a:t>.</a:t>
            </a:r>
            <a:endParaRPr lang="en-GB" sz="4000" b="1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31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9" grpId="0" animBg="1"/>
      <p:bldP spid="10" grpId="0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1582" y="2910745"/>
            <a:ext cx="77648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err="1" smtClean="0">
                <a:latin typeface="Arial" charset="0"/>
              </a:rPr>
              <a:t>Nêu</a:t>
            </a:r>
            <a:r>
              <a:rPr lang="en-GB" sz="3600" b="1" dirty="0" smtClean="0">
                <a:latin typeface="Arial" charset="0"/>
              </a:rPr>
              <a:t> </a:t>
            </a:r>
            <a:r>
              <a:rPr lang="en-GB" sz="3600" b="1" dirty="0" err="1" smtClean="0">
                <a:latin typeface="Arial" charset="0"/>
              </a:rPr>
              <a:t>ví</a:t>
            </a:r>
            <a:r>
              <a:rPr lang="en-GB" sz="3600" b="1" dirty="0" smtClean="0">
                <a:latin typeface="Arial" charset="0"/>
              </a:rPr>
              <a:t> </a:t>
            </a:r>
            <a:r>
              <a:rPr lang="en-GB" sz="3600" b="1" dirty="0" err="1" smtClean="0">
                <a:latin typeface="Arial" charset="0"/>
              </a:rPr>
              <a:t>dụ</a:t>
            </a:r>
            <a:r>
              <a:rPr lang="en-GB" sz="3600" b="1" dirty="0" smtClean="0">
                <a:latin typeface="Arial" charset="0"/>
              </a:rPr>
              <a:t> </a:t>
            </a:r>
            <a:r>
              <a:rPr lang="en-GB" sz="3600" b="1" dirty="0" err="1" smtClean="0">
                <a:latin typeface="Arial" charset="0"/>
              </a:rPr>
              <a:t>về</a:t>
            </a:r>
            <a:r>
              <a:rPr lang="en-GB" sz="3600" b="1" dirty="0" smtClean="0">
                <a:latin typeface="Arial" charset="0"/>
              </a:rPr>
              <a:t> </a:t>
            </a:r>
            <a:r>
              <a:rPr lang="en-GB" sz="3600" b="1" dirty="0" err="1" smtClean="0">
                <a:latin typeface="Arial" charset="0"/>
              </a:rPr>
              <a:t>hiện</a:t>
            </a:r>
            <a:r>
              <a:rPr lang="en-GB" sz="3600" b="1" dirty="0" smtClean="0">
                <a:latin typeface="Arial" charset="0"/>
              </a:rPr>
              <a:t> </a:t>
            </a:r>
            <a:r>
              <a:rPr lang="en-GB" sz="3600" b="1" dirty="0" err="1" smtClean="0">
                <a:latin typeface="Arial" charset="0"/>
              </a:rPr>
              <a:t>tượng</a:t>
            </a:r>
            <a:r>
              <a:rPr lang="en-GB" sz="3600" b="1" dirty="0" smtClean="0">
                <a:latin typeface="Arial" charset="0"/>
              </a:rPr>
              <a:t> </a:t>
            </a:r>
            <a:r>
              <a:rPr lang="en-GB" sz="3600" b="1" dirty="0" err="1" smtClean="0">
                <a:latin typeface="Arial" charset="0"/>
              </a:rPr>
              <a:t>nước</a:t>
            </a:r>
            <a:r>
              <a:rPr lang="en-GB" sz="3600" b="1" dirty="0" smtClean="0">
                <a:latin typeface="Arial" charset="0"/>
              </a:rPr>
              <a:t> </a:t>
            </a:r>
            <a:r>
              <a:rPr lang="en-GB" sz="3600" b="1" dirty="0" err="1" smtClean="0">
                <a:latin typeface="Arial" charset="0"/>
              </a:rPr>
              <a:t>từ</a:t>
            </a:r>
            <a:r>
              <a:rPr lang="en-GB" sz="3600" b="1" dirty="0" smtClean="0">
                <a:latin typeface="Arial" charset="0"/>
              </a:rPr>
              <a:t> </a:t>
            </a:r>
            <a:r>
              <a:rPr lang="en-GB" sz="3600" b="1" dirty="0" err="1" smtClean="0">
                <a:latin typeface="Arial" charset="0"/>
              </a:rPr>
              <a:t>thể</a:t>
            </a:r>
            <a:r>
              <a:rPr lang="en-GB" sz="3600" b="1" dirty="0" smtClean="0">
                <a:latin typeface="Arial" charset="0"/>
              </a:rPr>
              <a:t> </a:t>
            </a:r>
            <a:r>
              <a:rPr lang="en-GB" sz="3600" b="1" dirty="0" err="1" smtClean="0">
                <a:latin typeface="Arial" charset="0"/>
              </a:rPr>
              <a:t>lỏng</a:t>
            </a:r>
            <a:r>
              <a:rPr lang="en-GB" sz="3600" b="1" dirty="0" smtClean="0">
                <a:latin typeface="Arial" charset="0"/>
              </a:rPr>
              <a:t> </a:t>
            </a:r>
            <a:r>
              <a:rPr lang="en-GB" sz="3600" b="1" dirty="0" err="1" smtClean="0">
                <a:latin typeface="Arial" charset="0"/>
              </a:rPr>
              <a:t>chuyển</a:t>
            </a:r>
            <a:r>
              <a:rPr lang="en-GB" sz="3600" b="1" dirty="0" smtClean="0">
                <a:latin typeface="Arial" charset="0"/>
              </a:rPr>
              <a:t> sang </a:t>
            </a:r>
            <a:r>
              <a:rPr lang="en-GB" sz="3600" b="1" dirty="0" err="1" smtClean="0">
                <a:latin typeface="Arial" charset="0"/>
              </a:rPr>
              <a:t>thể</a:t>
            </a:r>
            <a:r>
              <a:rPr lang="en-GB" sz="3600" b="1" dirty="0" smtClean="0">
                <a:latin typeface="Arial" charset="0"/>
              </a:rPr>
              <a:t> </a:t>
            </a:r>
            <a:r>
              <a:rPr lang="en-GB" sz="3600" b="1" dirty="0" err="1" smtClean="0">
                <a:latin typeface="Arial" charset="0"/>
              </a:rPr>
              <a:t>khí</a:t>
            </a:r>
            <a:r>
              <a:rPr lang="en-GB" sz="3600" b="1" dirty="0" smtClean="0">
                <a:latin typeface="Arial" charset="0"/>
              </a:rPr>
              <a:t>.</a:t>
            </a:r>
            <a:endParaRPr lang="en-US" sz="3600" dirty="0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65294" y="471287"/>
            <a:ext cx="7536784" cy="230832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Dùng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khăn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ướt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lau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bảng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mặt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bảng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ướt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nhưng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chỉ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lúc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sau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mặt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bảng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khô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Vậy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ở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mặt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bảng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biến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đâu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mất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4805" y="764704"/>
            <a:ext cx="7536783" cy="14465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ở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mặt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bảng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biến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thành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hơi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bay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vào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không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khí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endParaRPr lang="en-US" sz="4400" dirty="0"/>
          </a:p>
        </p:txBody>
      </p:sp>
      <p:sp>
        <p:nvSpPr>
          <p:cNvPr id="7" name="Rectangle 6"/>
          <p:cNvSpPr/>
          <p:nvPr/>
        </p:nvSpPr>
        <p:spPr>
          <a:xfrm>
            <a:off x="354585" y="3068960"/>
            <a:ext cx="7776864" cy="14465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4400" b="1" dirty="0" err="1" smtClean="0">
                <a:solidFill>
                  <a:srgbClr val="FF0000"/>
                </a:solidFill>
                <a:latin typeface="Arial" charset="0"/>
              </a:rPr>
              <a:t>Nấu</a:t>
            </a:r>
            <a:r>
              <a:rPr lang="en-GB" sz="44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  <a:latin typeface="Arial" charset="0"/>
              </a:rPr>
              <a:t>nước</a:t>
            </a:r>
            <a:r>
              <a:rPr lang="en-GB" sz="4400" b="1" dirty="0" smtClean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en-GB" sz="4400" b="1" dirty="0" err="1" smtClean="0">
                <a:solidFill>
                  <a:srgbClr val="FF0000"/>
                </a:solidFill>
                <a:latin typeface="Arial" charset="0"/>
              </a:rPr>
              <a:t>nấu</a:t>
            </a:r>
            <a:r>
              <a:rPr lang="en-GB" sz="44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  <a:latin typeface="Arial" charset="0"/>
              </a:rPr>
              <a:t>canh</a:t>
            </a:r>
            <a:r>
              <a:rPr lang="en-GB" sz="4400" b="1" dirty="0" smtClean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en-GB" sz="4400" b="1" dirty="0" err="1" smtClean="0">
                <a:solidFill>
                  <a:srgbClr val="FF0000"/>
                </a:solidFill>
                <a:latin typeface="Arial" charset="0"/>
              </a:rPr>
              <a:t>sương</a:t>
            </a:r>
            <a:r>
              <a:rPr lang="en-GB" sz="44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  <a:latin typeface="Arial" charset="0"/>
              </a:rPr>
              <a:t>mù</a:t>
            </a:r>
            <a:r>
              <a:rPr lang="en-GB" sz="4400" b="1" dirty="0" smtClean="0">
                <a:solidFill>
                  <a:srgbClr val="FF0000"/>
                </a:solidFill>
                <a:latin typeface="Arial" charset="0"/>
              </a:rPr>
              <a:t>, ….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76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935271" y="3428999"/>
            <a:ext cx="590465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>
                <a:latin typeface="Arial" charset="0"/>
              </a:rPr>
              <a:t>2</a:t>
            </a:r>
            <a:r>
              <a:rPr lang="en-US" sz="4000" b="1" dirty="0" smtClean="0">
                <a:latin typeface="Arial" charset="0"/>
              </a:rPr>
              <a:t>. </a:t>
            </a:r>
            <a:r>
              <a:rPr lang="en-US" sz="4000" b="1" dirty="0" err="1" smtClean="0">
                <a:latin typeface="Arial" charset="0"/>
              </a:rPr>
              <a:t>Khi</a:t>
            </a:r>
            <a:r>
              <a:rPr lang="en-US" sz="4000" b="1" dirty="0" smtClean="0">
                <a:latin typeface="Arial" charset="0"/>
              </a:rPr>
              <a:t> </a:t>
            </a:r>
            <a:r>
              <a:rPr lang="en-US" sz="4000" b="1" dirty="0" err="1" smtClean="0">
                <a:latin typeface="Arial" charset="0"/>
              </a:rPr>
              <a:t>úp</a:t>
            </a:r>
            <a:r>
              <a:rPr lang="en-US" sz="4000" b="1" dirty="0" smtClean="0">
                <a:latin typeface="Arial" charset="0"/>
              </a:rPr>
              <a:t> </a:t>
            </a:r>
            <a:r>
              <a:rPr lang="en-US" sz="4000" b="1" dirty="0" err="1" smtClean="0">
                <a:latin typeface="Arial" charset="0"/>
              </a:rPr>
              <a:t>đĩa</a:t>
            </a:r>
            <a:r>
              <a:rPr lang="en-US" sz="4000" b="1" dirty="0" smtClean="0">
                <a:latin typeface="Arial" charset="0"/>
              </a:rPr>
              <a:t> </a:t>
            </a:r>
            <a:r>
              <a:rPr lang="en-US" sz="4000" b="1" dirty="0" err="1" smtClean="0">
                <a:latin typeface="Arial" charset="0"/>
              </a:rPr>
              <a:t>lên</a:t>
            </a:r>
            <a:r>
              <a:rPr lang="en-US" sz="4000" b="1" dirty="0" smtClean="0">
                <a:latin typeface="Arial" charset="0"/>
              </a:rPr>
              <a:t> </a:t>
            </a:r>
            <a:r>
              <a:rPr lang="en-US" sz="4000" b="1" dirty="0" err="1" smtClean="0">
                <a:latin typeface="Arial" charset="0"/>
              </a:rPr>
              <a:t>miệng</a:t>
            </a:r>
            <a:r>
              <a:rPr lang="en-US" sz="4000" b="1" dirty="0" smtClean="0">
                <a:latin typeface="Arial" charset="0"/>
              </a:rPr>
              <a:t> li </a:t>
            </a:r>
            <a:r>
              <a:rPr lang="en-US" sz="4000" b="1" dirty="0" err="1" smtClean="0">
                <a:latin typeface="Arial" charset="0"/>
              </a:rPr>
              <a:t>nước</a:t>
            </a:r>
            <a:r>
              <a:rPr lang="en-US" sz="4000" b="1" dirty="0" smtClean="0">
                <a:latin typeface="Arial" charset="0"/>
              </a:rPr>
              <a:t> </a:t>
            </a:r>
            <a:r>
              <a:rPr lang="en-US" sz="4000" b="1" dirty="0" err="1" smtClean="0">
                <a:latin typeface="Arial" charset="0"/>
              </a:rPr>
              <a:t>nóng</a:t>
            </a:r>
            <a:r>
              <a:rPr lang="en-US" sz="4000" b="1" dirty="0" smtClean="0">
                <a:latin typeface="Arial" charset="0"/>
              </a:rPr>
              <a:t> </a:t>
            </a:r>
            <a:r>
              <a:rPr lang="en-US" sz="4000" b="1" dirty="0" err="1" smtClean="0">
                <a:latin typeface="Arial" charset="0"/>
              </a:rPr>
              <a:t>thì</a:t>
            </a:r>
            <a:r>
              <a:rPr lang="en-US" sz="4000" b="1" dirty="0" smtClean="0">
                <a:latin typeface="Arial" charset="0"/>
              </a:rPr>
              <a:t> </a:t>
            </a:r>
            <a:r>
              <a:rPr lang="en-US" sz="4000" b="1" dirty="0" err="1" smtClean="0">
                <a:latin typeface="Arial" charset="0"/>
              </a:rPr>
              <a:t>hiện</a:t>
            </a:r>
            <a:r>
              <a:rPr lang="en-US" sz="4000" b="1" dirty="0" smtClean="0">
                <a:latin typeface="Arial" charset="0"/>
              </a:rPr>
              <a:t> </a:t>
            </a:r>
            <a:r>
              <a:rPr lang="en-US" sz="4000" b="1" dirty="0" err="1" smtClean="0">
                <a:latin typeface="Arial" charset="0"/>
              </a:rPr>
              <a:t>tượng</a:t>
            </a:r>
            <a:r>
              <a:rPr lang="en-US" sz="4000" b="1" dirty="0" smtClean="0">
                <a:latin typeface="Arial" charset="0"/>
              </a:rPr>
              <a:t> </a:t>
            </a:r>
            <a:r>
              <a:rPr lang="en-US" sz="4000" b="1" dirty="0" err="1" smtClean="0">
                <a:latin typeface="Arial" charset="0"/>
              </a:rPr>
              <a:t>gì</a:t>
            </a:r>
            <a:r>
              <a:rPr lang="en-US" sz="4000" b="1" dirty="0" smtClean="0">
                <a:latin typeface="Arial" charset="0"/>
              </a:rPr>
              <a:t> </a:t>
            </a:r>
            <a:r>
              <a:rPr lang="en-US" sz="4000" b="1" dirty="0" err="1" smtClean="0">
                <a:latin typeface="Arial" charset="0"/>
              </a:rPr>
              <a:t>xảy</a:t>
            </a:r>
            <a:r>
              <a:rPr lang="en-US" sz="4000" b="1" dirty="0" smtClean="0">
                <a:latin typeface="Arial" charset="0"/>
              </a:rPr>
              <a:t> </a:t>
            </a:r>
            <a:r>
              <a:rPr lang="en-US" sz="4000" b="1" dirty="0" err="1" smtClean="0">
                <a:latin typeface="Arial" charset="0"/>
              </a:rPr>
              <a:t>ra</a:t>
            </a:r>
            <a:r>
              <a:rPr lang="en-GB" sz="4000" b="1" dirty="0" smtClean="0">
                <a:latin typeface="Arial" charset="0"/>
              </a:rPr>
              <a:t>. </a:t>
            </a:r>
            <a:r>
              <a:rPr lang="en-GB" sz="4000" b="1" dirty="0" err="1" smtClean="0">
                <a:latin typeface="Arial" charset="0"/>
              </a:rPr>
              <a:t>Hiện</a:t>
            </a:r>
            <a:r>
              <a:rPr lang="en-GB" sz="4000" b="1" dirty="0" smtClean="0">
                <a:latin typeface="Arial" charset="0"/>
              </a:rPr>
              <a:t> </a:t>
            </a:r>
            <a:r>
              <a:rPr lang="en-GB" sz="4000" b="1" dirty="0" err="1" smtClean="0">
                <a:latin typeface="Arial" charset="0"/>
              </a:rPr>
              <a:t>tượng</a:t>
            </a:r>
            <a:r>
              <a:rPr lang="en-GB" sz="4000" b="1" dirty="0" smtClean="0">
                <a:latin typeface="Arial" charset="0"/>
              </a:rPr>
              <a:t> </a:t>
            </a:r>
            <a:r>
              <a:rPr lang="en-GB" sz="4000" b="1" dirty="0" err="1" smtClean="0">
                <a:latin typeface="Arial" charset="0"/>
              </a:rPr>
              <a:t>đó</a:t>
            </a:r>
            <a:r>
              <a:rPr lang="en-GB" sz="4000" b="1" dirty="0" smtClean="0">
                <a:latin typeface="Arial" charset="0"/>
              </a:rPr>
              <a:t> </a:t>
            </a:r>
            <a:r>
              <a:rPr lang="en-GB" sz="4000" b="1" dirty="0" err="1" smtClean="0">
                <a:latin typeface="Arial" charset="0"/>
              </a:rPr>
              <a:t>gọi</a:t>
            </a:r>
            <a:r>
              <a:rPr lang="en-GB" sz="4000" b="1" dirty="0" smtClean="0">
                <a:latin typeface="Arial" charset="0"/>
              </a:rPr>
              <a:t> </a:t>
            </a:r>
            <a:r>
              <a:rPr lang="en-GB" sz="4000" b="1" dirty="0" err="1" smtClean="0">
                <a:latin typeface="Arial" charset="0"/>
              </a:rPr>
              <a:t>là</a:t>
            </a:r>
            <a:r>
              <a:rPr lang="en-GB" sz="4000" b="1" dirty="0" smtClean="0">
                <a:latin typeface="Arial" charset="0"/>
              </a:rPr>
              <a:t> </a:t>
            </a:r>
            <a:r>
              <a:rPr lang="en-GB" sz="4000" b="1" dirty="0" err="1" smtClean="0">
                <a:latin typeface="Arial" charset="0"/>
              </a:rPr>
              <a:t>gì</a:t>
            </a:r>
            <a:r>
              <a:rPr lang="en-GB" sz="4000" b="1" dirty="0" smtClean="0">
                <a:latin typeface="Arial" charset="0"/>
              </a:rPr>
              <a:t>? </a:t>
            </a:r>
            <a:endParaRPr lang="en-GB" sz="4000" b="1" dirty="0">
              <a:latin typeface="Arial" charset="0"/>
            </a:endParaRPr>
          </a:p>
        </p:txBody>
      </p:sp>
      <p:pic>
        <p:nvPicPr>
          <p:cNvPr id="4" name="Picture 2" descr="Trang44.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-14523"/>
            <a:ext cx="2619072" cy="305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9512" y="3429000"/>
            <a:ext cx="8424936" cy="255454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Khi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úp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đĩa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lên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miệng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li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nước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nóng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ta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thấy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có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rất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nhiều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hạt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nước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đọng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trên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mặt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đĩa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.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Đó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là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do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hơi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nước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charset="0"/>
              </a:rPr>
              <a:t>ngưng</a:t>
            </a:r>
            <a:r>
              <a:rPr lang="en-US" sz="40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charset="0"/>
              </a:rPr>
              <a:t>tụ</a:t>
            </a:r>
            <a:r>
              <a:rPr lang="en-US" sz="40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lại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thành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nước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.</a:t>
            </a:r>
            <a:endParaRPr lang="en-GB" sz="4000" b="1" dirty="0">
              <a:solidFill>
                <a:srgbClr val="0000C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45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005920" y="260648"/>
            <a:ext cx="6929140" cy="193899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Arial" charset="0"/>
              </a:rPr>
              <a:t>H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iện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tượng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nước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từ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thể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nào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chuyển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sang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thể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nào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gọi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là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charset="0"/>
              </a:rPr>
              <a:t>ngưng</a:t>
            </a:r>
            <a:r>
              <a:rPr lang="en-US" sz="40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charset="0"/>
              </a:rPr>
              <a:t>tụ</a:t>
            </a:r>
            <a:r>
              <a:rPr lang="en-US" sz="4000" b="1" dirty="0" smtClean="0">
                <a:solidFill>
                  <a:srgbClr val="FF0000"/>
                </a:solidFill>
                <a:latin typeface="Arial" charset="0"/>
              </a:rPr>
              <a:t>.</a:t>
            </a:r>
            <a:endParaRPr lang="en-GB" sz="4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11560" y="206923"/>
            <a:ext cx="6929140" cy="193899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Arial" charset="0"/>
              </a:rPr>
              <a:t>N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ước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từ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thể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khí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sang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thể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lỏng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đó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là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hiện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tượng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charset="0"/>
              </a:rPr>
              <a:t>ngưng</a:t>
            </a:r>
            <a:r>
              <a:rPr lang="en-US" sz="40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charset="0"/>
              </a:rPr>
              <a:t>tụ</a:t>
            </a:r>
            <a:r>
              <a:rPr lang="en-US" sz="4000" b="1" dirty="0" smtClean="0">
                <a:solidFill>
                  <a:srgbClr val="FF0000"/>
                </a:solidFill>
                <a:latin typeface="Arial" charset="0"/>
              </a:rPr>
              <a:t>.</a:t>
            </a:r>
            <a:endParaRPr lang="en-GB" sz="4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4620" y="3284985"/>
            <a:ext cx="1928733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3600" b="1" dirty="0" err="1" smtClean="0">
                <a:solidFill>
                  <a:srgbClr val="0000CC"/>
                </a:solidFill>
                <a:latin typeface="Arial" charset="0"/>
              </a:rPr>
              <a:t>Thể</a:t>
            </a:r>
            <a:r>
              <a:rPr lang="en-GB" sz="36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Arial" charset="0"/>
              </a:rPr>
              <a:t>khí</a:t>
            </a:r>
            <a:r>
              <a:rPr lang="en-GB" sz="3600" b="1" dirty="0" smtClean="0">
                <a:solidFill>
                  <a:srgbClr val="0000CC"/>
                </a:solidFill>
                <a:latin typeface="Arial" charset="0"/>
              </a:rPr>
              <a:t> </a:t>
            </a:r>
            <a:endParaRPr lang="en-US" sz="3600" dirty="0">
              <a:solidFill>
                <a:srgbClr val="0000C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03848" y="2961819"/>
            <a:ext cx="22637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err="1" smtClean="0">
                <a:latin typeface="Arial" charset="0"/>
              </a:rPr>
              <a:t>Ngưng</a:t>
            </a:r>
            <a:r>
              <a:rPr lang="en-GB" sz="3600" b="1" dirty="0" smtClean="0">
                <a:latin typeface="Arial" charset="0"/>
              </a:rPr>
              <a:t> </a:t>
            </a:r>
            <a:r>
              <a:rPr lang="en-GB" sz="3600" b="1" dirty="0" err="1" smtClean="0">
                <a:latin typeface="Arial" charset="0"/>
              </a:rPr>
              <a:t>tụ</a:t>
            </a:r>
            <a:endParaRPr lang="en-US" sz="3600" dirty="0"/>
          </a:p>
        </p:txBody>
      </p:sp>
      <p:cxnSp>
        <p:nvCxnSpPr>
          <p:cNvPr id="9" name="Straight Arrow Connector 8"/>
          <p:cNvCxnSpPr>
            <a:stCxn id="7" idx="3"/>
            <a:endCxn id="10" idx="1"/>
          </p:cNvCxnSpPr>
          <p:nvPr/>
        </p:nvCxnSpPr>
        <p:spPr>
          <a:xfrm flipV="1">
            <a:off x="2973353" y="3608150"/>
            <a:ext cx="2966799" cy="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940152" y="3284984"/>
            <a:ext cx="2108269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3600" b="1" dirty="0" err="1" smtClean="0">
                <a:solidFill>
                  <a:srgbClr val="0000CC"/>
                </a:solidFill>
                <a:latin typeface="Arial" charset="0"/>
              </a:rPr>
              <a:t>Thể</a:t>
            </a:r>
            <a:r>
              <a:rPr lang="en-GB" sz="36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Arial" charset="0"/>
              </a:rPr>
              <a:t>lỏng</a:t>
            </a:r>
            <a:endParaRPr lang="en-US" sz="36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00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53861" y="79637"/>
            <a:ext cx="28921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khí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395536" y="4005064"/>
            <a:ext cx="4464496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utoShape 2" descr="Kết quả hình ảnh cho nuoc boc ho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Kết quả hình ảnh cho nuoc boc ho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Kết quả hình ảnh cho nuoc boc hoi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Nước bốc hơi ở bao nhiêu độ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Nước bốc hơi ở bao nhiêu độ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73599" y="4005064"/>
            <a:ext cx="7772400" cy="132343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- Ở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thể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khí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và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thể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lỏng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nước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có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hình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dạng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nhất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định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không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?</a:t>
            </a:r>
            <a:endParaRPr lang="en-GB" sz="4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2552" y="7937"/>
            <a:ext cx="30748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ở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lỏng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endParaRPr lang="en-US" sz="3200" dirty="0"/>
          </a:p>
        </p:txBody>
      </p:sp>
      <p:pic>
        <p:nvPicPr>
          <p:cNvPr id="1040" name="Picture 16" descr=" Ảnh động thiên nhiên đẹp - Ảnh nước bốc hơ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282" y="769938"/>
            <a:ext cx="4089732" cy="296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Ảnh động thiên nhiên đẹ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032" y="710026"/>
            <a:ext cx="2286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Ảnh động thiên nhiên đẹ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78" y="688482"/>
            <a:ext cx="2286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82552" y="3929861"/>
            <a:ext cx="8191500" cy="144655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44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ở </a:t>
            </a:r>
            <a:r>
              <a:rPr lang="en-US" sz="44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thể</a:t>
            </a:r>
            <a:r>
              <a:rPr lang="en-US" sz="44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khí</a:t>
            </a:r>
            <a:r>
              <a:rPr lang="en-US" sz="44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và</a:t>
            </a:r>
            <a:r>
              <a:rPr lang="en-US" sz="44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thể</a:t>
            </a:r>
            <a:r>
              <a:rPr lang="en-US" sz="44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lỏng</a:t>
            </a:r>
            <a:r>
              <a:rPr lang="en-US" sz="44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44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không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có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hình</a:t>
            </a:r>
            <a:r>
              <a:rPr lang="en-US" sz="44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dạng</a:t>
            </a:r>
            <a:r>
              <a:rPr lang="en-US" sz="44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nhất</a:t>
            </a:r>
            <a:r>
              <a:rPr lang="en-US" sz="44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định</a:t>
            </a:r>
            <a:r>
              <a:rPr lang="en-US" sz="44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61692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80991" y="1052736"/>
            <a:ext cx="8168093" cy="286232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-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Nước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từ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thể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lỏng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sang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thể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khí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gọi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là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Arial" charset="0"/>
              </a:rPr>
              <a:t>bay </a:t>
            </a:r>
            <a:r>
              <a:rPr lang="en-US" sz="4000" b="1" dirty="0" err="1" smtClean="0">
                <a:solidFill>
                  <a:srgbClr val="FF0000"/>
                </a:solidFill>
                <a:latin typeface="Arial" charset="0"/>
              </a:rPr>
              <a:t>hơi</a:t>
            </a:r>
            <a:r>
              <a:rPr lang="en-US" sz="4000" b="1" dirty="0" smtClean="0">
                <a:solidFill>
                  <a:srgbClr val="FF0000"/>
                </a:solidFill>
                <a:latin typeface="Arial" charset="0"/>
              </a:rPr>
              <a:t>.</a:t>
            </a:r>
            <a:endParaRPr lang="en-US" sz="4000" b="1" dirty="0">
              <a:solidFill>
                <a:srgbClr val="0000CC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-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Nước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từ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thể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khí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sang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thể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lỏng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đó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là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hiện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tượng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charset="0"/>
              </a:rPr>
              <a:t>ngưng</a:t>
            </a:r>
            <a:r>
              <a:rPr lang="en-US" sz="40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charset="0"/>
              </a:rPr>
              <a:t>tụ</a:t>
            </a:r>
            <a:r>
              <a:rPr lang="en-US" sz="4000" b="1" dirty="0" smtClean="0">
                <a:solidFill>
                  <a:srgbClr val="FF0000"/>
                </a:solidFill>
                <a:latin typeface="Arial" charset="0"/>
              </a:rPr>
              <a:t>.</a:t>
            </a:r>
            <a:endParaRPr lang="en-GB" sz="4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57585" y="4365104"/>
            <a:ext cx="81915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lang="en-US" sz="44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44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ở </a:t>
            </a:r>
            <a:r>
              <a:rPr lang="en-US" sz="44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thể</a:t>
            </a:r>
            <a:r>
              <a:rPr lang="en-US" sz="44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khí</a:t>
            </a:r>
            <a:r>
              <a:rPr lang="en-US" sz="44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và</a:t>
            </a:r>
            <a:r>
              <a:rPr lang="en-US" sz="44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thể</a:t>
            </a:r>
            <a:r>
              <a:rPr lang="en-US" sz="44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lỏng</a:t>
            </a:r>
            <a:r>
              <a:rPr lang="en-US" sz="44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không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có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hình</a:t>
            </a:r>
            <a:r>
              <a:rPr lang="en-US" sz="44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dạng</a:t>
            </a:r>
            <a:r>
              <a:rPr lang="en-US" sz="44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nhất</a:t>
            </a:r>
            <a:r>
              <a:rPr lang="en-US" sz="44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định</a:t>
            </a:r>
            <a:r>
              <a:rPr lang="en-US" sz="44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2915816" y="332655"/>
            <a:ext cx="26898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KẾT LUẬN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60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9221788" cy="683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3657600" y="3054350"/>
            <a:ext cx="4038600" cy="774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ÔN BÀI </a:t>
            </a:r>
            <a:r>
              <a:rPr lang="en-US" sz="54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CŨ</a:t>
            </a:r>
          </a:p>
        </p:txBody>
      </p:sp>
    </p:spTree>
    <p:extLst>
      <p:ext uri="{BB962C8B-B14F-4D97-AF65-F5344CB8AC3E}">
        <p14:creationId xmlns:p14="http://schemas.microsoft.com/office/powerpoint/2010/main" val="347337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97280" y="1812776"/>
            <a:ext cx="7772400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4000" b="1" dirty="0" smtClean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7" name="Rectangle 2"/>
          <p:cNvSpPr txBox="1">
            <a:spLocks noRot="1" noChangeArrowheads="1"/>
          </p:cNvSpPr>
          <p:nvPr/>
        </p:nvSpPr>
        <p:spPr>
          <a:xfrm>
            <a:off x="484055" y="1944105"/>
            <a:ext cx="7972887" cy="25647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1.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Đặt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khay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vào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ngăn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làm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đá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của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tủ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lạnh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sau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vài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giờ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lấy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khay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ra.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iện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tượng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gì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sẽ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xảy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ra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đối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với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trong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khay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?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Hiện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tượng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đó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gọi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là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gì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?</a:t>
            </a:r>
            <a:r>
              <a:rPr lang="en-GB" b="1" dirty="0" smtClean="0">
                <a:solidFill>
                  <a:srgbClr val="0000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GB" b="1" dirty="0" smtClean="0">
                <a:solidFill>
                  <a:srgbClr val="0000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en-US" b="1" dirty="0" smtClean="0">
              <a:solidFill>
                <a:srgbClr val="0000CC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0828" y="4509120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khay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đá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ngoài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tủ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lạnh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hiện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tượng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gì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xảy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ra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?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Hiện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tượng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đó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gọi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gì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37279" y="332656"/>
            <a:ext cx="8065545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Arial" charset="0"/>
              </a:rPr>
              <a:t>Hoạt</a:t>
            </a:r>
            <a:r>
              <a:rPr lang="en-US" sz="36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Arial" charset="0"/>
              </a:rPr>
              <a:t>động</a:t>
            </a:r>
            <a:r>
              <a:rPr lang="en-US" sz="3600" b="1" dirty="0" smtClean="0">
                <a:solidFill>
                  <a:srgbClr val="0000CC"/>
                </a:solidFill>
                <a:latin typeface="Arial" charset="0"/>
              </a:rPr>
              <a:t> 3</a:t>
            </a:r>
            <a:r>
              <a:rPr lang="en-US" sz="3600" b="1" dirty="0" smtClean="0">
                <a:solidFill>
                  <a:srgbClr val="FF0000"/>
                </a:solidFill>
                <a:latin typeface="Arial" charset="0"/>
              </a:rPr>
              <a:t>. </a:t>
            </a:r>
            <a:r>
              <a:rPr lang="en-US" sz="3600" b="1" dirty="0" err="1" smtClean="0">
                <a:solidFill>
                  <a:srgbClr val="FF0000"/>
                </a:solidFill>
                <a:latin typeface="Arial" charset="0"/>
              </a:rPr>
              <a:t>Nước</a:t>
            </a:r>
            <a:r>
              <a:rPr lang="en-US" sz="36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charset="0"/>
              </a:rPr>
              <a:t>chuyển</a:t>
            </a:r>
            <a:r>
              <a:rPr lang="en-US" sz="36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charset="0"/>
              </a:rPr>
              <a:t>từ</a:t>
            </a:r>
            <a:r>
              <a:rPr lang="en-US" sz="36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charset="0"/>
              </a:rPr>
              <a:t>thể</a:t>
            </a:r>
            <a:r>
              <a:rPr lang="en-US" sz="36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charset="0"/>
              </a:rPr>
              <a:t>lỏng</a:t>
            </a:r>
            <a:r>
              <a:rPr lang="en-US" sz="3600" b="1" dirty="0" smtClean="0">
                <a:solidFill>
                  <a:srgbClr val="FF0000"/>
                </a:solidFill>
                <a:latin typeface="Arial" charset="0"/>
              </a:rPr>
              <a:t> sang </a:t>
            </a:r>
            <a:r>
              <a:rPr lang="en-US" sz="3600" b="1" dirty="0" err="1" smtClean="0">
                <a:solidFill>
                  <a:srgbClr val="FF0000"/>
                </a:solidFill>
                <a:latin typeface="Arial" charset="0"/>
              </a:rPr>
              <a:t>thể</a:t>
            </a:r>
            <a:r>
              <a:rPr lang="en-US" sz="36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charset="0"/>
              </a:rPr>
              <a:t>rắn</a:t>
            </a:r>
            <a:r>
              <a:rPr lang="en-US" sz="36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charset="0"/>
              </a:rPr>
              <a:t>ngược</a:t>
            </a:r>
            <a:r>
              <a:rPr lang="en-US" sz="36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charset="0"/>
              </a:rPr>
              <a:t>lại</a:t>
            </a:r>
            <a:r>
              <a:rPr lang="en-US" sz="3600" b="1" dirty="0" smtClean="0">
                <a:solidFill>
                  <a:srgbClr val="FF0000"/>
                </a:solidFill>
                <a:latin typeface="Arial" charset="0"/>
              </a:rPr>
              <a:t>.</a:t>
            </a:r>
            <a:endParaRPr lang="en-GB" sz="3600" b="1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72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37279" y="332656"/>
            <a:ext cx="8065545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Arial" charset="0"/>
              </a:rPr>
              <a:t>Hoạt</a:t>
            </a:r>
            <a:r>
              <a:rPr lang="en-US" sz="36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Arial" charset="0"/>
              </a:rPr>
              <a:t>động</a:t>
            </a:r>
            <a:r>
              <a:rPr lang="en-US" sz="3600" b="1" dirty="0" smtClean="0">
                <a:solidFill>
                  <a:srgbClr val="0000CC"/>
                </a:solidFill>
                <a:latin typeface="Arial" charset="0"/>
              </a:rPr>
              <a:t> 3</a:t>
            </a:r>
            <a:r>
              <a:rPr lang="en-US" sz="3600" b="1" dirty="0" smtClean="0">
                <a:solidFill>
                  <a:srgbClr val="FF0000"/>
                </a:solidFill>
                <a:latin typeface="Arial" charset="0"/>
              </a:rPr>
              <a:t>. </a:t>
            </a:r>
            <a:r>
              <a:rPr lang="en-US" sz="3600" b="1" dirty="0" err="1" smtClean="0">
                <a:solidFill>
                  <a:srgbClr val="FF0000"/>
                </a:solidFill>
                <a:latin typeface="Arial" charset="0"/>
              </a:rPr>
              <a:t>Nước</a:t>
            </a:r>
            <a:r>
              <a:rPr lang="en-US" sz="36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charset="0"/>
              </a:rPr>
              <a:t>chuyển</a:t>
            </a:r>
            <a:r>
              <a:rPr lang="en-US" sz="36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charset="0"/>
              </a:rPr>
              <a:t>từ</a:t>
            </a:r>
            <a:r>
              <a:rPr lang="en-US" sz="36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charset="0"/>
              </a:rPr>
              <a:t>thể</a:t>
            </a:r>
            <a:r>
              <a:rPr lang="en-US" sz="36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charset="0"/>
              </a:rPr>
              <a:t>lỏng</a:t>
            </a:r>
            <a:r>
              <a:rPr lang="en-US" sz="3600" b="1" dirty="0" smtClean="0">
                <a:solidFill>
                  <a:srgbClr val="FF0000"/>
                </a:solidFill>
                <a:latin typeface="Arial" charset="0"/>
              </a:rPr>
              <a:t> sang </a:t>
            </a:r>
            <a:r>
              <a:rPr lang="en-US" sz="3600" b="1" dirty="0" err="1" smtClean="0">
                <a:solidFill>
                  <a:srgbClr val="FF0000"/>
                </a:solidFill>
                <a:latin typeface="Arial" charset="0"/>
              </a:rPr>
              <a:t>thể</a:t>
            </a:r>
            <a:r>
              <a:rPr lang="en-US" sz="36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charset="0"/>
              </a:rPr>
              <a:t>rắn</a:t>
            </a:r>
            <a:r>
              <a:rPr lang="en-US" sz="36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charset="0"/>
              </a:rPr>
              <a:t>ngược</a:t>
            </a:r>
            <a:r>
              <a:rPr lang="en-US" sz="36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charset="0"/>
              </a:rPr>
              <a:t>lại</a:t>
            </a:r>
            <a:r>
              <a:rPr lang="en-US" sz="3600" b="1" dirty="0" smtClean="0">
                <a:solidFill>
                  <a:srgbClr val="FF0000"/>
                </a:solidFill>
                <a:latin typeface="Arial" charset="0"/>
              </a:rPr>
              <a:t>.</a:t>
            </a:r>
            <a:endParaRPr lang="en-GB" sz="36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99792" y="2060848"/>
            <a:ext cx="23695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 smtClean="0">
                <a:solidFill>
                  <a:srgbClr val="FF0000"/>
                </a:solidFill>
                <a:latin typeface="Arial" charset="0"/>
              </a:rPr>
              <a:t>Thí</a:t>
            </a:r>
            <a:r>
              <a:rPr lang="en-US" sz="32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charset="0"/>
              </a:rPr>
              <a:t>nghiệm</a:t>
            </a:r>
            <a:endParaRPr lang="en-US" sz="3200" b="1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86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97280" y="1812776"/>
            <a:ext cx="7772400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4000" b="1" dirty="0" smtClean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83488" y="654366"/>
            <a:ext cx="7772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  <a:latin typeface="Arial" charset="0"/>
              </a:rPr>
              <a:t>T</a:t>
            </a:r>
            <a:r>
              <a:rPr lang="en-US" sz="3600" b="1" dirty="0" err="1" smtClean="0">
                <a:solidFill>
                  <a:srgbClr val="FF0000"/>
                </a:solidFill>
                <a:latin typeface="Arial" charset="0"/>
              </a:rPr>
              <a:t>hảo</a:t>
            </a:r>
            <a:r>
              <a:rPr lang="en-US" sz="36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charset="0"/>
              </a:rPr>
              <a:t>luận</a:t>
            </a:r>
            <a:r>
              <a:rPr lang="en-US" sz="36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charset="0"/>
              </a:rPr>
              <a:t>nhóm</a:t>
            </a:r>
            <a:r>
              <a:rPr lang="en-US" sz="36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charset="0"/>
              </a:rPr>
              <a:t>đôi</a:t>
            </a:r>
            <a:endParaRPr lang="en-US" sz="36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" name="Rectangle 2"/>
          <p:cNvSpPr txBox="1">
            <a:spLocks noRot="1" noChangeArrowheads="1"/>
          </p:cNvSpPr>
          <p:nvPr/>
        </p:nvSpPr>
        <p:spPr>
          <a:xfrm>
            <a:off x="496793" y="1393031"/>
            <a:ext cx="7972887" cy="25647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1.Đặt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khay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vào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ngăn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làm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đá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của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tủ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lạnh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sau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vài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giờ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lấy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khay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ra.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iện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tượng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gì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sẽ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xảy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ra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đối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với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trong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khay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?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Hiện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tượng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đó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gọi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là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gì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?</a:t>
            </a:r>
            <a:r>
              <a:rPr lang="en-GB" b="1" dirty="0" smtClean="0">
                <a:solidFill>
                  <a:srgbClr val="0000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GB" b="1" dirty="0" smtClean="0">
                <a:solidFill>
                  <a:srgbClr val="0000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en-US" b="1" dirty="0" smtClean="0">
              <a:solidFill>
                <a:srgbClr val="0000CC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7280" y="3992710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2.Để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khay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đá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ngoài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tủ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lạnh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hiện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tượng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gì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xảy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ra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?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Hiện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tượng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đó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gọi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gì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15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Rot="1" noChangeArrowheads="1"/>
          </p:cNvSpPr>
          <p:nvPr/>
        </p:nvSpPr>
        <p:spPr>
          <a:xfrm>
            <a:off x="275395" y="3501008"/>
            <a:ext cx="8496944" cy="25922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Đặt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khay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vào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ngăn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làm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đá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của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tủ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lạnh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sau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vài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giờ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lấy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khay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ra.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iện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tượng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gì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sẽ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xảy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ra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đối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với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trong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khay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? </a:t>
            </a:r>
            <a:endParaRPr lang="en-US" b="1" dirty="0" smtClean="0">
              <a:solidFill>
                <a:srgbClr val="0000CC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" name="Picture 8" descr="Trang45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4422"/>
            <a:ext cx="3303243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7383" y="3645024"/>
            <a:ext cx="8632968" cy="280076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Đặt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khay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có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vào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ngăn</a:t>
            </a:r>
            <a:r>
              <a:rPr lang="en-GB" sz="44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44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làm</a:t>
            </a:r>
            <a:r>
              <a:rPr lang="en-GB" sz="44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44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đá</a:t>
            </a:r>
            <a:r>
              <a:rPr lang="en-GB" sz="44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44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của</a:t>
            </a:r>
            <a:r>
              <a:rPr lang="en-GB" sz="44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44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tủ</a:t>
            </a:r>
            <a:r>
              <a:rPr lang="en-GB" sz="44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44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lạnh</a:t>
            </a:r>
            <a:r>
              <a:rPr lang="en-GB" sz="44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GB" sz="44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sau</a:t>
            </a:r>
            <a:r>
              <a:rPr lang="en-GB" sz="44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44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vài</a:t>
            </a:r>
            <a:r>
              <a:rPr lang="en-GB" sz="44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44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giờ</a:t>
            </a:r>
            <a:r>
              <a:rPr lang="en-GB" sz="44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44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lấy</a:t>
            </a:r>
            <a:r>
              <a:rPr lang="en-GB" sz="44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44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khay</a:t>
            </a:r>
            <a:r>
              <a:rPr lang="en-GB" sz="44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ra</a:t>
            </a:r>
            <a:r>
              <a:rPr lang="en-GB" sz="44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GB" sz="44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</a:t>
            </a:r>
            <a:r>
              <a:rPr lang="en-GB" sz="44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ước</a:t>
            </a:r>
            <a:r>
              <a:rPr lang="en-GB" sz="44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4400" b="1" dirty="0" err="1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trong</a:t>
            </a:r>
            <a:r>
              <a:rPr lang="en-GB" sz="44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khay</a:t>
            </a:r>
            <a:r>
              <a:rPr lang="en-GB" sz="44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đã</a:t>
            </a:r>
            <a:r>
              <a:rPr lang="en-GB" sz="44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thành</a:t>
            </a:r>
            <a:r>
              <a:rPr lang="en-GB" sz="44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</a:t>
            </a:r>
            <a:r>
              <a:rPr lang="en-GB" sz="44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cục</a:t>
            </a:r>
            <a:r>
              <a:rPr lang="en-GB" sz="44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</a:p>
          <a:p>
            <a:r>
              <a:rPr lang="en-GB" sz="44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44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          ( </a:t>
            </a:r>
            <a:r>
              <a:rPr lang="en-GB" sz="44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thể</a:t>
            </a:r>
            <a:r>
              <a:rPr lang="en-GB" sz="44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rắn</a:t>
            </a:r>
            <a:r>
              <a:rPr lang="en-GB" sz="44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21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Rot="1" noChangeArrowheads="1"/>
          </p:cNvSpPr>
          <p:nvPr/>
        </p:nvSpPr>
        <p:spPr>
          <a:xfrm>
            <a:off x="467544" y="404664"/>
            <a:ext cx="8496944" cy="185902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Đặt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khay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có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vào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ngăn</a:t>
            </a:r>
            <a:r>
              <a:rPr lang="en-GB" sz="40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40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làm</a:t>
            </a:r>
            <a:r>
              <a:rPr lang="en-GB" sz="40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40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đá</a:t>
            </a:r>
            <a:r>
              <a:rPr lang="en-GB" sz="40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40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của</a:t>
            </a:r>
            <a:r>
              <a:rPr lang="en-GB" sz="40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40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tủ</a:t>
            </a:r>
            <a:r>
              <a:rPr lang="en-GB" sz="40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40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lạnh</a:t>
            </a:r>
            <a:r>
              <a:rPr lang="en-GB" sz="40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GB" sz="40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sau</a:t>
            </a:r>
            <a:r>
              <a:rPr lang="en-GB" sz="40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40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vài</a:t>
            </a:r>
            <a:r>
              <a:rPr lang="en-GB" sz="40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40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giờ</a:t>
            </a:r>
            <a:r>
              <a:rPr lang="en-GB" sz="40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40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lấy</a:t>
            </a:r>
            <a:r>
              <a:rPr lang="en-GB" sz="40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40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khay</a:t>
            </a:r>
            <a:r>
              <a:rPr lang="en-GB" sz="40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40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ra.</a:t>
            </a:r>
            <a:r>
              <a:rPr lang="en-GB" sz="40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40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GB" sz="40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40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trong</a:t>
            </a:r>
            <a:r>
              <a:rPr lang="en-GB" sz="40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40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khay</a:t>
            </a:r>
            <a:r>
              <a:rPr lang="en-GB" sz="40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40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đã</a:t>
            </a:r>
            <a:r>
              <a:rPr lang="en-GB" sz="40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40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thành</a:t>
            </a:r>
            <a:r>
              <a:rPr lang="en-GB" sz="40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</a:t>
            </a:r>
            <a:r>
              <a:rPr lang="en-GB" sz="40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cục</a:t>
            </a:r>
            <a:r>
              <a:rPr lang="en-GB" sz="40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( </a:t>
            </a:r>
            <a:r>
              <a:rPr lang="en-GB" sz="40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thể</a:t>
            </a:r>
            <a:r>
              <a:rPr lang="en-GB" sz="40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40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rắn</a:t>
            </a:r>
            <a:r>
              <a:rPr lang="en-GB" sz="40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</a:t>
            </a:r>
            <a:endParaRPr lang="en-US" sz="4000" dirty="0">
              <a:solidFill>
                <a:srgbClr val="0000CC"/>
              </a:solidFill>
            </a:endParaRPr>
          </a:p>
          <a:p>
            <a:pPr algn="l"/>
            <a:r>
              <a:rPr lang="en-GB" sz="40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endParaRPr lang="en-US" sz="4800" b="1" dirty="0" smtClean="0">
              <a:solidFill>
                <a:srgbClr val="0000CC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75656" y="2978660"/>
            <a:ext cx="54377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Hiện</a:t>
            </a:r>
            <a:r>
              <a:rPr lang="en-GB" sz="40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40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tượng</a:t>
            </a:r>
            <a:r>
              <a:rPr lang="en-GB" sz="40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40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đó</a:t>
            </a:r>
            <a:r>
              <a:rPr lang="en-GB" sz="40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40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gọi</a:t>
            </a:r>
            <a:r>
              <a:rPr lang="en-GB" sz="40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40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là</a:t>
            </a:r>
            <a:r>
              <a:rPr lang="en-GB" sz="40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4000" b="1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gì</a:t>
            </a:r>
            <a:r>
              <a:rPr lang="en-GB" sz="40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?</a:t>
            </a:r>
            <a:endParaRPr lang="en-US" sz="4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1519" y="2967172"/>
            <a:ext cx="7416824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40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Hiện</a:t>
            </a:r>
            <a:r>
              <a:rPr lang="en-GB" sz="40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40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tượng</a:t>
            </a:r>
            <a:r>
              <a:rPr lang="en-GB" sz="40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40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đó</a:t>
            </a:r>
            <a:r>
              <a:rPr lang="en-GB" sz="40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40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gọi</a:t>
            </a:r>
            <a:r>
              <a:rPr lang="en-GB" sz="40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40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là</a:t>
            </a:r>
            <a:r>
              <a:rPr lang="en-GB" sz="40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40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đông</a:t>
            </a:r>
            <a:r>
              <a:rPr lang="en-GB" sz="40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40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đặc</a:t>
            </a:r>
            <a:r>
              <a:rPr lang="en-GB" sz="40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endParaRPr lang="en-US" sz="48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83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767531" y="620688"/>
            <a:ext cx="7772400" cy="132343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Hiện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tượng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nước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như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thế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nào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gọi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là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đông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đặc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?</a:t>
            </a:r>
            <a:endParaRPr lang="en-GB" sz="40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422" y="651076"/>
            <a:ext cx="8985096" cy="132343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Nước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chuyển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từ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charset="0"/>
              </a:rPr>
              <a:t>thể</a:t>
            </a:r>
            <a:r>
              <a:rPr lang="en-US" sz="40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charset="0"/>
              </a:rPr>
              <a:t>lỏng</a:t>
            </a:r>
            <a:r>
              <a:rPr lang="en-US" sz="40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sang </a:t>
            </a:r>
            <a:r>
              <a:rPr lang="en-US" sz="4000" b="1" dirty="0" err="1" smtClean="0">
                <a:solidFill>
                  <a:srgbClr val="FF0000"/>
                </a:solidFill>
                <a:latin typeface="Arial" charset="0"/>
              </a:rPr>
              <a:t>thể</a:t>
            </a:r>
            <a:r>
              <a:rPr lang="en-US" sz="40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charset="0"/>
              </a:rPr>
              <a:t>rắn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gọi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là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hiện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tượng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đông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charset="0"/>
              </a:rPr>
              <a:t>đặc</a:t>
            </a:r>
            <a:r>
              <a:rPr lang="en-US" sz="4000" b="1" dirty="0" smtClean="0">
                <a:solidFill>
                  <a:srgbClr val="0000CC"/>
                </a:solidFill>
                <a:latin typeface="Arial" charset="0"/>
              </a:rPr>
              <a:t>.</a:t>
            </a:r>
            <a:endParaRPr lang="en-GB" sz="40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6092" y="3162686"/>
            <a:ext cx="2236510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3600" b="1" dirty="0" err="1" smtClean="0">
                <a:solidFill>
                  <a:srgbClr val="0000CC"/>
                </a:solidFill>
                <a:latin typeface="Arial" charset="0"/>
              </a:rPr>
              <a:t>Thể</a:t>
            </a:r>
            <a:r>
              <a:rPr lang="en-GB" sz="36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Arial" charset="0"/>
              </a:rPr>
              <a:t>lỏng</a:t>
            </a:r>
            <a:r>
              <a:rPr lang="en-GB" sz="3600" b="1" dirty="0" smtClean="0">
                <a:solidFill>
                  <a:srgbClr val="0000CC"/>
                </a:solidFill>
                <a:latin typeface="Arial" charset="0"/>
              </a:rPr>
              <a:t> </a:t>
            </a:r>
            <a:endParaRPr lang="en-US" sz="3600" dirty="0">
              <a:solidFill>
                <a:srgbClr val="0000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11337" y="2880237"/>
            <a:ext cx="22878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err="1" smtClean="0">
                <a:latin typeface="Arial" charset="0"/>
              </a:rPr>
              <a:t>Đông</a:t>
            </a:r>
            <a:r>
              <a:rPr lang="en-GB" sz="3600" b="1" dirty="0" smtClean="0">
                <a:latin typeface="Arial" charset="0"/>
              </a:rPr>
              <a:t> </a:t>
            </a:r>
            <a:r>
              <a:rPr lang="en-GB" sz="3600" b="1" dirty="0" err="1" smtClean="0">
                <a:latin typeface="Arial" charset="0"/>
              </a:rPr>
              <a:t>đặc</a:t>
            </a:r>
            <a:endParaRPr lang="en-US" sz="3600" dirty="0"/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>
            <a:off x="2982602" y="3485852"/>
            <a:ext cx="3266547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249149" y="3068960"/>
            <a:ext cx="1980029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3600" b="1" dirty="0" err="1" smtClean="0">
                <a:solidFill>
                  <a:srgbClr val="0000CC"/>
                </a:solidFill>
                <a:latin typeface="Arial" charset="0"/>
              </a:rPr>
              <a:t>Thể</a:t>
            </a:r>
            <a:r>
              <a:rPr lang="en-GB" sz="36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Arial" charset="0"/>
              </a:rPr>
              <a:t>rắn</a:t>
            </a:r>
            <a:r>
              <a:rPr lang="en-GB" sz="3600" b="1" dirty="0" smtClean="0">
                <a:solidFill>
                  <a:srgbClr val="0000CC"/>
                </a:solidFill>
                <a:latin typeface="Arial" charset="0"/>
              </a:rPr>
              <a:t> </a:t>
            </a:r>
            <a:endParaRPr lang="en-US" sz="3600" dirty="0">
              <a:solidFill>
                <a:srgbClr val="0000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87414" y="4365104"/>
            <a:ext cx="55356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ví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dụ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tượng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đông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đặc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18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8" grpId="0" animBg="1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Kết quả hình ảnh cho bang bac c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362008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99592" y="2996952"/>
            <a:ext cx="2002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Băng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ắc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Cực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6" name="Picture 4" descr="Kết quả hình ảnh cho tuyet o N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3528"/>
            <a:ext cx="3630061" cy="246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919630" y="2996952"/>
            <a:ext cx="1574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Tuyết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ở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Nga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72085" y="6216623"/>
            <a:ext cx="3070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băng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đá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200" name="Picture 8" descr="Kết quả hình ảnh cho tuyết ở viet n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21" y="3638096"/>
            <a:ext cx="4137717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05054" y="6209847"/>
            <a:ext cx="2122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Tuyết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ở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Việt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Nam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Kết quả hình ảnh cho lau dai lam tu bang 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587" y="3630547"/>
            <a:ext cx="3868949" cy="257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45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35089" y="1854757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rắn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hay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7644" y="1881890"/>
            <a:ext cx="7128792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rắn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dạng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nhất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định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64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97280" y="1812776"/>
            <a:ext cx="7772400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4000" b="1" dirty="0" smtClean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394" y="1988458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khay</a:t>
            </a:r>
            <a:r>
              <a:rPr lang="en-US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đá</a:t>
            </a:r>
            <a:r>
              <a:rPr lang="en-US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36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ngoài</a:t>
            </a:r>
            <a:r>
              <a:rPr lang="en-US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tủ</a:t>
            </a:r>
            <a:r>
              <a:rPr lang="en-US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lạnh</a:t>
            </a:r>
            <a:r>
              <a:rPr lang="en-US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tượng</a:t>
            </a:r>
            <a:r>
              <a:rPr lang="en-US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xảy</a:t>
            </a:r>
            <a:r>
              <a:rPr lang="en-US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? </a:t>
            </a:r>
            <a:endParaRPr lang="en-US" sz="36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 descr="Trang45.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0"/>
            <a:ext cx="3448193" cy="198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824835" y="3501008"/>
            <a:ext cx="53447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Tại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tượng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98248" y="0"/>
            <a:ext cx="1864017" cy="1988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32735" y="1988458"/>
            <a:ext cx="806489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khay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đá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ngoài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tủ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lạnh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đá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chuyển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lỏng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4099" y="3501008"/>
            <a:ext cx="7848872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Nhiệt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ngoài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nhiệt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tủ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lạnh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nên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đá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tan </a:t>
            </a:r>
            <a:r>
              <a:rPr lang="en-US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48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  <p:bldP spid="13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97280" y="1812776"/>
            <a:ext cx="7772400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4000" b="1" dirty="0" smtClean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9" name="Picture 4" descr="Trang45.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3" y="0"/>
            <a:ext cx="2574770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13182" y="2982034"/>
            <a:ext cx="49359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tượng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gọi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201" y="1509194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khay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đá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ngoài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tủ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lạnh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đá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chuyển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lỏng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6092" y="4818870"/>
            <a:ext cx="1980029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3600" b="1" dirty="0" err="1" smtClean="0">
                <a:solidFill>
                  <a:srgbClr val="0000CC"/>
                </a:solidFill>
                <a:latin typeface="Arial" charset="0"/>
              </a:rPr>
              <a:t>Thể</a:t>
            </a:r>
            <a:r>
              <a:rPr lang="en-GB" sz="36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Arial" charset="0"/>
              </a:rPr>
              <a:t>rắn</a:t>
            </a:r>
            <a:r>
              <a:rPr lang="en-GB" sz="3600" b="1" dirty="0" smtClean="0">
                <a:solidFill>
                  <a:srgbClr val="0000CC"/>
                </a:solidFill>
                <a:latin typeface="Arial" charset="0"/>
              </a:rPr>
              <a:t> </a:t>
            </a:r>
            <a:endParaRPr lang="en-US" sz="3600" dirty="0">
              <a:solidFill>
                <a:srgbClr val="0000CC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11337" y="4536421"/>
            <a:ext cx="25442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err="1" smtClean="0">
                <a:latin typeface="Arial" charset="0"/>
              </a:rPr>
              <a:t>Nóng</a:t>
            </a:r>
            <a:r>
              <a:rPr lang="en-GB" sz="3600" b="1" dirty="0" smtClean="0">
                <a:latin typeface="Arial" charset="0"/>
              </a:rPr>
              <a:t> </a:t>
            </a:r>
            <a:r>
              <a:rPr lang="en-GB" sz="3600" b="1" dirty="0" err="1" smtClean="0">
                <a:latin typeface="Arial" charset="0"/>
              </a:rPr>
              <a:t>chảy</a:t>
            </a:r>
            <a:endParaRPr lang="en-US" sz="3600" dirty="0"/>
          </a:p>
        </p:txBody>
      </p:sp>
      <p:cxnSp>
        <p:nvCxnSpPr>
          <p:cNvPr id="15" name="Straight Arrow Connector 14"/>
          <p:cNvCxnSpPr>
            <a:stCxn id="11" idx="3"/>
            <a:endCxn id="16" idx="1"/>
          </p:cNvCxnSpPr>
          <p:nvPr/>
        </p:nvCxnSpPr>
        <p:spPr>
          <a:xfrm flipV="1">
            <a:off x="2726121" y="5142035"/>
            <a:ext cx="3523028" cy="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249149" y="4818869"/>
            <a:ext cx="2108269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3600" b="1" dirty="0" err="1" smtClean="0">
                <a:solidFill>
                  <a:srgbClr val="0000CC"/>
                </a:solidFill>
                <a:latin typeface="Arial" charset="0"/>
              </a:rPr>
              <a:t>Thể</a:t>
            </a:r>
            <a:r>
              <a:rPr lang="en-GB" sz="36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Arial" charset="0"/>
              </a:rPr>
              <a:t>lỏng</a:t>
            </a:r>
            <a:endParaRPr lang="en-US" sz="3600" dirty="0">
              <a:solidFill>
                <a:srgbClr val="0000CC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1560" y="2982034"/>
            <a:ext cx="7251729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600" b="1" dirty="0" err="1">
                <a:latin typeface="Arial" pitchFamily="34" charset="0"/>
                <a:cs typeface="Arial" pitchFamily="34" charset="0"/>
              </a:rPr>
              <a:t>Hiện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tượng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đó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gọi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nóng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chảy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83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6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WordArt 6"/>
          <p:cNvSpPr>
            <a:spLocks noChangeArrowheads="1" noChangeShapeType="1" noTextEdit="1"/>
          </p:cNvSpPr>
          <p:nvPr/>
        </p:nvSpPr>
        <p:spPr bwMode="auto">
          <a:xfrm>
            <a:off x="1714500" y="547688"/>
            <a:ext cx="6057900" cy="595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FFF00"/>
              </a:extrusionClr>
            </a:sp3d>
          </a:bodyPr>
          <a:lstStyle/>
          <a:p>
            <a:endParaRPr lang="vi-VN" sz="2800" b="1" i="1" kern="10" spc="35">
              <a:ln w="9525">
                <a:round/>
                <a:headEnd/>
                <a:tailEnd/>
              </a:ln>
              <a:solidFill>
                <a:srgbClr val="FF0000"/>
              </a:solidFill>
              <a:effectLst>
                <a:outerShdw dist="50800" dir="5400000" algn="tl" rotWithShape="0">
                  <a:srgbClr val="000000">
                    <a:alpha val="64998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332656"/>
            <a:ext cx="6049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Nước có những tính chất gì?</a:t>
            </a:r>
            <a:endParaRPr lang="vi-VN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3121" y="1143000"/>
            <a:ext cx="7056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+mj-lt"/>
              </a:rPr>
              <a:t>- </a:t>
            </a:r>
            <a:r>
              <a:rPr lang="vi-VN" sz="3600" b="1" dirty="0" smtClean="0">
                <a:latin typeface="+mj-lt"/>
              </a:rPr>
              <a:t>Nước 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 smtClean="0">
                <a:latin typeface="+mj-lt"/>
              </a:rPr>
              <a:t>là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 smtClean="0">
                <a:latin typeface="+mj-lt"/>
              </a:rPr>
              <a:t>một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 smtClean="0">
                <a:latin typeface="+mj-lt"/>
              </a:rPr>
              <a:t>chất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 smtClean="0">
                <a:latin typeface="+mj-lt"/>
              </a:rPr>
              <a:t>lỏng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 smtClean="0">
                <a:latin typeface="+mj-lt"/>
              </a:rPr>
              <a:t>trong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 smtClean="0">
                <a:latin typeface="+mj-lt"/>
              </a:rPr>
              <a:t>suốt</a:t>
            </a:r>
            <a:r>
              <a:rPr lang="en-US" sz="3600" b="1" dirty="0" smtClean="0">
                <a:latin typeface="+mj-lt"/>
              </a:rPr>
              <a:t>, </a:t>
            </a:r>
            <a:r>
              <a:rPr lang="en-US" sz="3600" b="1" dirty="0" err="1" smtClean="0">
                <a:latin typeface="+mj-lt"/>
              </a:rPr>
              <a:t>không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 smtClean="0">
                <a:latin typeface="+mj-lt"/>
              </a:rPr>
              <a:t>màu</a:t>
            </a:r>
            <a:r>
              <a:rPr lang="en-US" sz="3600" b="1" dirty="0" smtClean="0">
                <a:latin typeface="+mj-lt"/>
              </a:rPr>
              <a:t>, </a:t>
            </a:r>
            <a:r>
              <a:rPr lang="en-US" sz="3600" b="1" dirty="0" err="1" smtClean="0">
                <a:latin typeface="+mj-lt"/>
              </a:rPr>
              <a:t>không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 smtClean="0">
                <a:latin typeface="+mj-lt"/>
              </a:rPr>
              <a:t>mùi</a:t>
            </a:r>
            <a:r>
              <a:rPr lang="en-US" sz="3600" b="1" dirty="0" smtClean="0">
                <a:latin typeface="+mj-lt"/>
              </a:rPr>
              <a:t>, </a:t>
            </a:r>
            <a:r>
              <a:rPr lang="en-US" sz="3600" b="1" dirty="0" err="1" smtClean="0">
                <a:latin typeface="+mj-lt"/>
              </a:rPr>
              <a:t>không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 smtClean="0">
                <a:latin typeface="+mj-lt"/>
              </a:rPr>
              <a:t>vị</a:t>
            </a:r>
            <a:r>
              <a:rPr lang="en-US" sz="3600" b="1" dirty="0" smtClean="0">
                <a:latin typeface="+mj-lt"/>
              </a:rPr>
              <a:t>, </a:t>
            </a:r>
            <a:r>
              <a:rPr lang="en-US" sz="3600" b="1" dirty="0" err="1" smtClean="0">
                <a:latin typeface="+mj-lt"/>
              </a:rPr>
              <a:t>không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 smtClean="0">
                <a:latin typeface="+mj-lt"/>
              </a:rPr>
              <a:t>có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 smtClean="0">
                <a:latin typeface="+mj-lt"/>
              </a:rPr>
              <a:t>hình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 smtClean="0">
                <a:latin typeface="+mj-lt"/>
              </a:rPr>
              <a:t>dạng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 smtClean="0">
                <a:latin typeface="+mj-lt"/>
              </a:rPr>
              <a:t>nhất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 smtClean="0">
                <a:latin typeface="+mj-lt"/>
              </a:rPr>
              <a:t>định</a:t>
            </a:r>
            <a:r>
              <a:rPr lang="en-US" sz="3600" b="1" dirty="0" smtClean="0">
                <a:latin typeface="+mj-lt"/>
              </a:rPr>
              <a:t>.</a:t>
            </a:r>
            <a:endParaRPr lang="vi-VN" sz="3600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8171" y="3068960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+mj-lt"/>
              </a:rPr>
              <a:t>- </a:t>
            </a:r>
            <a:r>
              <a:rPr lang="vi-VN" sz="3600" b="1" dirty="0" smtClean="0">
                <a:latin typeface="+mj-lt"/>
              </a:rPr>
              <a:t>Nước </a:t>
            </a:r>
            <a:r>
              <a:rPr lang="en-US" sz="3600" b="1" dirty="0" err="1" smtClean="0">
                <a:latin typeface="+mj-lt"/>
              </a:rPr>
              <a:t>chảy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 smtClean="0">
                <a:latin typeface="+mj-lt"/>
              </a:rPr>
              <a:t>từ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 smtClean="0">
                <a:latin typeface="+mj-lt"/>
              </a:rPr>
              <a:t>cao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 smtClean="0">
                <a:latin typeface="+mj-lt"/>
              </a:rPr>
              <a:t>xuống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 smtClean="0">
                <a:latin typeface="+mj-lt"/>
              </a:rPr>
              <a:t>thấp</a:t>
            </a:r>
            <a:r>
              <a:rPr lang="en-US" sz="3600" b="1" dirty="0" smtClean="0">
                <a:latin typeface="+mj-lt"/>
              </a:rPr>
              <a:t>, </a:t>
            </a:r>
            <a:r>
              <a:rPr lang="en-US" sz="3600" b="1" dirty="0" err="1" smtClean="0">
                <a:latin typeface="+mj-lt"/>
              </a:rPr>
              <a:t>lan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 smtClean="0">
                <a:latin typeface="+mj-lt"/>
              </a:rPr>
              <a:t>ra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 smtClean="0">
                <a:latin typeface="+mj-lt"/>
              </a:rPr>
              <a:t>khắp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 smtClean="0">
                <a:latin typeface="+mj-lt"/>
              </a:rPr>
              <a:t>mọi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 smtClean="0">
                <a:latin typeface="+mj-lt"/>
              </a:rPr>
              <a:t>phía</a:t>
            </a:r>
            <a:r>
              <a:rPr lang="en-US" sz="3600" b="1" dirty="0" smtClean="0">
                <a:latin typeface="+mj-lt"/>
              </a:rPr>
              <a:t>.</a:t>
            </a:r>
            <a:endParaRPr lang="vi-VN" sz="3600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9673" y="4365104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+mj-lt"/>
              </a:rPr>
              <a:t>- </a:t>
            </a:r>
            <a:r>
              <a:rPr lang="vi-VN" sz="3600" b="1" dirty="0" smtClean="0">
                <a:latin typeface="+mj-lt"/>
              </a:rPr>
              <a:t>Nước </a:t>
            </a:r>
            <a:r>
              <a:rPr lang="en-US" sz="3600" b="1" dirty="0" err="1" smtClean="0">
                <a:latin typeface="+mj-lt"/>
              </a:rPr>
              <a:t>thấm</a:t>
            </a:r>
            <a:r>
              <a:rPr lang="en-US" sz="3600" b="1" dirty="0" smtClean="0">
                <a:latin typeface="+mj-lt"/>
              </a:rPr>
              <a:t> qua </a:t>
            </a:r>
            <a:r>
              <a:rPr lang="en-US" sz="3600" b="1" dirty="0" err="1" smtClean="0">
                <a:latin typeface="+mj-lt"/>
              </a:rPr>
              <a:t>một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 smtClean="0">
                <a:latin typeface="+mj-lt"/>
              </a:rPr>
              <a:t>số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 smtClean="0">
                <a:latin typeface="+mj-lt"/>
              </a:rPr>
              <a:t>vật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 smtClean="0">
                <a:latin typeface="+mj-lt"/>
              </a:rPr>
              <a:t>và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 smtClean="0">
                <a:latin typeface="+mj-lt"/>
              </a:rPr>
              <a:t>hòa</a:t>
            </a:r>
            <a:r>
              <a:rPr lang="en-US" sz="3600" b="1" dirty="0" smtClean="0">
                <a:latin typeface="+mj-lt"/>
              </a:rPr>
              <a:t> tan </a:t>
            </a:r>
            <a:r>
              <a:rPr lang="en-US" sz="3600" b="1" dirty="0" err="1" smtClean="0">
                <a:latin typeface="+mj-lt"/>
              </a:rPr>
              <a:t>được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 smtClean="0">
                <a:latin typeface="+mj-lt"/>
              </a:rPr>
              <a:t>một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 smtClean="0">
                <a:latin typeface="+mj-lt"/>
              </a:rPr>
              <a:t>số</a:t>
            </a:r>
            <a:r>
              <a:rPr lang="en-US" sz="3600" b="1" dirty="0" smtClean="0">
                <a:latin typeface="+mj-lt"/>
              </a:rPr>
              <a:t> </a:t>
            </a:r>
            <a:r>
              <a:rPr lang="en-US" sz="3600" b="1" dirty="0" err="1" smtClean="0">
                <a:latin typeface="+mj-lt"/>
              </a:rPr>
              <a:t>chất</a:t>
            </a:r>
            <a:r>
              <a:rPr lang="en-US" sz="3600" b="1" dirty="0" smtClean="0">
                <a:latin typeface="+mj-lt"/>
              </a:rPr>
              <a:t>.</a:t>
            </a:r>
            <a:endParaRPr lang="vi-VN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007068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31235" y="260648"/>
            <a:ext cx="8065545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charset="0"/>
              </a:rPr>
              <a:t>Hoạt</a:t>
            </a:r>
            <a:r>
              <a:rPr lang="en-US" sz="2800" b="1" dirty="0" smtClean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charset="0"/>
              </a:rPr>
              <a:t>động</a:t>
            </a:r>
            <a:r>
              <a:rPr lang="en-US" sz="2800" b="1" dirty="0" smtClean="0">
                <a:solidFill>
                  <a:srgbClr val="0000CC"/>
                </a:solidFill>
                <a:latin typeface="Arial" charset="0"/>
              </a:rPr>
              <a:t> 4:</a:t>
            </a:r>
            <a:r>
              <a:rPr lang="en-US" sz="28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charset="0"/>
              </a:rPr>
              <a:t>Sơ</a:t>
            </a:r>
            <a:r>
              <a:rPr lang="en-US" sz="28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charset="0"/>
              </a:rPr>
              <a:t>đồ</a:t>
            </a:r>
            <a:r>
              <a:rPr lang="en-US" sz="28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charset="0"/>
              </a:rPr>
              <a:t>chuyển</a:t>
            </a:r>
            <a:r>
              <a:rPr lang="en-US" sz="28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charset="0"/>
              </a:rPr>
              <a:t>thể</a:t>
            </a:r>
            <a:r>
              <a:rPr lang="en-US" sz="28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charset="0"/>
              </a:rPr>
              <a:t>nước</a:t>
            </a:r>
            <a:r>
              <a:rPr lang="en-US" sz="2800" b="1" dirty="0" smtClean="0">
                <a:solidFill>
                  <a:srgbClr val="FF0000"/>
                </a:solidFill>
                <a:latin typeface="Arial" charset="0"/>
              </a:rPr>
              <a:t>.</a:t>
            </a:r>
            <a:endParaRPr lang="en-GB" sz="28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56348" y="871126"/>
            <a:ext cx="8065545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err="1" smtClean="0">
                <a:latin typeface="Arial" charset="0"/>
              </a:rPr>
              <a:t>Nước</a:t>
            </a:r>
            <a:r>
              <a:rPr lang="en-US" sz="2800" b="1" dirty="0" smtClean="0">
                <a:latin typeface="Arial" charset="0"/>
              </a:rPr>
              <a:t> </a:t>
            </a:r>
            <a:r>
              <a:rPr lang="en-US" sz="2800" b="1" dirty="0" err="1" smtClean="0">
                <a:latin typeface="Arial" charset="0"/>
              </a:rPr>
              <a:t>tồn</a:t>
            </a:r>
            <a:r>
              <a:rPr lang="en-US" sz="2800" b="1" dirty="0" smtClean="0">
                <a:latin typeface="Arial" charset="0"/>
              </a:rPr>
              <a:t> </a:t>
            </a:r>
            <a:r>
              <a:rPr lang="en-US" sz="2800" b="1" dirty="0" err="1" smtClean="0">
                <a:latin typeface="Arial" charset="0"/>
              </a:rPr>
              <a:t>tại</a:t>
            </a:r>
            <a:r>
              <a:rPr lang="en-US" sz="2800" b="1" dirty="0" smtClean="0">
                <a:latin typeface="Arial" charset="0"/>
              </a:rPr>
              <a:t> ở </a:t>
            </a:r>
            <a:r>
              <a:rPr lang="en-US" sz="2800" b="1" dirty="0" err="1" smtClean="0">
                <a:latin typeface="Arial" charset="0"/>
              </a:rPr>
              <a:t>những</a:t>
            </a:r>
            <a:r>
              <a:rPr lang="en-US" sz="2800" b="1" dirty="0" smtClean="0">
                <a:latin typeface="Arial" charset="0"/>
              </a:rPr>
              <a:t> </a:t>
            </a:r>
            <a:r>
              <a:rPr lang="en-US" sz="2800" b="1" dirty="0" err="1" smtClean="0">
                <a:latin typeface="Arial" charset="0"/>
              </a:rPr>
              <a:t>thể</a:t>
            </a:r>
            <a:r>
              <a:rPr lang="en-US" sz="2800" b="1" dirty="0" smtClean="0">
                <a:latin typeface="Arial" charset="0"/>
              </a:rPr>
              <a:t> </a:t>
            </a:r>
            <a:r>
              <a:rPr lang="en-US" sz="2800" b="1" dirty="0" err="1" smtClean="0">
                <a:latin typeface="Arial" charset="0"/>
              </a:rPr>
              <a:t>nào</a:t>
            </a:r>
            <a:r>
              <a:rPr lang="en-US" sz="2800" b="1" dirty="0" smtClean="0">
                <a:latin typeface="Arial" charset="0"/>
              </a:rPr>
              <a:t>?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2362670" cy="283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009813" y="4710658"/>
            <a:ext cx="185419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endParaRPr lang="vi-VN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729688"/>
            <a:ext cx="2961401" cy="177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045483" y="4660394"/>
            <a:ext cx="185419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vi-VN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294398"/>
            <a:ext cx="2081362" cy="2237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6804248" y="4730089"/>
            <a:ext cx="185419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endParaRPr lang="vi-VN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55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5" grpId="0" animBg="1"/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6" name="Picture 5" descr="bckgrnd04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65" y="-1143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1520" y="1268760"/>
            <a:ext cx="7239000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0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TRÒ CHƠI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91680" y="2852936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endParaRPr lang="en-US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88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022" y="1092613"/>
            <a:ext cx="8424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( 1, 2, 3, 4).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85024" y="3784569"/>
            <a:ext cx="1595309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2…….</a:t>
            </a:r>
            <a:endParaRPr lang="en-US" sz="4000" dirty="0"/>
          </a:p>
        </p:txBody>
      </p:sp>
      <p:sp>
        <p:nvSpPr>
          <p:cNvPr id="16" name="Rectangle 15"/>
          <p:cNvSpPr/>
          <p:nvPr/>
        </p:nvSpPr>
        <p:spPr>
          <a:xfrm>
            <a:off x="2266054" y="2964163"/>
            <a:ext cx="1980029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1………</a:t>
            </a:r>
            <a:endParaRPr lang="en-US" sz="4000" dirty="0"/>
          </a:p>
        </p:txBody>
      </p:sp>
      <p:sp>
        <p:nvSpPr>
          <p:cNvPr id="18" name="Rectangle 17"/>
          <p:cNvSpPr/>
          <p:nvPr/>
        </p:nvSpPr>
        <p:spPr>
          <a:xfrm>
            <a:off x="2394295" y="4697666"/>
            <a:ext cx="1723549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3……..</a:t>
            </a:r>
            <a:endParaRPr lang="en-US" sz="4400" dirty="0"/>
          </a:p>
        </p:txBody>
      </p:sp>
      <p:sp>
        <p:nvSpPr>
          <p:cNvPr id="19" name="Rectangle 18"/>
          <p:cNvSpPr/>
          <p:nvPr/>
        </p:nvSpPr>
        <p:spPr>
          <a:xfrm>
            <a:off x="2394295" y="5550354"/>
            <a:ext cx="1595309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4…….</a:t>
            </a:r>
            <a:endParaRPr lang="en-US" sz="4000" dirty="0"/>
          </a:p>
        </p:txBody>
      </p:sp>
      <p:sp>
        <p:nvSpPr>
          <p:cNvPr id="24" name="Rectangle 23"/>
          <p:cNvSpPr/>
          <p:nvPr/>
        </p:nvSpPr>
        <p:spPr>
          <a:xfrm>
            <a:off x="1715858" y="2062920"/>
            <a:ext cx="4019049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</a:t>
            </a:r>
            <a:endParaRPr lang="en-US" sz="4000" dirty="0">
              <a:solidFill>
                <a:srgbClr val="0000CC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06032" y="292416"/>
            <a:ext cx="82062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bay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9506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  <p:bldP spid="16" grpId="0" animBg="1"/>
      <p:bldP spid="18" grpId="0" animBg="1"/>
      <p:bldP spid="19" grpId="0" animBg="1"/>
      <p:bldP spid="2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57" y="3501007"/>
            <a:ext cx="1111439" cy="1331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597" y="1572653"/>
            <a:ext cx="1706136" cy="1020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898" y="5018856"/>
            <a:ext cx="1189534" cy="1278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903" y="3356992"/>
            <a:ext cx="1111439" cy="1331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>
            <a:endCxn id="5" idx="1"/>
          </p:cNvCxnSpPr>
          <p:nvPr/>
        </p:nvCxnSpPr>
        <p:spPr>
          <a:xfrm flipV="1">
            <a:off x="1333765" y="2082938"/>
            <a:ext cx="2209832" cy="140419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7" idx="0"/>
          </p:cNvCxnSpPr>
          <p:nvPr/>
        </p:nvCxnSpPr>
        <p:spPr>
          <a:xfrm>
            <a:off x="5249733" y="1988840"/>
            <a:ext cx="2089890" cy="136815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991432" y="4688659"/>
            <a:ext cx="2244864" cy="118394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1342756" y="4793032"/>
            <a:ext cx="2459142" cy="1079569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082274" y="2593222"/>
            <a:ext cx="441146" cy="707886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txBody>
          <a:bodyPr wrap="none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4000" dirty="0"/>
          </a:p>
        </p:txBody>
      </p:sp>
      <p:sp>
        <p:nvSpPr>
          <p:cNvPr id="21" name="Rectangle 20"/>
          <p:cNvSpPr/>
          <p:nvPr/>
        </p:nvSpPr>
        <p:spPr>
          <a:xfrm>
            <a:off x="5893291" y="2239279"/>
            <a:ext cx="441146" cy="707886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4000" dirty="0"/>
          </a:p>
        </p:txBody>
      </p:sp>
      <p:sp>
        <p:nvSpPr>
          <p:cNvPr id="22" name="Rectangle 21"/>
          <p:cNvSpPr/>
          <p:nvPr/>
        </p:nvSpPr>
        <p:spPr>
          <a:xfrm>
            <a:off x="5930414" y="4879924"/>
            <a:ext cx="441146" cy="707886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4000" dirty="0"/>
          </a:p>
        </p:txBody>
      </p:sp>
      <p:sp>
        <p:nvSpPr>
          <p:cNvPr id="23" name="Rectangle 22"/>
          <p:cNvSpPr/>
          <p:nvPr/>
        </p:nvSpPr>
        <p:spPr>
          <a:xfrm>
            <a:off x="2351754" y="4879780"/>
            <a:ext cx="441146" cy="707886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txBody>
          <a:bodyPr wrap="none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4000" dirty="0"/>
          </a:p>
        </p:txBody>
      </p:sp>
      <p:sp>
        <p:nvSpPr>
          <p:cNvPr id="24" name="Rectangle 23"/>
          <p:cNvSpPr/>
          <p:nvPr/>
        </p:nvSpPr>
        <p:spPr>
          <a:xfrm>
            <a:off x="531768" y="281389"/>
            <a:ext cx="82062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bay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02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57" y="3501007"/>
            <a:ext cx="1111439" cy="1331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597" y="1572653"/>
            <a:ext cx="1706136" cy="1020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898" y="5018856"/>
            <a:ext cx="1189534" cy="1278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903" y="3356992"/>
            <a:ext cx="1111439" cy="1331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>
            <a:endCxn id="5" idx="1"/>
          </p:cNvCxnSpPr>
          <p:nvPr/>
        </p:nvCxnSpPr>
        <p:spPr>
          <a:xfrm flipV="1">
            <a:off x="1333765" y="2082938"/>
            <a:ext cx="2209832" cy="140419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7" idx="0"/>
          </p:cNvCxnSpPr>
          <p:nvPr/>
        </p:nvCxnSpPr>
        <p:spPr>
          <a:xfrm>
            <a:off x="5249733" y="1988840"/>
            <a:ext cx="2089890" cy="136815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991432" y="4688659"/>
            <a:ext cx="2244864" cy="118394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1342756" y="4793032"/>
            <a:ext cx="2459142" cy="1079569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082274" y="2593222"/>
            <a:ext cx="441146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4000" dirty="0"/>
          </a:p>
        </p:txBody>
      </p:sp>
      <p:sp>
        <p:nvSpPr>
          <p:cNvPr id="21" name="Rectangle 20"/>
          <p:cNvSpPr/>
          <p:nvPr/>
        </p:nvSpPr>
        <p:spPr>
          <a:xfrm>
            <a:off x="5893291" y="2239279"/>
            <a:ext cx="441146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4000" dirty="0"/>
          </a:p>
        </p:txBody>
      </p:sp>
      <p:sp>
        <p:nvSpPr>
          <p:cNvPr id="22" name="Rectangle 21"/>
          <p:cNvSpPr/>
          <p:nvPr/>
        </p:nvSpPr>
        <p:spPr>
          <a:xfrm>
            <a:off x="5930414" y="4879924"/>
            <a:ext cx="441146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4000" dirty="0"/>
          </a:p>
        </p:txBody>
      </p:sp>
      <p:sp>
        <p:nvSpPr>
          <p:cNvPr id="23" name="Rectangle 22"/>
          <p:cNvSpPr/>
          <p:nvPr/>
        </p:nvSpPr>
        <p:spPr>
          <a:xfrm>
            <a:off x="2351754" y="4879780"/>
            <a:ext cx="441146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4000" dirty="0"/>
          </a:p>
        </p:txBody>
      </p:sp>
      <p:sp>
        <p:nvSpPr>
          <p:cNvPr id="24" name="Rectangle 23"/>
          <p:cNvSpPr/>
          <p:nvPr/>
        </p:nvSpPr>
        <p:spPr>
          <a:xfrm>
            <a:off x="531768" y="281388"/>
            <a:ext cx="82062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bay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88720" y="2639893"/>
            <a:ext cx="189992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hơi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80112" y="2438570"/>
            <a:ext cx="208823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Ngưng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tụ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12890" y="4901567"/>
            <a:ext cx="238245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77946" y="5064446"/>
            <a:ext cx="2313179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chảy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66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Kết quả hình ảnh cho nước bị ô nhiễ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8640"/>
            <a:ext cx="8534400" cy="571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95736" y="5914958"/>
            <a:ext cx="5753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chụp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2267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9938" y="1268760"/>
            <a:ext cx="8280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4000" b="1" dirty="0">
              <a:solidFill>
                <a:srgbClr val="0000CC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81049" y="404664"/>
            <a:ext cx="18902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445155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6" name="Picture 5" descr="bckgrnd04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65" y="-1143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328880"/>
            <a:ext cx="7239000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0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TRÒ CHƠI</a:t>
            </a:r>
          </a:p>
        </p:txBody>
      </p:sp>
      <p:sp>
        <p:nvSpPr>
          <p:cNvPr id="3078" name="TextBox 5"/>
          <p:cNvSpPr txBox="1">
            <a:spLocks noChangeArrowheads="1"/>
          </p:cNvSpPr>
          <p:nvPr/>
        </p:nvSpPr>
        <p:spPr bwMode="auto">
          <a:xfrm>
            <a:off x="457200" y="2448073"/>
            <a:ext cx="5949516" cy="1938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4000" b="1" dirty="0" smtClean="0">
                <a:solidFill>
                  <a:srgbClr val="0000CC"/>
                </a:solidFill>
              </a:rPr>
              <a:t>1. </a:t>
            </a:r>
            <a:r>
              <a:rPr lang="en-US" sz="4000" b="1" dirty="0" err="1" smtClean="0">
                <a:solidFill>
                  <a:srgbClr val="0000CC"/>
                </a:solidFill>
              </a:rPr>
              <a:t>Ghi</a:t>
            </a:r>
            <a:r>
              <a:rPr lang="en-US" sz="4000" b="1" dirty="0" smtClean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vào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bảng</a:t>
            </a:r>
            <a:r>
              <a:rPr lang="en-US" sz="4000" b="1" dirty="0">
                <a:solidFill>
                  <a:srgbClr val="0000CC"/>
                </a:solidFill>
              </a:rPr>
              <a:t> con </a:t>
            </a:r>
          </a:p>
          <a:p>
            <a:pPr algn="ctr" eaLnBrk="1" hangingPunct="1"/>
            <a:r>
              <a:rPr lang="en-US" sz="4000" b="1" dirty="0" err="1">
                <a:solidFill>
                  <a:srgbClr val="0000CC"/>
                </a:solidFill>
              </a:rPr>
              <a:t>đáp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án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</a:rPr>
              <a:t>đúng</a:t>
            </a:r>
            <a:endParaRPr lang="en-US" sz="4000" b="1" dirty="0">
              <a:solidFill>
                <a:srgbClr val="0000CC"/>
              </a:solidFill>
            </a:endParaRPr>
          </a:p>
          <a:p>
            <a:pPr marL="742950" indent="-742950" algn="ctr" eaLnBrk="1" hangingPunct="1">
              <a:buAutoNum type="alphaUcPeriod"/>
            </a:pPr>
            <a:r>
              <a:rPr lang="en-US" sz="4000" b="1" dirty="0" smtClean="0">
                <a:solidFill>
                  <a:srgbClr val="0000CC"/>
                </a:solidFill>
              </a:rPr>
              <a:t>   B,  C hay D</a:t>
            </a:r>
            <a:endParaRPr lang="en-US" sz="4000" b="1" dirty="0">
              <a:solidFill>
                <a:srgbClr val="00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704" y="1505909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endParaRPr lang="en-US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752314" y="4558410"/>
            <a:ext cx="6411973" cy="132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4000" b="1" dirty="0" smtClean="0">
                <a:solidFill>
                  <a:srgbClr val="FF0000"/>
                </a:solidFill>
              </a:rPr>
              <a:t>2. </a:t>
            </a:r>
            <a:r>
              <a:rPr lang="en-US" sz="4000" b="1" dirty="0" err="1" smtClean="0">
                <a:solidFill>
                  <a:srgbClr val="FF0000"/>
                </a:solidFill>
              </a:rPr>
              <a:t>Sai</a:t>
            </a:r>
            <a:r>
              <a:rPr lang="en-US" sz="4000" b="1" dirty="0" smtClean="0">
                <a:solidFill>
                  <a:srgbClr val="FF0000"/>
                </a:solidFill>
              </a:rPr>
              <a:t> ở </a:t>
            </a:r>
            <a:r>
              <a:rPr lang="en-US" sz="4000" b="1" dirty="0" err="1" smtClean="0">
                <a:solidFill>
                  <a:srgbClr val="FF0000"/>
                </a:solidFill>
              </a:rPr>
              <a:t>câu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nào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thì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dừng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cuộc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chơi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ở </a:t>
            </a:r>
            <a:r>
              <a:rPr lang="en-US" sz="4000" b="1" dirty="0" err="1" smtClean="0">
                <a:solidFill>
                  <a:srgbClr val="FF0000"/>
                </a:solidFill>
              </a:rPr>
              <a:t>đó</a:t>
            </a:r>
            <a:r>
              <a:rPr lang="en-US" sz="4000" b="1" dirty="0" smtClean="0">
                <a:solidFill>
                  <a:srgbClr val="FF0000"/>
                </a:solidFill>
              </a:rPr>
              <a:t>.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7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nimBg="1"/>
      <p:bldP spid="7" grpId="0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Text Box 2"/>
          <p:cNvSpPr txBox="1">
            <a:spLocks noChangeArrowheads="1"/>
          </p:cNvSpPr>
          <p:nvPr/>
        </p:nvSpPr>
        <p:spPr bwMode="auto">
          <a:xfrm>
            <a:off x="648098" y="908719"/>
            <a:ext cx="7161008" cy="16927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</a:rPr>
              <a:t> 1: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</a:rPr>
              <a:t>tự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</a:rPr>
              <a:t>nhiên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</a:rPr>
              <a:t>tồn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</a:rPr>
              <a:t>tại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</a:rPr>
              <a:t> ở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</a:rPr>
              <a:t>thể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</a:rPr>
              <a:t>?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US" sz="6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64195" name="Text Box 3"/>
          <p:cNvSpPr txBox="1">
            <a:spLocks noChangeArrowheads="1"/>
          </p:cNvSpPr>
          <p:nvPr/>
        </p:nvSpPr>
        <p:spPr bwMode="auto">
          <a:xfrm>
            <a:off x="1295400" y="3665041"/>
            <a:ext cx="5029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3600" b="1" dirty="0" smtClean="0">
                <a:solidFill>
                  <a:srgbClr val="660066"/>
                </a:solidFill>
                <a:latin typeface="Times New Roman" pitchFamily="18" charset="0"/>
              </a:rPr>
              <a:t>B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</a:rPr>
              <a:t> 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</a:rPr>
              <a:t>Thể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</a:rPr>
              <a:t>khí</a:t>
            </a:r>
            <a:endParaRPr lang="en-US" sz="48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64196" name="Text Box 4"/>
          <p:cNvSpPr txBox="1">
            <a:spLocks noChangeArrowheads="1"/>
          </p:cNvSpPr>
          <p:nvPr/>
        </p:nvSpPr>
        <p:spPr bwMode="auto">
          <a:xfrm>
            <a:off x="1219200" y="2895600"/>
            <a:ext cx="7315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3600" b="1" dirty="0">
                <a:solidFill>
                  <a:srgbClr val="660066"/>
                </a:solidFill>
                <a:latin typeface="Times New Roman" pitchFamily="18" charset="0"/>
              </a:rPr>
              <a:t>A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</a:rPr>
              <a:t> 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</a:rPr>
              <a:t>Thể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</a:rPr>
              <a:t>rắn</a:t>
            </a:r>
            <a:endParaRPr lang="en-US" sz="193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64197" name="Text Box 5"/>
          <p:cNvSpPr txBox="1">
            <a:spLocks noChangeArrowheads="1"/>
          </p:cNvSpPr>
          <p:nvPr/>
        </p:nvSpPr>
        <p:spPr bwMode="auto">
          <a:xfrm>
            <a:off x="1317955" y="5265479"/>
            <a:ext cx="70866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3600" b="1" dirty="0" smtClean="0">
                <a:solidFill>
                  <a:srgbClr val="660066"/>
                </a:solidFill>
                <a:latin typeface=".VnCentury Schoolbook" pitchFamily="34" charset="0"/>
              </a:rPr>
              <a:t>D</a:t>
            </a:r>
            <a:r>
              <a:rPr lang="en-US" sz="2400" b="1" dirty="0" smtClean="0">
                <a:solidFill>
                  <a:srgbClr val="0000CC"/>
                </a:solidFill>
              </a:rPr>
              <a:t>  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</a:rPr>
              <a:t>C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</a:rPr>
              <a:t>ả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</a:rPr>
              <a:t> 3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</a:rPr>
              <a:t>đáp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</a:rPr>
              <a:t>án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</a:rPr>
              <a:t> A, B, C.</a:t>
            </a:r>
            <a:endParaRPr lang="en-US" sz="80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64198" name="Text Box 6"/>
          <p:cNvSpPr txBox="1">
            <a:spLocks noChangeArrowheads="1"/>
          </p:cNvSpPr>
          <p:nvPr/>
        </p:nvSpPr>
        <p:spPr bwMode="auto">
          <a:xfrm>
            <a:off x="7833055" y="45901"/>
            <a:ext cx="114300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FF99">
                  <a:gamma/>
                  <a:shade val="3176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6600" b="1">
                <a:solidFill>
                  <a:srgbClr val="FF0000"/>
                </a:solidFill>
                <a:latin typeface=".VnBahamasBH" pitchFamily="34" charset="0"/>
              </a:rPr>
              <a:t>0</a:t>
            </a:r>
          </a:p>
        </p:txBody>
      </p:sp>
      <p:sp>
        <p:nvSpPr>
          <p:cNvPr id="264199" name="Text Box 7"/>
          <p:cNvSpPr txBox="1">
            <a:spLocks noChangeArrowheads="1"/>
          </p:cNvSpPr>
          <p:nvPr/>
        </p:nvSpPr>
        <p:spPr bwMode="auto">
          <a:xfrm>
            <a:off x="7833055" y="45901"/>
            <a:ext cx="114300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FF99">
                  <a:gamma/>
                  <a:shade val="3176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6600" b="1">
                <a:solidFill>
                  <a:srgbClr val="FF0000"/>
                </a:solidFill>
                <a:latin typeface=".VnBahamasBH" pitchFamily="34" charset="0"/>
              </a:rPr>
              <a:t>1</a:t>
            </a:r>
          </a:p>
        </p:txBody>
      </p:sp>
      <p:sp>
        <p:nvSpPr>
          <p:cNvPr id="264200" name="Text Box 8"/>
          <p:cNvSpPr txBox="1">
            <a:spLocks noChangeArrowheads="1"/>
          </p:cNvSpPr>
          <p:nvPr/>
        </p:nvSpPr>
        <p:spPr bwMode="auto">
          <a:xfrm>
            <a:off x="7855530" y="153194"/>
            <a:ext cx="114300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FF99">
                  <a:gamma/>
                  <a:shade val="3176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6600" b="1" dirty="0">
                <a:solidFill>
                  <a:srgbClr val="FF0000"/>
                </a:solidFill>
                <a:latin typeface=".VnBahamasBH" pitchFamily="34" charset="0"/>
              </a:rPr>
              <a:t>2</a:t>
            </a:r>
          </a:p>
        </p:txBody>
      </p:sp>
      <p:sp>
        <p:nvSpPr>
          <p:cNvPr id="264201" name="Text Box 9"/>
          <p:cNvSpPr txBox="1">
            <a:spLocks noChangeArrowheads="1"/>
          </p:cNvSpPr>
          <p:nvPr/>
        </p:nvSpPr>
        <p:spPr bwMode="auto">
          <a:xfrm>
            <a:off x="7855530" y="153194"/>
            <a:ext cx="114300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FF99">
                  <a:gamma/>
                  <a:shade val="3176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6600" b="1">
                <a:solidFill>
                  <a:srgbClr val="FF0000"/>
                </a:solidFill>
                <a:latin typeface=".VnBahamasBH" pitchFamily="34" charset="0"/>
              </a:rPr>
              <a:t>3</a:t>
            </a:r>
          </a:p>
        </p:txBody>
      </p:sp>
      <p:sp>
        <p:nvSpPr>
          <p:cNvPr id="264202" name="Text Box 10"/>
          <p:cNvSpPr txBox="1">
            <a:spLocks noChangeArrowheads="1"/>
          </p:cNvSpPr>
          <p:nvPr/>
        </p:nvSpPr>
        <p:spPr bwMode="auto">
          <a:xfrm>
            <a:off x="7855530" y="45901"/>
            <a:ext cx="114300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FF99">
                  <a:gamma/>
                  <a:shade val="3176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6600" b="1">
                <a:solidFill>
                  <a:srgbClr val="FF0000"/>
                </a:solidFill>
                <a:latin typeface=".VnBahamasBH" pitchFamily="34" charset="0"/>
              </a:rPr>
              <a:t>4</a:t>
            </a:r>
          </a:p>
        </p:txBody>
      </p:sp>
      <p:sp>
        <p:nvSpPr>
          <p:cNvPr id="264203" name="Text Box 11"/>
          <p:cNvSpPr txBox="1">
            <a:spLocks noChangeArrowheads="1"/>
          </p:cNvSpPr>
          <p:nvPr/>
        </p:nvSpPr>
        <p:spPr bwMode="auto">
          <a:xfrm>
            <a:off x="7855530" y="145188"/>
            <a:ext cx="114300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FF99">
                  <a:gamma/>
                  <a:shade val="3176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6600" b="1">
                <a:solidFill>
                  <a:srgbClr val="FF0000"/>
                </a:solidFill>
                <a:latin typeface=".VnBahamasBH" pitchFamily="34" charset="0"/>
              </a:rPr>
              <a:t>5</a:t>
            </a:r>
          </a:p>
        </p:txBody>
      </p:sp>
      <p:sp>
        <p:nvSpPr>
          <p:cNvPr id="264209" name="Text Box 17"/>
          <p:cNvSpPr txBox="1">
            <a:spLocks noChangeArrowheads="1"/>
          </p:cNvSpPr>
          <p:nvPr/>
        </p:nvSpPr>
        <p:spPr bwMode="auto">
          <a:xfrm>
            <a:off x="5904106" y="250441"/>
            <a:ext cx="1905000" cy="528638"/>
          </a:xfrm>
          <a:prstGeom prst="rect">
            <a:avLst/>
          </a:prstGeom>
          <a:solidFill>
            <a:srgbClr val="3333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800" b="1" i="1">
                <a:solidFill>
                  <a:srgbClr val="FFFF66"/>
                </a:solidFill>
                <a:latin typeface=".VnBahamasBH" pitchFamily="34" charset="0"/>
              </a:rPr>
              <a:t>B¾t ®Çu</a:t>
            </a:r>
          </a:p>
        </p:txBody>
      </p:sp>
      <p:sp>
        <p:nvSpPr>
          <p:cNvPr id="264210" name="Text Box 18"/>
          <p:cNvSpPr txBox="1">
            <a:spLocks noChangeArrowheads="1"/>
          </p:cNvSpPr>
          <p:nvPr/>
        </p:nvSpPr>
        <p:spPr bwMode="auto">
          <a:xfrm>
            <a:off x="5927433" y="256564"/>
            <a:ext cx="1905000" cy="528638"/>
          </a:xfrm>
          <a:prstGeom prst="rect">
            <a:avLst/>
          </a:prstGeom>
          <a:solidFill>
            <a:srgbClr val="3333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2800" b="1" i="1">
                <a:solidFill>
                  <a:srgbClr val="FFFF66"/>
                </a:solidFill>
                <a:latin typeface=".VnBahamasBH" pitchFamily="34" charset="0"/>
              </a:rPr>
              <a:t>HÕt giê</a:t>
            </a:r>
          </a:p>
        </p:txBody>
      </p:sp>
      <p:sp>
        <p:nvSpPr>
          <p:cNvPr id="264211" name="Text Box 19"/>
          <p:cNvSpPr txBox="1">
            <a:spLocks noChangeArrowheads="1"/>
          </p:cNvSpPr>
          <p:nvPr/>
        </p:nvSpPr>
        <p:spPr bwMode="auto">
          <a:xfrm>
            <a:off x="5904106" y="244317"/>
            <a:ext cx="1905000" cy="528638"/>
          </a:xfrm>
          <a:prstGeom prst="rect">
            <a:avLst/>
          </a:prstGeom>
          <a:solidFill>
            <a:srgbClr val="3333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2800" b="1" i="1">
                <a:solidFill>
                  <a:srgbClr val="FFFF66"/>
                </a:solidFill>
                <a:latin typeface=".VnBahamasBH" pitchFamily="34" charset="0"/>
              </a:rPr>
              <a:t>§¸p ¸n</a:t>
            </a: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1349686" y="4434481"/>
            <a:ext cx="502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3600" b="1" dirty="0">
                <a:solidFill>
                  <a:srgbClr val="660066"/>
                </a:solidFill>
                <a:latin typeface="Times New Roman" pitchFamily="18" charset="0"/>
              </a:rPr>
              <a:t>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</a:rPr>
              <a:t> 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</a:rPr>
              <a:t>Thể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</a:rPr>
              <a:t>lỏng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endParaRPr lang="en-US" sz="48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6389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4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4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4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4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64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64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4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6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6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8" grpId="0" animBg="1"/>
      <p:bldP spid="264198" grpId="1" animBg="1"/>
      <p:bldP spid="264199" grpId="0" animBg="1"/>
      <p:bldP spid="264199" grpId="1" animBg="1"/>
      <p:bldP spid="264200" grpId="0" animBg="1"/>
      <p:bldP spid="264200" grpId="1" animBg="1"/>
      <p:bldP spid="264201" grpId="0" animBg="1"/>
      <p:bldP spid="264201" grpId="1" animBg="1"/>
      <p:bldP spid="264202" grpId="0" animBg="1"/>
      <p:bldP spid="264202" grpId="1" animBg="1"/>
      <p:bldP spid="264203" grpId="0" animBg="1"/>
      <p:bldP spid="264203" grpId="1" animBg="1"/>
      <p:bldP spid="264209" grpId="0" animBg="1"/>
      <p:bldP spid="264210" grpId="0" animBg="1"/>
      <p:bldP spid="2642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Text Box 2"/>
          <p:cNvSpPr txBox="1">
            <a:spLocks noChangeArrowheads="1"/>
          </p:cNvSpPr>
          <p:nvPr/>
        </p:nvSpPr>
        <p:spPr bwMode="auto">
          <a:xfrm>
            <a:off x="195374" y="61041"/>
            <a:ext cx="5718379" cy="15388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2: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Tính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chất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chung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cả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3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thể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gì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?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US" sz="5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64195" name="Text Box 3"/>
          <p:cNvSpPr txBox="1">
            <a:spLocks noChangeArrowheads="1"/>
          </p:cNvSpPr>
          <p:nvPr/>
        </p:nvSpPr>
        <p:spPr bwMode="auto">
          <a:xfrm>
            <a:off x="202626" y="2803575"/>
            <a:ext cx="843566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3600" b="1" dirty="0" smtClean="0">
                <a:solidFill>
                  <a:srgbClr val="660066"/>
                </a:solidFill>
                <a:latin typeface="Times New Roman" pitchFamily="18" charset="0"/>
              </a:rPr>
              <a:t>B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</a:rPr>
              <a:t> 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</a:rPr>
              <a:t>Không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</a:rPr>
              <a:t>mùi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</a:rPr>
              <a:t>không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</a:rPr>
              <a:t>vị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</a:rPr>
              <a:t>.</a:t>
            </a:r>
            <a:endParaRPr lang="en-US" sz="48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64196" name="Text Box 4"/>
          <p:cNvSpPr txBox="1">
            <a:spLocks noChangeArrowheads="1"/>
          </p:cNvSpPr>
          <p:nvPr/>
        </p:nvSpPr>
        <p:spPr bwMode="auto">
          <a:xfrm>
            <a:off x="195374" y="1783941"/>
            <a:ext cx="789387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3600" b="1" dirty="0">
                <a:solidFill>
                  <a:srgbClr val="660066"/>
                </a:solidFill>
                <a:latin typeface="Times New Roman" pitchFamily="18" charset="0"/>
              </a:rPr>
              <a:t>A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</a:rPr>
              <a:t> 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</a:rPr>
              <a:t>Không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</a:rPr>
              <a:t>màu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</a:rPr>
              <a:t>không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</a:rPr>
              <a:t>mùi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</a:rPr>
              <a:t>.</a:t>
            </a:r>
            <a:endParaRPr lang="en-US" sz="193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64197" name="Text Box 5"/>
          <p:cNvSpPr txBox="1">
            <a:spLocks noChangeArrowheads="1"/>
          </p:cNvSpPr>
          <p:nvPr/>
        </p:nvSpPr>
        <p:spPr bwMode="auto">
          <a:xfrm>
            <a:off x="253675" y="3861048"/>
            <a:ext cx="913595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3600" b="1" dirty="0" smtClean="0">
                <a:solidFill>
                  <a:srgbClr val="660066"/>
                </a:solidFill>
                <a:latin typeface=".VnCentury Schoolbook" pitchFamily="34" charset="0"/>
              </a:rPr>
              <a:t>C</a:t>
            </a:r>
            <a:r>
              <a:rPr lang="en-US" sz="2400" b="1" dirty="0" smtClean="0">
                <a:solidFill>
                  <a:srgbClr val="0000CC"/>
                </a:solidFill>
              </a:rPr>
              <a:t>  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</a:rPr>
              <a:t>Không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</a:rPr>
              <a:t>màu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</a:rPr>
              <a:t>không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</a:rPr>
              <a:t>mùi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</a:rPr>
              <a:t>không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</a:rPr>
              <a:t>vị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</a:rPr>
              <a:t>.</a:t>
            </a:r>
            <a:endParaRPr lang="en-US" sz="80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64198" name="Text Box 6"/>
          <p:cNvSpPr txBox="1">
            <a:spLocks noChangeArrowheads="1"/>
          </p:cNvSpPr>
          <p:nvPr/>
        </p:nvSpPr>
        <p:spPr bwMode="auto">
          <a:xfrm>
            <a:off x="7884368" y="32839"/>
            <a:ext cx="114300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FF99">
                  <a:gamma/>
                  <a:shade val="3176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6600" b="1">
                <a:solidFill>
                  <a:srgbClr val="FF0000"/>
                </a:solidFill>
                <a:latin typeface=".VnBahamasBH" pitchFamily="34" charset="0"/>
              </a:rPr>
              <a:t>0</a:t>
            </a:r>
          </a:p>
        </p:txBody>
      </p:sp>
      <p:sp>
        <p:nvSpPr>
          <p:cNvPr id="264199" name="Text Box 7"/>
          <p:cNvSpPr txBox="1">
            <a:spLocks noChangeArrowheads="1"/>
          </p:cNvSpPr>
          <p:nvPr/>
        </p:nvSpPr>
        <p:spPr bwMode="auto">
          <a:xfrm>
            <a:off x="7909967" y="32839"/>
            <a:ext cx="114300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FF99">
                  <a:gamma/>
                  <a:shade val="3176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6600" b="1">
                <a:solidFill>
                  <a:srgbClr val="FF0000"/>
                </a:solidFill>
                <a:latin typeface=".VnBahamasBH" pitchFamily="34" charset="0"/>
              </a:rPr>
              <a:t>1</a:t>
            </a:r>
          </a:p>
        </p:txBody>
      </p:sp>
      <p:sp>
        <p:nvSpPr>
          <p:cNvPr id="264200" name="Text Box 8"/>
          <p:cNvSpPr txBox="1">
            <a:spLocks noChangeArrowheads="1"/>
          </p:cNvSpPr>
          <p:nvPr/>
        </p:nvSpPr>
        <p:spPr bwMode="auto">
          <a:xfrm>
            <a:off x="7909967" y="32839"/>
            <a:ext cx="114300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FF99">
                  <a:gamma/>
                  <a:shade val="3176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6600" b="1" dirty="0">
                <a:solidFill>
                  <a:srgbClr val="FF0000"/>
                </a:solidFill>
                <a:latin typeface=".VnBahamasBH" pitchFamily="34" charset="0"/>
              </a:rPr>
              <a:t>2</a:t>
            </a:r>
          </a:p>
        </p:txBody>
      </p:sp>
      <p:sp>
        <p:nvSpPr>
          <p:cNvPr id="264201" name="Text Box 9"/>
          <p:cNvSpPr txBox="1">
            <a:spLocks noChangeArrowheads="1"/>
          </p:cNvSpPr>
          <p:nvPr/>
        </p:nvSpPr>
        <p:spPr bwMode="auto">
          <a:xfrm>
            <a:off x="7909967" y="36938"/>
            <a:ext cx="114300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FF99">
                  <a:gamma/>
                  <a:shade val="3176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6600" b="1">
                <a:solidFill>
                  <a:srgbClr val="FF0000"/>
                </a:solidFill>
                <a:latin typeface=".VnBahamasBH" pitchFamily="34" charset="0"/>
              </a:rPr>
              <a:t>3</a:t>
            </a:r>
          </a:p>
        </p:txBody>
      </p:sp>
      <p:sp>
        <p:nvSpPr>
          <p:cNvPr id="264202" name="Text Box 10"/>
          <p:cNvSpPr txBox="1">
            <a:spLocks noChangeArrowheads="1"/>
          </p:cNvSpPr>
          <p:nvPr/>
        </p:nvSpPr>
        <p:spPr bwMode="auto">
          <a:xfrm>
            <a:off x="7944085" y="46622"/>
            <a:ext cx="114300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FF99">
                  <a:gamma/>
                  <a:shade val="3176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6600" b="1" dirty="0">
                <a:solidFill>
                  <a:srgbClr val="FF0000"/>
                </a:solidFill>
                <a:latin typeface=".VnBahamasBH" pitchFamily="34" charset="0"/>
              </a:rPr>
              <a:t>4</a:t>
            </a:r>
          </a:p>
        </p:txBody>
      </p:sp>
      <p:sp>
        <p:nvSpPr>
          <p:cNvPr id="264203" name="Text Box 11"/>
          <p:cNvSpPr txBox="1">
            <a:spLocks noChangeArrowheads="1"/>
          </p:cNvSpPr>
          <p:nvPr/>
        </p:nvSpPr>
        <p:spPr bwMode="auto">
          <a:xfrm>
            <a:off x="7911103" y="43192"/>
            <a:ext cx="114300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FF99">
                  <a:gamma/>
                  <a:shade val="3176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6600" b="1">
                <a:solidFill>
                  <a:srgbClr val="FF0000"/>
                </a:solidFill>
                <a:latin typeface=".VnBahamasBH" pitchFamily="34" charset="0"/>
              </a:rPr>
              <a:t>5</a:t>
            </a:r>
          </a:p>
        </p:txBody>
      </p:sp>
      <p:sp>
        <p:nvSpPr>
          <p:cNvPr id="264209" name="Text Box 17"/>
          <p:cNvSpPr txBox="1">
            <a:spLocks noChangeArrowheads="1"/>
          </p:cNvSpPr>
          <p:nvPr/>
        </p:nvSpPr>
        <p:spPr bwMode="auto">
          <a:xfrm>
            <a:off x="5940152" y="61041"/>
            <a:ext cx="1905000" cy="528638"/>
          </a:xfrm>
          <a:prstGeom prst="rect">
            <a:avLst/>
          </a:prstGeom>
          <a:solidFill>
            <a:srgbClr val="3333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800" b="1" i="1">
                <a:solidFill>
                  <a:srgbClr val="FFFF66"/>
                </a:solidFill>
                <a:latin typeface=".VnBahamasBH" pitchFamily="34" charset="0"/>
              </a:rPr>
              <a:t>B¾t ®Çu</a:t>
            </a:r>
          </a:p>
        </p:txBody>
      </p:sp>
      <p:sp>
        <p:nvSpPr>
          <p:cNvPr id="264210" name="Text Box 18"/>
          <p:cNvSpPr txBox="1">
            <a:spLocks noChangeArrowheads="1"/>
          </p:cNvSpPr>
          <p:nvPr/>
        </p:nvSpPr>
        <p:spPr bwMode="auto">
          <a:xfrm>
            <a:off x="5940152" y="32839"/>
            <a:ext cx="1905000" cy="528638"/>
          </a:xfrm>
          <a:prstGeom prst="rect">
            <a:avLst/>
          </a:prstGeom>
          <a:solidFill>
            <a:srgbClr val="3333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2800" b="1" i="1">
                <a:solidFill>
                  <a:srgbClr val="FFFF66"/>
                </a:solidFill>
                <a:latin typeface=".VnBahamasBH" pitchFamily="34" charset="0"/>
              </a:rPr>
              <a:t>HÕt giê</a:t>
            </a:r>
          </a:p>
        </p:txBody>
      </p:sp>
      <p:sp>
        <p:nvSpPr>
          <p:cNvPr id="264211" name="Text Box 19"/>
          <p:cNvSpPr txBox="1">
            <a:spLocks noChangeArrowheads="1"/>
          </p:cNvSpPr>
          <p:nvPr/>
        </p:nvSpPr>
        <p:spPr bwMode="auto">
          <a:xfrm>
            <a:off x="5940152" y="46622"/>
            <a:ext cx="1905000" cy="528638"/>
          </a:xfrm>
          <a:prstGeom prst="rect">
            <a:avLst/>
          </a:prstGeom>
          <a:solidFill>
            <a:srgbClr val="3333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2800" b="1" i="1" dirty="0">
                <a:solidFill>
                  <a:srgbClr val="FFFF66"/>
                </a:solidFill>
                <a:latin typeface=".VnBahamasBH" pitchFamily="34" charset="0"/>
              </a:rPr>
              <a:t>§¸p ¸n</a:t>
            </a: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202626" y="5195728"/>
            <a:ext cx="725476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4400" b="1" dirty="0" smtClean="0">
                <a:solidFill>
                  <a:srgbClr val="660066"/>
                </a:solidFill>
                <a:latin typeface="Times New Roman" pitchFamily="18" charset="0"/>
              </a:rPr>
              <a:t>D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</a:rPr>
              <a:t>Không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</a:rPr>
              <a:t>màu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</a:rPr>
              <a:t>không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</a:rPr>
              <a:t>vị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</a:rPr>
              <a:t>.</a:t>
            </a:r>
            <a:endParaRPr lang="en-US" sz="60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5839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4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4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4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4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64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64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4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6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6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8" grpId="0" animBg="1"/>
      <p:bldP spid="264198" grpId="1" animBg="1"/>
      <p:bldP spid="264199" grpId="0" animBg="1"/>
      <p:bldP spid="264199" grpId="1" animBg="1"/>
      <p:bldP spid="264200" grpId="0" animBg="1"/>
      <p:bldP spid="264200" grpId="1" animBg="1"/>
      <p:bldP spid="264201" grpId="0" animBg="1"/>
      <p:bldP spid="264201" grpId="1" animBg="1"/>
      <p:bldP spid="264202" grpId="0" animBg="1"/>
      <p:bldP spid="264202" grpId="1" animBg="1"/>
      <p:bldP spid="264203" grpId="0" animBg="1"/>
      <p:bldP spid="264203" grpId="1" animBg="1"/>
      <p:bldP spid="264209" grpId="0" animBg="1"/>
      <p:bldP spid="264210" grpId="0" animBg="1"/>
      <p:bldP spid="2642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WordArt 6"/>
          <p:cNvSpPr>
            <a:spLocks noChangeArrowheads="1" noChangeShapeType="1" noTextEdit="1"/>
          </p:cNvSpPr>
          <p:nvPr/>
        </p:nvSpPr>
        <p:spPr bwMode="auto">
          <a:xfrm>
            <a:off x="1714500" y="547688"/>
            <a:ext cx="6057900" cy="595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FFF00"/>
              </a:extrusionClr>
            </a:sp3d>
          </a:bodyPr>
          <a:lstStyle/>
          <a:p>
            <a:endParaRPr lang="vi-VN" sz="2800" b="1" i="1" kern="10" spc="35">
              <a:ln w="9525">
                <a:round/>
                <a:headEnd/>
                <a:tailEnd/>
              </a:ln>
              <a:solidFill>
                <a:srgbClr val="FF0000"/>
              </a:solidFill>
              <a:effectLst>
                <a:outerShdw dist="50800" dir="5400000" algn="tl" rotWithShape="0">
                  <a:srgbClr val="000000">
                    <a:alpha val="64998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026" name="Picture 2" descr="Kết quả hình ảnh cho nuo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2" y="-21866"/>
            <a:ext cx="90566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89602" y="2391471"/>
            <a:ext cx="7704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 smtClean="0">
                <a:solidFill>
                  <a:srgbClr val="FFFF00"/>
                </a:solidFill>
                <a:latin typeface="+mj-lt"/>
              </a:rPr>
              <a:t>Bài</a:t>
            </a:r>
            <a:r>
              <a:rPr lang="en-US" sz="6000" dirty="0" smtClean="0">
                <a:solidFill>
                  <a:srgbClr val="FFFF00"/>
                </a:solidFill>
                <a:latin typeface="+mj-lt"/>
              </a:rPr>
              <a:t> 21: </a:t>
            </a:r>
            <a:r>
              <a:rPr lang="vi-VN" sz="6000" dirty="0" smtClean="0">
                <a:solidFill>
                  <a:srgbClr val="FFFF00"/>
                </a:solidFill>
                <a:latin typeface="+mj-lt"/>
              </a:rPr>
              <a:t>Ba </a:t>
            </a:r>
            <a:r>
              <a:rPr lang="vi-VN" sz="6000" dirty="0">
                <a:solidFill>
                  <a:srgbClr val="FFFF00"/>
                </a:solidFill>
                <a:latin typeface="+mj-lt"/>
              </a:rPr>
              <a:t>thể của nước</a:t>
            </a:r>
            <a:endParaRPr lang="vi-VN" sz="7200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33130226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Text Box 2"/>
          <p:cNvSpPr txBox="1">
            <a:spLocks noChangeArrowheads="1"/>
          </p:cNvSpPr>
          <p:nvPr/>
        </p:nvSpPr>
        <p:spPr bwMode="auto">
          <a:xfrm>
            <a:off x="201379" y="721519"/>
            <a:ext cx="6656621" cy="15388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3: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Tính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chất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riêng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ở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từng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thể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gì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?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US" sz="5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64195" name="Text Box 3"/>
          <p:cNvSpPr txBox="1">
            <a:spLocks noChangeArrowheads="1"/>
          </p:cNvSpPr>
          <p:nvPr/>
        </p:nvSpPr>
        <p:spPr bwMode="auto">
          <a:xfrm>
            <a:off x="304528" y="4028871"/>
            <a:ext cx="808389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 smtClean="0">
                <a:solidFill>
                  <a:srgbClr val="660066"/>
                </a:solidFill>
                <a:latin typeface="Times New Roman" pitchFamily="18" charset="0"/>
              </a:rPr>
              <a:t>C</a:t>
            </a:r>
            <a:r>
              <a:rPr lang="en-US" sz="3600" b="1" dirty="0" smtClean="0">
                <a:solidFill>
                  <a:srgbClr val="660066"/>
                </a:solidFill>
                <a:latin typeface="Times New Roman" pitchFamily="18" charset="0"/>
              </a:rPr>
              <a:t>.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</a:rPr>
              <a:t>Nước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</a:rPr>
              <a:t> ở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</a:rPr>
              <a:t>thể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</a:rPr>
              <a:t>rắn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</a:rPr>
              <a:t>thể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</a:rPr>
              <a:t>khí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</a:rPr>
              <a:t>hình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</a:rPr>
              <a:t>dạng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</a:rPr>
              <a:t>nhất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</a:rPr>
              <a:t>định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</a:rPr>
              <a:t>. </a:t>
            </a:r>
            <a:endParaRPr lang="en-US" sz="48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64196" name="Text Box 4"/>
          <p:cNvSpPr txBox="1">
            <a:spLocks noChangeArrowheads="1"/>
          </p:cNvSpPr>
          <p:nvPr/>
        </p:nvSpPr>
        <p:spPr bwMode="auto">
          <a:xfrm>
            <a:off x="114075" y="2335808"/>
            <a:ext cx="90299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 smtClean="0">
                <a:solidFill>
                  <a:srgbClr val="660066"/>
                </a:solidFill>
                <a:latin typeface="Times New Roman" pitchFamily="18" charset="0"/>
              </a:rPr>
              <a:t>A.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</a:rPr>
              <a:t>Nước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</a:rPr>
              <a:t> ở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</a:rPr>
              <a:t>thể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</a:rPr>
              <a:t>khí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</a:rPr>
              <a:t>hình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</a:rPr>
              <a:t>dạng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</a:rPr>
              <a:t>nhất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</a:rPr>
              <a:t>định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</a:rPr>
              <a:t>.</a:t>
            </a:r>
            <a:endParaRPr lang="en-US" sz="134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64197" name="Text Box 5"/>
          <p:cNvSpPr txBox="1">
            <a:spLocks noChangeArrowheads="1"/>
          </p:cNvSpPr>
          <p:nvPr/>
        </p:nvSpPr>
        <p:spPr bwMode="auto">
          <a:xfrm>
            <a:off x="181825" y="3140968"/>
            <a:ext cx="869025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 smtClean="0">
                <a:solidFill>
                  <a:srgbClr val="660066"/>
                </a:solidFill>
                <a:latin typeface=".VnCentury Schoolbook" pitchFamily="34" charset="0"/>
              </a:rPr>
              <a:t>B.</a:t>
            </a:r>
            <a:r>
              <a:rPr lang="en-US" b="1" dirty="0" smtClean="0">
                <a:solidFill>
                  <a:srgbClr val="0000CC"/>
                </a:solidFill>
              </a:rPr>
              <a:t> 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</a:rPr>
              <a:t>Nước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</a:rPr>
              <a:t> ở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</a:rPr>
              <a:t>thể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</a:rPr>
              <a:t>rắn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</a:rPr>
              <a:t>hình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</a:rPr>
              <a:t>dạng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</a:rPr>
              <a:t>nhất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</a:rPr>
              <a:t>định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</a:rPr>
              <a:t>.</a:t>
            </a:r>
            <a:endParaRPr lang="en-US" sz="66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64198" name="Text Box 6"/>
          <p:cNvSpPr txBox="1">
            <a:spLocks noChangeArrowheads="1"/>
          </p:cNvSpPr>
          <p:nvPr/>
        </p:nvSpPr>
        <p:spPr bwMode="auto">
          <a:xfrm>
            <a:off x="6934200" y="228600"/>
            <a:ext cx="114300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FF99">
                  <a:gamma/>
                  <a:shade val="3176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6600" b="1">
                <a:solidFill>
                  <a:srgbClr val="FF0000"/>
                </a:solidFill>
                <a:latin typeface=".VnBahamasBH" pitchFamily="34" charset="0"/>
              </a:rPr>
              <a:t>0</a:t>
            </a:r>
          </a:p>
        </p:txBody>
      </p:sp>
      <p:sp>
        <p:nvSpPr>
          <p:cNvPr id="264199" name="Text Box 7"/>
          <p:cNvSpPr txBox="1">
            <a:spLocks noChangeArrowheads="1"/>
          </p:cNvSpPr>
          <p:nvPr/>
        </p:nvSpPr>
        <p:spPr bwMode="auto">
          <a:xfrm>
            <a:off x="6934200" y="228600"/>
            <a:ext cx="114300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FF99">
                  <a:gamma/>
                  <a:shade val="3176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6600" b="1">
                <a:solidFill>
                  <a:srgbClr val="FF0000"/>
                </a:solidFill>
                <a:latin typeface=".VnBahamasBH" pitchFamily="34" charset="0"/>
              </a:rPr>
              <a:t>1</a:t>
            </a:r>
          </a:p>
        </p:txBody>
      </p:sp>
      <p:sp>
        <p:nvSpPr>
          <p:cNvPr id="264200" name="Text Box 8"/>
          <p:cNvSpPr txBox="1">
            <a:spLocks noChangeArrowheads="1"/>
          </p:cNvSpPr>
          <p:nvPr/>
        </p:nvSpPr>
        <p:spPr bwMode="auto">
          <a:xfrm>
            <a:off x="6858000" y="228600"/>
            <a:ext cx="114300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FF99">
                  <a:gamma/>
                  <a:shade val="3176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6600" b="1">
                <a:solidFill>
                  <a:srgbClr val="FF0000"/>
                </a:solidFill>
                <a:latin typeface=".VnBahamasBH" pitchFamily="34" charset="0"/>
              </a:rPr>
              <a:t>2</a:t>
            </a:r>
          </a:p>
        </p:txBody>
      </p:sp>
      <p:sp>
        <p:nvSpPr>
          <p:cNvPr id="264201" name="Text Box 9"/>
          <p:cNvSpPr txBox="1">
            <a:spLocks noChangeArrowheads="1"/>
          </p:cNvSpPr>
          <p:nvPr/>
        </p:nvSpPr>
        <p:spPr bwMode="auto">
          <a:xfrm>
            <a:off x="6934200" y="228600"/>
            <a:ext cx="114300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FF99">
                  <a:gamma/>
                  <a:shade val="3176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6600" b="1">
                <a:solidFill>
                  <a:srgbClr val="FF0000"/>
                </a:solidFill>
                <a:latin typeface=".VnBahamasBH" pitchFamily="34" charset="0"/>
              </a:rPr>
              <a:t>3</a:t>
            </a:r>
          </a:p>
        </p:txBody>
      </p:sp>
      <p:sp>
        <p:nvSpPr>
          <p:cNvPr id="264202" name="Text Box 10"/>
          <p:cNvSpPr txBox="1">
            <a:spLocks noChangeArrowheads="1"/>
          </p:cNvSpPr>
          <p:nvPr/>
        </p:nvSpPr>
        <p:spPr bwMode="auto">
          <a:xfrm>
            <a:off x="6934200" y="228600"/>
            <a:ext cx="114300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FF99">
                  <a:gamma/>
                  <a:shade val="3176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6600" b="1">
                <a:solidFill>
                  <a:srgbClr val="FF0000"/>
                </a:solidFill>
                <a:latin typeface=".VnBahamasBH" pitchFamily="34" charset="0"/>
              </a:rPr>
              <a:t>4</a:t>
            </a:r>
          </a:p>
        </p:txBody>
      </p:sp>
      <p:sp>
        <p:nvSpPr>
          <p:cNvPr id="264203" name="Text Box 11"/>
          <p:cNvSpPr txBox="1">
            <a:spLocks noChangeArrowheads="1"/>
          </p:cNvSpPr>
          <p:nvPr/>
        </p:nvSpPr>
        <p:spPr bwMode="auto">
          <a:xfrm>
            <a:off x="6858000" y="228600"/>
            <a:ext cx="1143000" cy="11366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FF99">
                  <a:gamma/>
                  <a:shade val="3176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6600" b="1">
                <a:solidFill>
                  <a:srgbClr val="FF0000"/>
                </a:solidFill>
                <a:latin typeface=".VnBahamasBH" pitchFamily="34" charset="0"/>
              </a:rPr>
              <a:t>5</a:t>
            </a:r>
          </a:p>
        </p:txBody>
      </p:sp>
      <p:sp>
        <p:nvSpPr>
          <p:cNvPr id="264209" name="Text Box 17"/>
          <p:cNvSpPr txBox="1">
            <a:spLocks noChangeArrowheads="1"/>
          </p:cNvSpPr>
          <p:nvPr/>
        </p:nvSpPr>
        <p:spPr bwMode="auto">
          <a:xfrm>
            <a:off x="4196334" y="192881"/>
            <a:ext cx="1905000" cy="528638"/>
          </a:xfrm>
          <a:prstGeom prst="rect">
            <a:avLst/>
          </a:prstGeom>
          <a:solidFill>
            <a:srgbClr val="3333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800" b="1" i="1">
                <a:solidFill>
                  <a:srgbClr val="FFFF66"/>
                </a:solidFill>
                <a:latin typeface=".VnBahamasBH" pitchFamily="34" charset="0"/>
              </a:rPr>
              <a:t>B¾t ®Çu</a:t>
            </a:r>
          </a:p>
        </p:txBody>
      </p:sp>
      <p:sp>
        <p:nvSpPr>
          <p:cNvPr id="264210" name="Text Box 18"/>
          <p:cNvSpPr txBox="1">
            <a:spLocks noChangeArrowheads="1"/>
          </p:cNvSpPr>
          <p:nvPr/>
        </p:nvSpPr>
        <p:spPr bwMode="auto">
          <a:xfrm>
            <a:off x="4283968" y="192881"/>
            <a:ext cx="1905000" cy="528638"/>
          </a:xfrm>
          <a:prstGeom prst="rect">
            <a:avLst/>
          </a:prstGeom>
          <a:solidFill>
            <a:srgbClr val="3333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2800" b="1" i="1" dirty="0" err="1">
                <a:solidFill>
                  <a:srgbClr val="FFFF66"/>
                </a:solidFill>
                <a:latin typeface=".VnBahamasBH" pitchFamily="34" charset="0"/>
              </a:rPr>
              <a:t>HÕt</a:t>
            </a:r>
            <a:r>
              <a:rPr lang="en-US" sz="2800" b="1" i="1" dirty="0">
                <a:solidFill>
                  <a:srgbClr val="FFFF66"/>
                </a:solidFill>
                <a:latin typeface=".VnBahamasBH" pitchFamily="34" charset="0"/>
              </a:rPr>
              <a:t> </a:t>
            </a:r>
            <a:r>
              <a:rPr lang="en-US" sz="2800" b="1" i="1" dirty="0" err="1">
                <a:solidFill>
                  <a:srgbClr val="FFFF66"/>
                </a:solidFill>
                <a:latin typeface=".VnBahamasBH" pitchFamily="34" charset="0"/>
              </a:rPr>
              <a:t>giê</a:t>
            </a:r>
            <a:endParaRPr lang="en-US" sz="2800" b="1" i="1" dirty="0">
              <a:solidFill>
                <a:srgbClr val="FFFF66"/>
              </a:solidFill>
              <a:latin typeface=".VnBahamasBH" pitchFamily="34" charset="0"/>
            </a:endParaRPr>
          </a:p>
        </p:txBody>
      </p:sp>
      <p:sp>
        <p:nvSpPr>
          <p:cNvPr id="264211" name="Text Box 19"/>
          <p:cNvSpPr txBox="1">
            <a:spLocks noChangeArrowheads="1"/>
          </p:cNvSpPr>
          <p:nvPr/>
        </p:nvSpPr>
        <p:spPr bwMode="auto">
          <a:xfrm>
            <a:off x="4283968" y="186552"/>
            <a:ext cx="1905000" cy="528638"/>
          </a:xfrm>
          <a:prstGeom prst="rect">
            <a:avLst/>
          </a:prstGeom>
          <a:solidFill>
            <a:srgbClr val="3333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2800" b="1" i="1" dirty="0">
                <a:solidFill>
                  <a:srgbClr val="FFFF66"/>
                </a:solidFill>
                <a:latin typeface=".VnBahamasBH" pitchFamily="34" charset="0"/>
              </a:rPr>
              <a:t>§¸p ¸n</a:t>
            </a: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232520" y="5229200"/>
            <a:ext cx="82279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 smtClean="0">
                <a:solidFill>
                  <a:srgbClr val="660066"/>
                </a:solidFill>
                <a:latin typeface="Times New Roman" pitchFamily="18" charset="0"/>
              </a:rPr>
              <a:t>D.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</a:rPr>
              <a:t>Nước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</a:rPr>
              <a:t> ở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</a:rPr>
              <a:t>thể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</a:rPr>
              <a:t>rắn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</a:rPr>
              <a:t>thể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</a:rPr>
              <a:t>lỏng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</a:rPr>
              <a:t>hình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</a:rPr>
              <a:t>dạng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</a:rPr>
              <a:t>nhất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</a:rPr>
              <a:t>định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</a:rPr>
              <a:t>.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5839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4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4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4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4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64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64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4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6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6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8" grpId="0" animBg="1"/>
      <p:bldP spid="264198" grpId="1" animBg="1"/>
      <p:bldP spid="264199" grpId="0" animBg="1"/>
      <p:bldP spid="264199" grpId="1" animBg="1"/>
      <p:bldP spid="264200" grpId="0" animBg="1"/>
      <p:bldP spid="264200" grpId="1" animBg="1"/>
      <p:bldP spid="264201" grpId="0" animBg="1"/>
      <p:bldP spid="264201" grpId="1" animBg="1"/>
      <p:bldP spid="264202" grpId="0" animBg="1"/>
      <p:bldP spid="264202" grpId="1" animBg="1"/>
      <p:bldP spid="264203" grpId="0" animBg="1"/>
      <p:bldP spid="264203" grpId="1" animBg="1"/>
      <p:bldP spid="264209" grpId="0" animBg="1"/>
      <p:bldP spid="264210" grpId="0" animBg="1"/>
      <p:bldP spid="2642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372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 u="sng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Ho</a:t>
            </a:r>
            <a:r>
              <a:rPr lang="en-GB" sz="3200" b="1" u="sng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ạt</a:t>
            </a:r>
            <a:r>
              <a:rPr lang="en-GB" sz="3200" b="1" u="sng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GB" sz="3200" b="1" u="sng" dirty="0" err="1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động</a:t>
            </a:r>
            <a:r>
              <a:rPr lang="en-GB" sz="3200" b="1" u="sng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4</a:t>
            </a:r>
            <a:r>
              <a:rPr lang="en-GB" sz="3200" b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:</a:t>
            </a:r>
            <a:endParaRPr lang="en-GB" sz="3200" b="1" u="sng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33972" y="584775"/>
            <a:ext cx="6581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180" name="Straight Arrow Connector 7179"/>
          <p:cNvCxnSpPr/>
          <p:nvPr/>
        </p:nvCxnSpPr>
        <p:spPr>
          <a:xfrm flipV="1">
            <a:off x="2691813" y="2600908"/>
            <a:ext cx="1462900" cy="908775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184" name="Straight Arrow Connector 7183"/>
          <p:cNvCxnSpPr/>
          <p:nvPr/>
        </p:nvCxnSpPr>
        <p:spPr>
          <a:xfrm>
            <a:off x="5934636" y="2600907"/>
            <a:ext cx="901026" cy="1019937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186" name="Straight Arrow Connector 7185"/>
          <p:cNvCxnSpPr/>
          <p:nvPr/>
        </p:nvCxnSpPr>
        <p:spPr>
          <a:xfrm flipH="1">
            <a:off x="5769474" y="4258514"/>
            <a:ext cx="1231350" cy="1126688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188" name="Straight Arrow Connector 7187"/>
          <p:cNvCxnSpPr/>
          <p:nvPr/>
        </p:nvCxnSpPr>
        <p:spPr>
          <a:xfrm flipH="1" flipV="1">
            <a:off x="2843807" y="4439867"/>
            <a:ext cx="1224136" cy="107912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191" name="Rounded Rectangle 7190"/>
          <p:cNvSpPr/>
          <p:nvPr/>
        </p:nvSpPr>
        <p:spPr>
          <a:xfrm>
            <a:off x="4239354" y="2204864"/>
            <a:ext cx="1623787" cy="79208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 khí</a:t>
            </a:r>
            <a:endParaRPr lang="vi-VN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92" name="Rounded Rectangle 7191"/>
          <p:cNvSpPr/>
          <p:nvPr/>
        </p:nvSpPr>
        <p:spPr>
          <a:xfrm>
            <a:off x="6134565" y="3662098"/>
            <a:ext cx="1958662" cy="8319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 lỏng</a:t>
            </a:r>
            <a:endParaRPr lang="vi-VN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1645884" y="3593937"/>
            <a:ext cx="1958662" cy="8319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 lỏng</a:t>
            </a:r>
            <a:endParaRPr lang="vi-VN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4071916" y="5385202"/>
            <a:ext cx="1958662" cy="8319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 rắn</a:t>
            </a:r>
            <a:endParaRPr lang="vi-VN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19423" y="1310557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08256" y="2793685"/>
            <a:ext cx="141615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endParaRPr lang="vi-VN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00520" y="4560248"/>
            <a:ext cx="185419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endParaRPr lang="vi-VN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46984" y="2849265"/>
            <a:ext cx="1965967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Ngưng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tụ</a:t>
            </a:r>
            <a:endParaRPr lang="vi-VN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41523" y="4717817"/>
            <a:ext cx="1805799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endParaRPr lang="vi-VN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01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1" grpId="0" animBg="1"/>
      <p:bldP spid="7192" grpId="0" animBg="1"/>
      <p:bldP spid="58" grpId="0" animBg="1"/>
      <p:bldP spid="59" grpId="0" animBg="1"/>
      <p:bldP spid="3" grpId="0"/>
      <p:bldP spid="4" grpId="0" animBg="1"/>
      <p:bldP spid="5" grpId="0" animBg="1"/>
      <p:bldP spid="6" grpId="0" animBg="1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6" name="Picture 5" descr="bckgrnd04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65" y="-1143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9512" y="1684844"/>
            <a:ext cx="7239000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000" b="1" dirty="0" err="1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Dặn</a:t>
            </a:r>
            <a:r>
              <a:rPr lang="en-US" sz="80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8000" b="1" dirty="0" err="1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dò</a:t>
            </a:r>
            <a:endParaRPr lang="en-US" sz="8000" b="1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412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12700"/>
            <a:ext cx="91821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0" y="1709678"/>
            <a:ext cx="6400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 smtClean="0">
                <a:solidFill>
                  <a:srgbClr val="0000CC"/>
                </a:solidFill>
                <a:latin typeface="+mj-lt"/>
              </a:rPr>
              <a:t>Chúc</a:t>
            </a:r>
            <a:r>
              <a:rPr lang="en-US" sz="6000" b="1" dirty="0" smtClean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  <a:latin typeface="+mj-lt"/>
              </a:rPr>
              <a:t>các</a:t>
            </a:r>
            <a:r>
              <a:rPr lang="en-US" sz="6000" b="1" dirty="0" smtClean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  <a:latin typeface="+mj-lt"/>
              </a:rPr>
              <a:t>em</a:t>
            </a:r>
            <a:r>
              <a:rPr lang="en-US" sz="6000" b="1" dirty="0" smtClean="0">
                <a:solidFill>
                  <a:srgbClr val="0000CC"/>
                </a:solidFill>
                <a:latin typeface="+mj-lt"/>
              </a:rPr>
              <a:t> </a:t>
            </a:r>
          </a:p>
          <a:p>
            <a:r>
              <a:rPr lang="en-US" sz="6000" b="1" dirty="0" smtClean="0">
                <a:solidFill>
                  <a:srgbClr val="0000CC"/>
                </a:solidFill>
                <a:latin typeface="+mj-lt"/>
              </a:rPr>
              <a:t>     </a:t>
            </a:r>
            <a:r>
              <a:rPr lang="en-US" sz="6000" b="1" dirty="0" err="1" smtClean="0">
                <a:solidFill>
                  <a:srgbClr val="0000CC"/>
                </a:solidFill>
                <a:latin typeface="+mj-lt"/>
              </a:rPr>
              <a:t>chăm</a:t>
            </a:r>
            <a:r>
              <a:rPr lang="en-US" sz="6000" b="1" dirty="0" smtClean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  <a:latin typeface="+mj-lt"/>
              </a:rPr>
              <a:t>ngoan</a:t>
            </a:r>
            <a:r>
              <a:rPr lang="en-US" sz="6000" b="1" dirty="0" smtClean="0">
                <a:solidFill>
                  <a:srgbClr val="0000CC"/>
                </a:solidFill>
                <a:latin typeface="+mj-lt"/>
              </a:rPr>
              <a:t>,</a:t>
            </a:r>
          </a:p>
          <a:p>
            <a:r>
              <a:rPr lang="en-US" sz="6000" b="1" smtClean="0">
                <a:solidFill>
                  <a:srgbClr val="0000CC"/>
                </a:solidFill>
                <a:latin typeface="+mj-lt"/>
              </a:rPr>
              <a:t>                    học</a:t>
            </a:r>
            <a:r>
              <a:rPr lang="en-US" sz="6000" b="1" dirty="0" smtClean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  <a:latin typeface="+mj-lt"/>
              </a:rPr>
              <a:t>tốt</a:t>
            </a:r>
            <a:r>
              <a:rPr lang="en-US" sz="6000" b="1" dirty="0" smtClean="0">
                <a:solidFill>
                  <a:srgbClr val="0000CC"/>
                </a:solidFill>
                <a:latin typeface="+mj-lt"/>
              </a:rPr>
              <a:t>!</a:t>
            </a:r>
            <a:endParaRPr lang="vi-VN" sz="7200" b="1" dirty="0">
              <a:solidFill>
                <a:srgbClr val="0000C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7667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gtbrd013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900" y="0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899592" y="2564904"/>
            <a:ext cx="70567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1</a:t>
            </a:r>
          </a:p>
          <a:p>
            <a:pPr algn="ctr"/>
            <a:r>
              <a:rPr lang="en-US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Ví</a:t>
            </a:r>
            <a:r>
              <a:rPr lang="en-US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dụ</a:t>
            </a:r>
            <a:r>
              <a:rPr lang="en-US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4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lỏng</a:t>
            </a:r>
            <a:r>
              <a:rPr lang="en-US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4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15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601702" y="1330474"/>
            <a:ext cx="7776864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Hãy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quan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sát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các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hình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1, 2 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và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mô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tả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những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gì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em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nhìn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thấy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được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qua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hình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ảnh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?</a:t>
            </a:r>
            <a:endParaRPr lang="en-US" sz="4400" b="1" dirty="0">
              <a:solidFill>
                <a:srgbClr val="0000CC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863144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ang44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8640"/>
            <a:ext cx="6324599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6477000" y="1600200"/>
            <a:ext cx="2569634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ô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tả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nhìn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thấy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qua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1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553200" y="1600200"/>
            <a:ext cx="2465808" cy="286232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Thác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đang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chảy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mạnh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trên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cao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xuống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30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75741" y="-249240"/>
            <a:ext cx="4365945" cy="534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899592" y="4941168"/>
            <a:ext cx="676875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ô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tả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những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gì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nhìn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thấy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qua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hình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2?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55576" y="4725724"/>
            <a:ext cx="7272808" cy="193899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Trời</a:t>
            </a:r>
            <a:r>
              <a:rPr lang="en-US" sz="4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đang</a:t>
            </a:r>
            <a:r>
              <a:rPr lang="en-US" sz="4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mưa</a:t>
            </a:r>
            <a:r>
              <a:rPr lang="en-US" sz="4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ta </a:t>
            </a:r>
            <a:r>
              <a:rPr lang="en-US" sz="40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nhìn</a:t>
            </a:r>
            <a:r>
              <a:rPr lang="en-US" sz="4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thấy</a:t>
            </a:r>
            <a:r>
              <a:rPr lang="en-US" sz="4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những</a:t>
            </a:r>
            <a:r>
              <a:rPr lang="en-US" sz="4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giọt</a:t>
            </a:r>
            <a:r>
              <a:rPr lang="en-US" sz="4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4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mưa</a:t>
            </a:r>
            <a:r>
              <a:rPr lang="en-US" sz="4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và</a:t>
            </a:r>
            <a:r>
              <a:rPr lang="en-US" sz="4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</a:t>
            </a:r>
            <a:r>
              <a:rPr lang="en-US" sz="40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bạn</a:t>
            </a:r>
            <a:r>
              <a:rPr lang="en-US" sz="4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nhỏ</a:t>
            </a:r>
            <a:r>
              <a:rPr lang="en-US" sz="4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có</a:t>
            </a:r>
            <a:r>
              <a:rPr lang="en-US" sz="4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thể</a:t>
            </a:r>
            <a:r>
              <a:rPr lang="en-US" sz="4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hứng</a:t>
            </a:r>
            <a:r>
              <a:rPr lang="en-US" sz="4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được</a:t>
            </a:r>
            <a:r>
              <a:rPr lang="en-US" sz="4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mưa</a:t>
            </a:r>
            <a:r>
              <a:rPr lang="en-US" sz="4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endParaRPr lang="en-US" sz="4000" b="1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67783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ang44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44" y="548680"/>
            <a:ext cx="3624376" cy="434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31775" y="278903"/>
            <a:ext cx="3593764" cy="4401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95536" y="5085184"/>
            <a:ext cx="84969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Hình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1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2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ta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thấy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ở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thể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32387" y="5102693"/>
            <a:ext cx="8496944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Hình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1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2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ta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thấy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nước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ở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thể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lỏng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35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</TotalTime>
  <Words>1615</Words>
  <Application>Microsoft Office PowerPoint</Application>
  <PresentationFormat>On-screen Show (4:3)</PresentationFormat>
  <Paragraphs>192</Paragraphs>
  <Slides>43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+ Vậy theo em, ở dạng hơi, nước có thể gì?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216</cp:revision>
  <dcterms:created xsi:type="dcterms:W3CDTF">2016-10-29T06:12:45Z</dcterms:created>
  <dcterms:modified xsi:type="dcterms:W3CDTF">2019-12-25T09:04:38Z</dcterms:modified>
</cp:coreProperties>
</file>