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92" autoAdjust="0"/>
  </p:normalViewPr>
  <p:slideViewPr>
    <p:cSldViewPr>
      <p:cViewPr>
        <p:scale>
          <a:sx n="80" d="100"/>
          <a:sy n="80" d="100"/>
        </p:scale>
        <p:origin x="-10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21FBE-C886-405E-8B38-0DA86E2B5884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660CF-1FF9-46B3-AD8B-C7E2B1DE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660CF-1FF9-46B3-AD8B-C7E2B1DE6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9C8BB9-569F-4917-A155-3EF05EB5B958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B72B6A-0661-4B97-A14F-5191917BA7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" y="0"/>
            <a:ext cx="91328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42864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5400" b="1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9060" y="10672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3008313"/>
            <a:ext cx="7848600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2800"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2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Tuần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1</a:t>
            </a:r>
          </a:p>
          <a:p>
            <a:pPr algn="l"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895600" y="219789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14400" y="609600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 của 12 và 41 là bao nhiêu ?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1000" y="114300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 các số hạng là 12 và 27 thì tổng là bao nhiêu ?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33400" y="17526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 của hai số hạng đều bằng 22 là bao nhiêu ?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38200" y="1600200"/>
            <a:ext cx="8153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 của số bé nhất có 2 chữ số và số lớn nhất có 1 chữ số là bao nhiêu ?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09600" y="2209800"/>
            <a:ext cx="8153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 tổng của 2 số hạng bằng 1 trong hai số hạng thì số hạng kia bằng bao nhiêu ?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95600" y="1143000"/>
            <a:ext cx="877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962400" y="1676400"/>
            <a:ext cx="877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276600" y="2209800"/>
            <a:ext cx="877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429000" y="3200400"/>
            <a:ext cx="530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343400" y="2895600"/>
            <a:ext cx="877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6923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1" grpId="0"/>
      <p:bldP spid="21" grpId="1"/>
      <p:bldP spid="22" grpId="0"/>
      <p:bldP spid="22" grpId="1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7497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sz="72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ea typeface="Tahoma"/>
                <a:cs typeface="Times New Roman" pitchFamily="18" charset="0"/>
              </a:rPr>
              <a:t>DẶN DÒ</a:t>
            </a:r>
            <a:endParaRPr lang="en-US" sz="72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540000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ea typeface="Tahoma"/>
              <a:cs typeface="Times New Roman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3352800"/>
            <a:ext cx="9144000" cy="3505200"/>
            <a:chOff x="0" y="1615"/>
            <a:chExt cx="5760" cy="2705"/>
          </a:xfrm>
        </p:grpSpPr>
        <p:pic>
          <p:nvPicPr>
            <p:cNvPr id="4" name="Picture 3" descr="LO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15"/>
              <a:ext cx="5760" cy="2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304" y="1680"/>
              <a:ext cx="1872" cy="2016"/>
              <a:chOff x="2304" y="1680"/>
              <a:chExt cx="1872" cy="2016"/>
            </a:xfrm>
          </p:grpSpPr>
          <p:pic>
            <p:nvPicPr>
              <p:cNvPr id="6" name="Picture 5" descr="j023213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4" y="2544"/>
                <a:ext cx="1123" cy="1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3024" y="1680"/>
                <a:ext cx="1152" cy="720"/>
                <a:chOff x="3024" y="1680"/>
                <a:chExt cx="1152" cy="720"/>
              </a:xfrm>
            </p:grpSpPr>
            <p:sp>
              <p:nvSpPr>
                <p:cNvPr id="8" name="AutoShape 7"/>
                <p:cNvSpPr>
                  <a:spLocks noChangeArrowheads="1"/>
                </p:cNvSpPr>
                <p:nvPr/>
              </p:nvSpPr>
              <p:spPr bwMode="auto">
                <a:xfrm>
                  <a:off x="3024" y="1680"/>
                  <a:ext cx="1152" cy="720"/>
                </a:xfrm>
                <a:prstGeom prst="cloudCallout">
                  <a:avLst>
                    <a:gd name="adj1" fmla="val -75606"/>
                    <a:gd name="adj2" fmla="val 68889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>
                    <a:spcBef>
                      <a:spcPct val="0"/>
                    </a:spcBef>
                    <a:defRPr/>
                  </a:pPr>
                  <a:endParaRPr lang="en-US" sz="180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pic>
              <p:nvPicPr>
                <p:cNvPr id="9" name="Picture 8" descr="aqua_real"/>
                <p:cNvPicPr>
                  <a:picLocks noChangeAspect="1" noChangeArrowheads="1"/>
                </p:cNvPicPr>
                <p:nvPr/>
              </p:nvPicPr>
              <p:blipFill>
                <a:blip r:embed="rId4">
                  <a:clrChange>
                    <a:clrFrom>
                      <a:srgbClr val="FBFFFE"/>
                    </a:clrFrom>
                    <a:clrTo>
                      <a:srgbClr val="FBFFFE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4" y="1830"/>
                  <a:ext cx="430" cy="4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sp>
        <p:nvSpPr>
          <p:cNvPr id="10" name="Rectangle 9"/>
          <p:cNvSpPr/>
          <p:nvPr/>
        </p:nvSpPr>
        <p:spPr>
          <a:xfrm>
            <a:off x="574756" y="1428929"/>
            <a:ext cx="79944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>
              <a:buFontTx/>
              <a:buChar char="-"/>
            </a:pPr>
            <a:r>
              <a:rPr lang="en-US" sz="5400" cap="none" spc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Xem lại bài</a:t>
            </a:r>
          </a:p>
          <a:p>
            <a:pPr marL="685800" indent="-685800">
              <a:buFontTx/>
              <a:buChar char="-"/>
            </a:pPr>
            <a:r>
              <a:rPr lang="en-US" sz="54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Chuẩn bị bài “Luyện tập”</a:t>
            </a:r>
            <a:endParaRPr lang="en-US" sz="5400" cap="none" spc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2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610" y="826325"/>
            <a:ext cx="37433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35   +  24  = </a:t>
            </a:r>
            <a:endParaRPr lang="en-US" sz="5400" b="1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37618" y="80257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59</a:t>
            </a:r>
            <a:endParaRPr lang="en-US" sz="5400" b="1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699" y="2680852"/>
            <a:ext cx="16850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6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37532" y="2672499"/>
            <a:ext cx="16850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6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12090" y="2695974"/>
            <a:ext cx="1159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36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Up Arrow 19"/>
          <p:cNvSpPr/>
          <p:nvPr/>
        </p:nvSpPr>
        <p:spPr>
          <a:xfrm flipH="1">
            <a:off x="685800" y="1737791"/>
            <a:ext cx="178543" cy="8985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flipH="1">
            <a:off x="2590800" y="1725904"/>
            <a:ext cx="178543" cy="8985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flipH="1">
            <a:off x="4191736" y="1725903"/>
            <a:ext cx="178543" cy="8985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67399" y="675997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54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15455" y="1451862"/>
            <a:ext cx="575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54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67398" y="1772644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54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703355" y="2699014"/>
            <a:ext cx="13716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867397" y="2695974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59</a:t>
            </a:r>
            <a:endParaRPr lang="en-US" sz="5400" b="1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6776230" y="1169331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6744560" y="2173585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6808255" y="3157639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467600" y="867087"/>
            <a:ext cx="15183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2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454735" y="1941921"/>
            <a:ext cx="15183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2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01247" y="2865250"/>
            <a:ext cx="121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cap="none" spc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3200" cap="none" spc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24151" y="4038600"/>
            <a:ext cx="66944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400" ker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 +   24   cũng gọi là tổng </a:t>
            </a:r>
            <a:endParaRPr lang="en-US" sz="4400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13" grpId="0"/>
      <p:bldP spid="14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8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746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 nêu tên gọi thành phần và kết quả 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phép tính sau:</a:t>
            </a:r>
            <a:endParaRPr lang="en-US" altLang="en-US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4600" y="2967335"/>
            <a:ext cx="4343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cap="none" spc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63 + 15 = 78</a:t>
            </a:r>
            <a:endParaRPr lang="en-US" sz="5400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1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132" y="838200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 nêu tên gọi thành phần và kết quả </a:t>
            </a:r>
          </a:p>
          <a:p>
            <a:pPr algn="ctr">
              <a:spcBef>
                <a:spcPct val="50000"/>
              </a:spcBef>
            </a:pPr>
            <a:r>
              <a:rPr lang="en-US" alt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phép tính sau:</a:t>
            </a:r>
            <a:endParaRPr lang="en-US" altLang="en-US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4140118" y="2537528"/>
            <a:ext cx="1092654" cy="101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4074464" y="3343482"/>
            <a:ext cx="1092654" cy="101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4037155" y="4168383"/>
            <a:ext cx="1092654" cy="101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923062" y="4212341"/>
            <a:ext cx="1095398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3613522" y="2893588"/>
            <a:ext cx="619081" cy="1015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5751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79383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cap="none" spc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1: Viết số thích hợp vào ô trống (theo mẫu)</a:t>
            </a:r>
            <a:endParaRPr lang="en-US" sz="3200" cap="none" spc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94143"/>
              </p:ext>
            </p:extLst>
          </p:nvPr>
        </p:nvGraphicFramePr>
        <p:xfrm>
          <a:off x="304800" y="1600200"/>
          <a:ext cx="8610600" cy="4190999"/>
        </p:xfrm>
        <a:graphic>
          <a:graphicData uri="http://schemas.openxmlformats.org/drawingml/2006/table">
            <a:tbl>
              <a:tblPr/>
              <a:tblGrid>
                <a:gridCol w="2940305"/>
                <a:gridCol w="1470151"/>
                <a:gridCol w="1504864"/>
                <a:gridCol w="1317012"/>
                <a:gridCol w="1378268"/>
              </a:tblGrid>
              <a:tr h="1394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4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651467" y="4630933"/>
            <a:ext cx="760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5099267" y="4591246"/>
            <a:ext cx="7604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 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6469279" y="4591246"/>
            <a:ext cx="7604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7842467" y="4554733"/>
            <a:ext cx="7604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338020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70114"/>
            <a:ext cx="767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cap="none" spc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2: Đặt tính rồi tính tổng ( theo mẫu), biết:</a:t>
            </a:r>
            <a:endParaRPr lang="en-US" sz="3200" cap="none" spc="0">
              <a:ln w="127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3956532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số hạng là 42 và 36</a:t>
            </a: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số hạng là 53 và 22</a:t>
            </a: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số hạng là 30 và 28</a:t>
            </a: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số hạng là 9 và 20</a:t>
            </a:r>
            <a:endParaRPr lang="en-US" altLang="en-US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29200" y="1724672"/>
            <a:ext cx="13965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 :</a:t>
            </a:r>
            <a:endParaRPr lang="en-US" sz="40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260027" y="1549977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650427" y="1930977"/>
            <a:ext cx="43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280665" y="2540577"/>
            <a:ext cx="8937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183827" y="3531177"/>
            <a:ext cx="384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6850452" y="3454977"/>
            <a:ext cx="1343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641027" y="3521652"/>
            <a:ext cx="3841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0279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1866900" y="966685"/>
            <a:ext cx="91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1411287" y="1234972"/>
            <a:ext cx="3911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873250" y="1662010"/>
            <a:ext cx="893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1443037" y="2431947"/>
            <a:ext cx="1343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5400">
              <a:solidFill>
                <a:srgbClr val="FF0000"/>
              </a:solidFill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4833937" y="933347"/>
            <a:ext cx="91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4344987" y="1242910"/>
            <a:ext cx="3911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4778375" y="1669947"/>
            <a:ext cx="893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4803775" y="2463697"/>
            <a:ext cx="6924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</a:t>
            </a:r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4405312" y="2446792"/>
            <a:ext cx="1343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5400">
              <a:solidFill>
                <a:srgbClr val="FF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424737" y="919060"/>
            <a:ext cx="91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9</a:t>
            </a: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7040562" y="1144485"/>
            <a:ext cx="3911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7445375" y="1600097"/>
            <a:ext cx="893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14" name="Text Box 30"/>
          <p:cNvSpPr txBox="1">
            <a:spLocks noChangeArrowheads="1"/>
          </p:cNvSpPr>
          <p:nvPr/>
        </p:nvSpPr>
        <p:spPr bwMode="auto">
          <a:xfrm>
            <a:off x="7470775" y="2439885"/>
            <a:ext cx="6924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sp>
        <p:nvSpPr>
          <p:cNvPr id="15" name="Line 31"/>
          <p:cNvSpPr>
            <a:spLocks noChangeShapeType="1"/>
          </p:cNvSpPr>
          <p:nvPr/>
        </p:nvSpPr>
        <p:spPr bwMode="auto">
          <a:xfrm>
            <a:off x="7015162" y="2430360"/>
            <a:ext cx="1343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5400">
              <a:solidFill>
                <a:srgbClr val="FF0000"/>
              </a:solidFill>
            </a:endParaRP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1824037" y="2504972"/>
            <a:ext cx="53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5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6238" y="246369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5400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0218" y="743799"/>
            <a:ext cx="6126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cap="none" spc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4000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61173" y="743799"/>
            <a:ext cx="583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cap="none" spc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84681" y="743799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000" cap="none" spc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6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431" y="228600"/>
            <a:ext cx="88391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cap="none" spc="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3: Một của hàng buổi sáng bán được 12 xe đạp, buổi chiều bán được 20 xe đạp. Hỏi hai buổi cửa hàng bán được bao nhiêu xe đạp?</a:t>
            </a:r>
            <a:endParaRPr lang="en-US" sz="3600"/>
          </a:p>
        </p:txBody>
      </p:sp>
      <p:sp>
        <p:nvSpPr>
          <p:cNvPr id="3" name="Rectangle 2"/>
          <p:cNvSpPr/>
          <p:nvPr/>
        </p:nvSpPr>
        <p:spPr>
          <a:xfrm>
            <a:off x="381000" y="1982926"/>
            <a:ext cx="30187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r>
              <a:rPr lang="en-US" sz="24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Buổi sáng : 12 xe đạp </a:t>
            </a:r>
          </a:p>
          <a:p>
            <a:r>
              <a:rPr lang="en-US" sz="24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Buổi chiều : 20 xe đạp</a:t>
            </a:r>
          </a:p>
          <a:p>
            <a:r>
              <a:rPr lang="en-US" sz="24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 hai buổi: ... xe đạp?</a:t>
            </a:r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1295400" y="38100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ctr"/>
            <a:r>
              <a:rPr lang="en-US" sz="36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 2 buổi bán được tất cả số xe đạp là:</a:t>
            </a:r>
          </a:p>
          <a:p>
            <a:pPr algn="ctr"/>
            <a:r>
              <a:rPr lang="en-US" sz="36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+ 20 = 32 ( xe đạp )</a:t>
            </a:r>
          </a:p>
          <a:p>
            <a:pPr algn="ctr"/>
            <a:r>
              <a:rPr lang="en-US" sz="3600" smtClean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Đáp số: 32 xe đạp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654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152400"/>
            <a:ext cx="29354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sz="4800" kern="1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CỦNG CỐ</a:t>
            </a:r>
            <a:endParaRPr lang="en-US" sz="4800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956201" y="152400"/>
            <a:ext cx="35814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Times New Roman" pitchFamily="18" charset="0"/>
              </a:rPr>
              <a:t>                       </a:t>
            </a:r>
            <a:r>
              <a:rPr lang="en-US" altLang="en-US" sz="6000">
                <a:solidFill>
                  <a:srgbClr val="00009B"/>
                </a:solidFill>
                <a:latin typeface="Times New Roman" pitchFamily="18" charset="0"/>
              </a:rPr>
              <a:t>Trò chơi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362200" y="1718887"/>
            <a:ext cx="449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nhanh ? Ai đúng 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8991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112</TotalTime>
  <Words>374</Words>
  <Application>Microsoft Office PowerPoint</Application>
  <PresentationFormat>On-screen Show (4:3)</PresentationFormat>
  <Paragraphs>96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13</cp:revision>
  <dcterms:created xsi:type="dcterms:W3CDTF">2019-09-23T15:52:55Z</dcterms:created>
  <dcterms:modified xsi:type="dcterms:W3CDTF">2019-09-25T15:40:03Z</dcterms:modified>
</cp:coreProperties>
</file>