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43" r:id="rId1"/>
    <p:sldMasterId id="2147483744" r:id="rId2"/>
  </p:sldMasterIdLst>
  <p:notesMasterIdLst>
    <p:notesMasterId r:id="rId22"/>
  </p:notesMasterIdLst>
  <p:sldIdLst>
    <p:sldId id="371" r:id="rId3"/>
    <p:sldId id="359" r:id="rId4"/>
    <p:sldId id="365" r:id="rId5"/>
    <p:sldId id="382" r:id="rId6"/>
    <p:sldId id="375" r:id="rId7"/>
    <p:sldId id="378" r:id="rId8"/>
    <p:sldId id="377" r:id="rId9"/>
    <p:sldId id="369" r:id="rId10"/>
    <p:sldId id="387" r:id="rId11"/>
    <p:sldId id="296" r:id="rId12"/>
    <p:sldId id="347" r:id="rId13"/>
    <p:sldId id="389" r:id="rId14"/>
    <p:sldId id="302" r:id="rId15"/>
    <p:sldId id="357" r:id="rId16"/>
    <p:sldId id="317" r:id="rId17"/>
    <p:sldId id="380" r:id="rId18"/>
    <p:sldId id="384" r:id="rId19"/>
    <p:sldId id="282" r:id="rId20"/>
    <p:sldId id="361" r:id="rId21"/>
  </p:sldIdLst>
  <p:sldSz cx="9144000" cy="6858000" type="screen4x3"/>
  <p:notesSz cx="6858000" cy="9144000"/>
  <p:custDataLst>
    <p:tags r:id="rId23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VnTimes28" pitchFamily="2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VnTimes28" pitchFamily="2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VnTimes28" pitchFamily="2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VnTimes28" pitchFamily="2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VnTimes28" pitchFamily="2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VnTimes28" pitchFamily="2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VnTimes28" pitchFamily="2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VnTimes28" pitchFamily="2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VnTimes28" pitchFamily="2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92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0000"/>
    <a:srgbClr val="0000CC"/>
    <a:srgbClr val="FFFF00"/>
    <a:srgbClr val="008000"/>
    <a:srgbClr val="000099"/>
    <a:srgbClr val="3333FF"/>
    <a:srgbClr val="00FF00"/>
    <a:srgbClr val="003399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21" autoAdjust="0"/>
    <p:restoredTop sz="94660"/>
  </p:normalViewPr>
  <p:slideViewPr>
    <p:cSldViewPr>
      <p:cViewPr varScale="1">
        <p:scale>
          <a:sx n="70" d="100"/>
          <a:sy n="70" d="100"/>
        </p:scale>
        <p:origin x="528" y="72"/>
      </p:cViewPr>
      <p:guideLst>
        <p:guide orient="horz" pos="2160"/>
        <p:guide pos="292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gs" Target="tags/tag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0213" cy="4572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3025" y="0"/>
            <a:ext cx="2973388" cy="4572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604" name="Rectangle 4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sp>
      <p:sp>
        <p:nvSpPr>
          <p:cNvPr id="3077" name="Rectangle 5"/>
          <p:cNvSpPr>
            <a:spLocks noGrp="1" noRot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0213" cy="4572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3025" y="8685213"/>
            <a:ext cx="2973388" cy="4572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C4B22B9E-6F75-460C-9DBC-CDBEF81967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43131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vi-VN" smtClean="0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D0C0E13-6A8A-47E0-B495-81205F3B709C}" type="slidenum">
              <a:rPr lang="vi-VN"/>
              <a:pPr/>
              <a:t>1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025753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26627" name="Rectangle 3"/>
          <p:cNvSpPr>
            <a:spLocks noGrp="1" noRot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4620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EB2984-0991-4D9B-9EF9-8B1953E417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cover dir="ld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87AEE9-D07D-4BB9-81C3-A5054E1A1B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cover dir="l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3CEE1D-D78B-4B8C-A3AF-777F91EFF2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cover dir="l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CADDC7-4DFF-4799-9D7D-D10527AC8C59}" type="datetimeFigureOut">
              <a:rPr lang="en-US"/>
              <a:pPr>
                <a:defRPr/>
              </a:pPr>
              <a:t>19/11/2020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156D28-C61B-4C5D-9400-CBDAF4F90C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cover dir="ld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D8B99C-F019-4FE3-8C59-C43FF47DAEAA}" type="datetimeFigureOut">
              <a:rPr lang="en-US"/>
              <a:pPr>
                <a:defRPr/>
              </a:pPr>
              <a:t>19/11/2020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9C72A7-3C89-4FB1-956E-3DBCA7DDAF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cover dir="ld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BC5802-2BE0-4793-9FFA-8537C2BF9D45}" type="datetimeFigureOut">
              <a:rPr lang="en-US"/>
              <a:pPr>
                <a:defRPr/>
              </a:pPr>
              <a:t>19/11/2020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69BBB9-B297-4AD8-8713-C167C28FA7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cover dir="ld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004CB6-A002-4DC5-9122-732AEE3FE700}" type="datetimeFigureOut">
              <a:rPr lang="en-US"/>
              <a:pPr>
                <a:defRPr/>
              </a:pPr>
              <a:t>19/11/2020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101DD1-57B4-4A79-B8DD-8A30C5B712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cover dir="ld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BC5462-C301-44CA-9711-598947FDC11D}" type="datetimeFigureOut">
              <a:rPr lang="en-US"/>
              <a:pPr>
                <a:defRPr/>
              </a:pPr>
              <a:t>19/11/2020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D8A82E-C63A-4A1B-AE8F-B6302F9665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cover dir="ld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2278FA-2270-4357-B63F-85A797316E37}" type="datetimeFigureOut">
              <a:rPr lang="en-US"/>
              <a:pPr>
                <a:defRPr/>
              </a:pPr>
              <a:t>19/11/2020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E7D58B-674D-4B5F-8BB6-094F17FCFC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cover dir="ld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C645BE-554B-4A4F-9A29-3F0E9E394D84}" type="datetimeFigureOut">
              <a:rPr lang="en-US"/>
              <a:pPr>
                <a:defRPr/>
              </a:pPr>
              <a:t>19/11/2020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6677E6-BF30-4DC4-A11A-7B9906FE3A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cover dir="ld"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1919F4-B6B3-4FBF-B96E-9D66ED2325CD}" type="datetimeFigureOut">
              <a:rPr lang="en-US"/>
              <a:pPr>
                <a:defRPr/>
              </a:pPr>
              <a:t>19/11/2020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CFFCA-097C-42D9-834B-B5A938043B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cover dir="l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3C2E05-01C3-4A35-A0C9-FAA031DBE7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cover dir="ld"/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82B047-2D35-46A8-8474-D198E556D386}" type="datetimeFigureOut">
              <a:rPr lang="en-US"/>
              <a:pPr>
                <a:defRPr/>
              </a:pPr>
              <a:t>19/11/2020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C2E4CA-FA3E-4B3F-9868-3D642601E6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cover dir="ld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4B890A-DC35-426B-9634-02D737BAB736}" type="datetimeFigureOut">
              <a:rPr lang="en-US"/>
              <a:pPr>
                <a:defRPr/>
              </a:pPr>
              <a:t>19/11/2020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F79E4C-45B0-4A82-8A67-604C3C8DAD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cover dir="ld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499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499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C9274F-AD65-42D6-8C8A-26C0F0A55697}" type="datetimeFigureOut">
              <a:rPr lang="en-US"/>
              <a:pPr>
                <a:defRPr/>
              </a:pPr>
              <a:t>19/11/2020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47A476-E0F6-4E8E-A3E3-6D7C8BE974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cover dir="l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4574CA-A530-4848-A44E-27A2EEE8A5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cover dir="l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8ACE10-3B5C-4AB2-A14E-FB529802CA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cover dir="l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11B3FF-350A-439B-8F1E-1FC66FB414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cover dir="l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4DDC6A-EFD1-4018-8855-320527C584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cover dir="l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C5E79C-2906-403F-9936-E5192CEEEC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cover dir="ld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E46D34-0904-44E9-9F8E-15445736FF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cover dir="l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2AB9E7-74A8-40D6-9E49-D73A42EAD9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cover dir="l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B4DFF5EA-DA78-4F74-B92A-0BDF44B0BA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ransition spd="med">
    <p:cover dir="ld"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/>
            </a:lvl1pPr>
          </a:lstStyle>
          <a:p>
            <a:pPr>
              <a:defRPr/>
            </a:pPr>
            <a:fld id="{D83BE4F7-F925-402C-8B27-525A5A92E5BD}" type="datetimeFigureOut">
              <a:rPr lang="en-US"/>
              <a:pPr>
                <a:defRPr/>
              </a:pPr>
              <a:t>19/11/2020</a:t>
            </a:fld>
            <a:endParaRPr lang="en-US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/>
            </a:lvl1pPr>
          </a:lstStyle>
          <a:p>
            <a:pPr>
              <a:defRPr/>
            </a:pPr>
            <a:fld id="{77275820-A62A-4331-BB0F-C7710F3C4C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3" r:id="rId8"/>
    <p:sldLayoutId id="2147483764" r:id="rId9"/>
    <p:sldLayoutId id="2147483765" r:id="rId10"/>
    <p:sldLayoutId id="2147483766" r:id="rId11"/>
  </p:sldLayoutIdLst>
  <p:transition spd="med">
    <p:cover dir="ld"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MsQuyen\Desktop\T&#7853;p%20&#273;&#7885;c%20Tu&#7847;n%2012%20-%20M&#7865;\RhythmOfTheRain-Hoatau_rs38.mp3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0.png"/><Relationship Id="rId7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90" y="31844"/>
            <a:ext cx="9118862" cy="682615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298016" y="1581742"/>
            <a:ext cx="7160456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5400" b="1" cap="all" dirty="0" err="1">
                <a:ln w="9000" cmpd="sng">
                  <a:solidFill>
                    <a:srgbClr val="006600"/>
                  </a:solidFill>
                  <a:prstDash val="solid"/>
                </a:ln>
                <a:solidFill>
                  <a:srgbClr val="0066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5400" b="1" cap="all" dirty="0">
                <a:ln w="9000" cmpd="sng">
                  <a:solidFill>
                    <a:srgbClr val="006600"/>
                  </a:solidFill>
                  <a:prstDash val="solid"/>
                </a:ln>
                <a:solidFill>
                  <a:srgbClr val="0066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cap="all" dirty="0" err="1">
                <a:ln w="9000" cmpd="sng">
                  <a:solidFill>
                    <a:srgbClr val="006600"/>
                  </a:solidFill>
                  <a:prstDash val="solid"/>
                </a:ln>
                <a:solidFill>
                  <a:srgbClr val="0066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5400" b="1" cap="all" dirty="0">
                <a:ln w="9000" cmpd="sng">
                  <a:solidFill>
                    <a:srgbClr val="006600"/>
                  </a:solidFill>
                  <a:prstDash val="solid"/>
                </a:ln>
                <a:solidFill>
                  <a:srgbClr val="0066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cap="all" dirty="0" err="1">
                <a:ln w="9000" cmpd="sng">
                  <a:solidFill>
                    <a:srgbClr val="006600"/>
                  </a:solidFill>
                  <a:prstDash val="solid"/>
                </a:ln>
                <a:solidFill>
                  <a:srgbClr val="0066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5400" b="1" cap="all" dirty="0">
                <a:ln w="9000" cmpd="sng">
                  <a:solidFill>
                    <a:srgbClr val="006600"/>
                  </a:solidFill>
                  <a:prstDash val="solid"/>
                </a:ln>
                <a:solidFill>
                  <a:srgbClr val="0066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cap="all" dirty="0" err="1">
                <a:ln w="9000" cmpd="sng">
                  <a:solidFill>
                    <a:srgbClr val="006600"/>
                  </a:solidFill>
                  <a:prstDash val="solid"/>
                </a:ln>
                <a:solidFill>
                  <a:srgbClr val="0066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tử</a:t>
            </a:r>
            <a:endParaRPr lang="en-US" sz="5400" b="1" cap="all" dirty="0">
              <a:ln w="9000" cmpd="sng">
                <a:solidFill>
                  <a:srgbClr val="006600"/>
                </a:solidFill>
                <a:prstDash val="solid"/>
              </a:ln>
              <a:solidFill>
                <a:srgbClr val="00660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600200" y="224208"/>
            <a:ext cx="6556088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36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TRƯỜNG TIỂU HỌC ÁI MỘ A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7201" y="2711440"/>
            <a:ext cx="7699088" cy="35086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800" b="1" dirty="0">
                <a:latin typeface="Arial" pitchFamily="34" charset="0"/>
                <a:cs typeface="Arial" pitchFamily="34" charset="0"/>
              </a:rPr>
              <a:t>	</a:t>
            </a:r>
            <a:r>
              <a:rPr lang="en-US" sz="4800" b="1" i="1" dirty="0" err="1">
                <a:latin typeface="Arial" pitchFamily="34" charset="0"/>
                <a:cs typeface="Arial" pitchFamily="34" charset="0"/>
              </a:rPr>
              <a:t>Bài</a:t>
            </a:r>
            <a:r>
              <a:rPr lang="en-US" sz="4800" b="1" i="1" dirty="0">
                <a:latin typeface="Arial" pitchFamily="34" charset="0"/>
                <a:cs typeface="Arial" pitchFamily="34" charset="0"/>
              </a:rPr>
              <a:t>:</a:t>
            </a:r>
            <a:r>
              <a:rPr lang="en-US" sz="5400" b="1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Cây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xoài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của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ông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em</a:t>
            </a:r>
            <a:endParaRPr lang="en-US" sz="4000" b="1" i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endParaRPr lang="en-US" sz="28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endParaRPr lang="vi-VN" sz="28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en-US" sz="28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2800" b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Môn</a:t>
            </a:r>
            <a:r>
              <a:rPr lang="en-US" sz="28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Tiếng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Việt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–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Lớp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2</a:t>
            </a:r>
          </a:p>
          <a:p>
            <a:pPr algn="ctr">
              <a:defRPr/>
            </a:pPr>
            <a:r>
              <a:rPr lang="en-US" sz="28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28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Phân</a:t>
            </a:r>
            <a:r>
              <a:rPr lang="en-US" sz="28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môn</a:t>
            </a:r>
            <a:r>
              <a:rPr lang="en-US" sz="28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28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Tập</a:t>
            </a:r>
            <a:r>
              <a:rPr lang="en-US" sz="28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đọc</a:t>
            </a:r>
            <a:endParaRPr lang="en-US" sz="28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en-US" sz="28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28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Tuần</a:t>
            </a:r>
            <a:r>
              <a:rPr lang="en-US" sz="28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28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11</a:t>
            </a:r>
            <a:endParaRPr lang="en-US" sz="28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	</a:t>
            </a:r>
          </a:p>
        </p:txBody>
      </p:sp>
      <p:pic>
        <p:nvPicPr>
          <p:cNvPr id="8" name="RhythmOfTheRain-Hoatau_rs38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457200" y="41148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1854855"/>
      </p:ext>
    </p:extLst>
  </p:cSld>
  <p:clrMapOvr>
    <a:masterClrMapping/>
  </p:clrMapOvr>
  <p:transition spd="med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757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AutoShape 2"/>
          <p:cNvSpPr>
            <a:spLocks noChangeArrowheads="1"/>
          </p:cNvSpPr>
          <p:nvPr/>
        </p:nvSpPr>
        <p:spPr bwMode="auto">
          <a:xfrm>
            <a:off x="457200" y="1676400"/>
            <a:ext cx="7924800" cy="1447800"/>
          </a:xfrm>
          <a:prstGeom prst="cloudCallout">
            <a:avLst>
              <a:gd name="adj1" fmla="val -8093"/>
              <a:gd name="adj2" fmla="val 103727"/>
            </a:avLst>
          </a:prstGeom>
          <a:gradFill rotWithShape="1">
            <a:gsLst>
              <a:gs pos="0">
                <a:schemeClr val="bg1"/>
              </a:gs>
              <a:gs pos="50000">
                <a:srgbClr val="CCFFCC"/>
              </a:gs>
              <a:gs pos="100000">
                <a:schemeClr val="bg1"/>
              </a:gs>
            </a:gsLst>
            <a:lin ang="5400000" scaled="1"/>
          </a:gradFill>
          <a:ln w="25400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</a:rPr>
              <a:t>: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xoài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cát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?</a:t>
            </a:r>
            <a:endParaRPr lang="en-US" sz="2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41" name="Picture 11" descr="Trang trí gó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410200"/>
            <a:ext cx="12954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Picture 12" descr="Trang trí góc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48600" y="5410200"/>
            <a:ext cx="12954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3" name="Picture 2" descr="Hoaxoai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505201"/>
            <a:ext cx="4572000" cy="3352800"/>
          </a:xfrm>
          <a:prstGeom prst="rect">
            <a:avLst/>
          </a:prstGeom>
          <a:noFill/>
          <a:ln w="76200">
            <a:solidFill>
              <a:srgbClr val="FF0066"/>
            </a:solidFill>
            <a:miter lim="800000"/>
            <a:headEnd/>
            <a:tailEnd/>
          </a:ln>
        </p:spPr>
      </p:pic>
      <p:pic>
        <p:nvPicPr>
          <p:cNvPr id="13324" name="Picture 3" descr="xoai8rq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24400" y="3505200"/>
            <a:ext cx="4419600" cy="3352800"/>
          </a:xfrm>
          <a:prstGeom prst="rect">
            <a:avLst/>
          </a:prstGeom>
          <a:noFill/>
          <a:ln w="76200">
            <a:solidFill>
              <a:srgbClr val="FF0066"/>
            </a:solidFill>
            <a:miter lim="800000"/>
            <a:headEnd/>
            <a:tailEnd/>
          </a:ln>
        </p:spPr>
      </p:pic>
      <p:sp>
        <p:nvSpPr>
          <p:cNvPr id="14345" name="WordArt 13"/>
          <p:cNvSpPr>
            <a:spLocks noChangeArrowheads="1" noChangeShapeType="1" noTextEdit="1"/>
          </p:cNvSpPr>
          <p:nvPr/>
        </p:nvSpPr>
        <p:spPr bwMode="auto">
          <a:xfrm>
            <a:off x="1752600" y="152400"/>
            <a:ext cx="60198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000" b="1" kern="10" dirty="0" err="1" smtClean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Tìm</a:t>
            </a:r>
            <a:r>
              <a:rPr lang="en-US" sz="4000" b="1" kern="10" dirty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en-US" sz="4000" b="1" kern="10" dirty="0" err="1" smtClean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hiểu</a:t>
            </a:r>
            <a:r>
              <a:rPr lang="en-US" sz="4000" b="1" kern="10" dirty="0" smtClean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en-US" sz="4000" b="1" kern="10" dirty="0" err="1" smtClean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bài</a:t>
            </a:r>
            <a:endParaRPr lang="en-US" sz="4000" b="1" kern="10" dirty="0">
              <a:ln w="9525">
                <a:solidFill>
                  <a:srgbClr val="FF3300"/>
                </a:solidFill>
                <a:round/>
                <a:headEnd/>
                <a:tailEnd/>
              </a:ln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1000"/>
                                        <p:tgtEl>
                                          <p:spTgt spid="13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33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33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 bldLvl="0" animBg="1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9" descr="Trang trí gó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10" descr="Trang trí góc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48600" y="0"/>
            <a:ext cx="12954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11" descr="Trang trí góc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5410200"/>
            <a:ext cx="12954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12" descr="Trang trí góc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848600" y="5410200"/>
            <a:ext cx="12954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7" name="WordArt 11"/>
          <p:cNvSpPr>
            <a:spLocks noChangeArrowheads="1" noChangeShapeType="1" noTextEdit="1"/>
          </p:cNvSpPr>
          <p:nvPr/>
        </p:nvSpPr>
        <p:spPr bwMode="auto">
          <a:xfrm>
            <a:off x="1600200" y="190500"/>
            <a:ext cx="60198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4000" b="1" kern="10" dirty="0">
              <a:ln w="9525">
                <a:solidFill>
                  <a:srgbClr val="FF3300"/>
                </a:solidFill>
                <a:round/>
                <a:headEnd/>
                <a:tailEnd/>
              </a:ln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447800" y="2514600"/>
            <a:ext cx="6858000" cy="2057400"/>
          </a:xfrm>
          <a:prstGeom prst="roundRect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nở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trắng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cành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lúc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lỉu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chùm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to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đu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đưa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gió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endParaRPr lang="en-US" dirty="0"/>
          </a:p>
        </p:txBody>
      </p:sp>
    </p:spTree>
  </p:cSld>
  <p:clrMapOvr>
    <a:masterClrMapping/>
  </p:clrMapOvr>
  <p:transition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228600" y="2033588"/>
            <a:ext cx="8915400" cy="541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en-US" sz="2800">
              <a:solidFill>
                <a:srgbClr val="FF3300"/>
              </a:solidFill>
              <a:latin typeface="Times New Roman" pitchFamily="18" charset="0"/>
            </a:endParaRPr>
          </a:p>
        </p:txBody>
      </p:sp>
      <p:sp>
        <p:nvSpPr>
          <p:cNvPr id="16387" name="AutoShape 3"/>
          <p:cNvSpPr>
            <a:spLocks noChangeArrowheads="1"/>
          </p:cNvSpPr>
          <p:nvPr/>
        </p:nvSpPr>
        <p:spPr bwMode="auto">
          <a:xfrm>
            <a:off x="990600" y="1219200"/>
            <a:ext cx="6629400" cy="1984375"/>
          </a:xfrm>
          <a:prstGeom prst="cloudCallout">
            <a:avLst>
              <a:gd name="adj1" fmla="val -8093"/>
              <a:gd name="adj2" fmla="val 54167"/>
            </a:avLst>
          </a:prstGeom>
          <a:gradFill rotWithShape="1">
            <a:gsLst>
              <a:gs pos="0">
                <a:schemeClr val="bg1"/>
              </a:gs>
              <a:gs pos="50000">
                <a:srgbClr val="CCFFCC"/>
              </a:gs>
              <a:gs pos="100000">
                <a:schemeClr val="bg1"/>
              </a:gs>
            </a:gsLst>
            <a:lin ang="5400000" scaled="1"/>
          </a:gradFill>
          <a:ln w="25400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3. </a:t>
            </a:r>
            <a:r>
              <a:rPr lang="en-US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ại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xoài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ngon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thờ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6388" name="AutoShape 4"/>
          <p:cNvSpPr>
            <a:spLocks noChangeArrowheads="1"/>
          </p:cNvSpPr>
          <p:nvPr/>
        </p:nvSpPr>
        <p:spPr bwMode="auto">
          <a:xfrm>
            <a:off x="304800" y="3657600"/>
            <a:ext cx="8382000" cy="1584325"/>
          </a:xfrm>
          <a:prstGeom prst="flowChartAlternateProcess">
            <a:avLst/>
          </a:prstGeom>
          <a:gradFill rotWithShape="1">
            <a:gsLst>
              <a:gs pos="0">
                <a:srgbClr val="CCFFCC"/>
              </a:gs>
              <a:gs pos="50000">
                <a:schemeClr val="bg1"/>
              </a:gs>
              <a:gs pos="100000">
                <a:srgbClr val="CCFFCC"/>
              </a:gs>
            </a:gsLst>
            <a:lin ang="5400000" scaled="1"/>
          </a:grad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xoài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ngon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thờ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0" hangingPunct="0">
              <a:defRPr/>
            </a:pP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tưởng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ơn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cháu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0" hangingPunct="0">
              <a:defRPr/>
            </a:pP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3" name="Picture 9" descr="Trang trí gó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Picture 10" descr="Trang trí góc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48600" y="0"/>
            <a:ext cx="12954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5" name="Picture 11" descr="Trang trí góc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5410200"/>
            <a:ext cx="12954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6" name="Picture 12" descr="Trang trí góc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848600" y="5410200"/>
            <a:ext cx="12954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09468501"/>
      </p:ext>
    </p:extLst>
  </p:cSld>
  <p:clrMapOvr>
    <a:masterClrMapping/>
  </p:clrMapOvr>
  <p:transition spd="med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17" dur="5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0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bldLvl="0" animBg="1" autoUpdateAnimBg="0"/>
      <p:bldP spid="16387" grpId="1" bldLvl="0" animBg="1" autoUpdateAnimBg="0"/>
      <p:bldP spid="16388" grpId="0" bldLvl="0" animBg="1" autoUpdateAnimBg="0"/>
      <p:bldP spid="16388" grpId="1" bldLvl="0" animBg="1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3"/>
          <p:cNvSpPr txBox="1">
            <a:spLocks noChangeArrowheads="1"/>
          </p:cNvSpPr>
          <p:nvPr/>
        </p:nvSpPr>
        <p:spPr bwMode="auto">
          <a:xfrm>
            <a:off x="5410200" y="2743200"/>
            <a:ext cx="3276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1800">
              <a:latin typeface="Arial" charset="0"/>
            </a:endParaRPr>
          </a:p>
        </p:txBody>
      </p:sp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228600" y="923471"/>
            <a:ext cx="86106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>
                <a:latin typeface="Arial" charset="0"/>
              </a:rPr>
              <a:t> 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Câu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2: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Quả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xoài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cát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</a:rPr>
              <a:t>chín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</a:rPr>
              <a:t>có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mùi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vị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màu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sắc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như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thế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</a:rPr>
              <a:t>              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</a:rPr>
              <a:t>nào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</a:rPr>
              <a:t>? 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15365" name="Oval 5"/>
          <p:cNvSpPr>
            <a:spLocks noChangeArrowheads="1"/>
          </p:cNvSpPr>
          <p:nvPr/>
        </p:nvSpPr>
        <p:spPr bwMode="auto">
          <a:xfrm>
            <a:off x="609600" y="4953000"/>
            <a:ext cx="7772400" cy="1676400"/>
          </a:xfrm>
          <a:prstGeom prst="ellipse">
            <a:avLst/>
          </a:prstGeom>
          <a:solidFill>
            <a:schemeClr val="bg1"/>
          </a:solidFill>
          <a:ln w="762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endParaRPr lang="en-US" sz="2800" b="1" dirty="0">
              <a:solidFill>
                <a:srgbClr val="0000FF"/>
              </a:solidFill>
              <a:latin typeface="Times New Roman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</a:rPr>
              <a:t>Quả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</a:rPr>
              <a:t>xoài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</a:rPr>
              <a:t>cát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</a:rPr>
              <a:t>chín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</a:rPr>
              <a:t>có</a:t>
            </a:r>
            <a:r>
              <a:rPr lang="en-US" sz="2800" b="1" dirty="0" smtClean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mùi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thơm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dịu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dàng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, </a:t>
            </a:r>
          </a:p>
          <a:p>
            <a:pPr algn="ctr">
              <a:spcBef>
                <a:spcPct val="50000"/>
              </a:spcBef>
            </a:pP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</a:rPr>
              <a:t>vị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ngọt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</a:rPr>
              <a:t>đậm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</a:rPr>
              <a:t>đà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</a:rPr>
              <a:t>,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</a:rPr>
              <a:t>màu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</a:rPr>
              <a:t>sắc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</a:rPr>
              <a:t>vàng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</a:rPr>
              <a:t>đẹp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</a:rPr>
              <a:t>.</a:t>
            </a:r>
          </a:p>
          <a:p>
            <a:pPr algn="ctr">
              <a:spcBef>
                <a:spcPct val="50000"/>
              </a:spcBef>
            </a:pP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endParaRPr lang="en-US" sz="2800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pic>
        <p:nvPicPr>
          <p:cNvPr id="16389" name="Picture 9" descr="Trang trí góc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2192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Picture 10" descr="Trang trí góc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48600" y="0"/>
            <a:ext cx="12954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1" name="Picture 11" descr="Trang trí góc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5410200"/>
            <a:ext cx="12954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2" name="Picture 12" descr="Trang trí góc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848600" y="5410200"/>
            <a:ext cx="12954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3" name="Picture 1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6200" y="2057400"/>
            <a:ext cx="4428671" cy="2667000"/>
          </a:xfrm>
          <a:prstGeom prst="rect">
            <a:avLst/>
          </a:prstGeom>
          <a:noFill/>
          <a:ln w="76200">
            <a:solidFill>
              <a:srgbClr val="FF0066"/>
            </a:solidFill>
            <a:miter lim="800000"/>
            <a:headEnd/>
            <a:tailEnd/>
          </a:ln>
        </p:spPr>
      </p:pic>
      <p:pic>
        <p:nvPicPr>
          <p:cNvPr id="16394" name="Picture 14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610100" y="2057400"/>
            <a:ext cx="4457700" cy="2667000"/>
          </a:xfrm>
          <a:prstGeom prst="rect">
            <a:avLst/>
          </a:prstGeom>
          <a:noFill/>
          <a:ln w="76200">
            <a:solidFill>
              <a:srgbClr val="FF0066"/>
            </a:solidFill>
            <a:miter lim="800000"/>
            <a:headEnd/>
            <a:tailEnd/>
          </a:ln>
        </p:spPr>
      </p:pic>
      <p:sp>
        <p:nvSpPr>
          <p:cNvPr id="16395" name="WordArt 15"/>
          <p:cNvSpPr>
            <a:spLocks noChangeArrowheads="1" noChangeShapeType="1" noTextEdit="1"/>
          </p:cNvSpPr>
          <p:nvPr/>
        </p:nvSpPr>
        <p:spPr bwMode="auto">
          <a:xfrm>
            <a:off x="1600200" y="152400"/>
            <a:ext cx="60198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4000" b="1" kern="10" dirty="0">
              <a:ln w="9525">
                <a:solidFill>
                  <a:srgbClr val="FF3300"/>
                </a:solidFill>
                <a:round/>
                <a:headEnd/>
                <a:tailEnd/>
              </a:ln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 spd="med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4" grpId="0" autoUpdateAnimBg="0"/>
      <p:bldP spid="15365" grpId="0" bldLvl="0" animBg="1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AutoShape 2"/>
          <p:cNvSpPr>
            <a:spLocks noChangeArrowheads="1"/>
          </p:cNvSpPr>
          <p:nvPr/>
        </p:nvSpPr>
        <p:spPr bwMode="auto">
          <a:xfrm>
            <a:off x="457200" y="228601"/>
            <a:ext cx="8077200" cy="1828800"/>
          </a:xfrm>
          <a:prstGeom prst="cloudCallout">
            <a:avLst>
              <a:gd name="adj1" fmla="val -8093"/>
              <a:gd name="adj2" fmla="val 62167"/>
            </a:avLst>
          </a:prstGeom>
          <a:gradFill rotWithShape="1">
            <a:gsLst>
              <a:gs pos="0">
                <a:schemeClr val="bg1"/>
              </a:gs>
              <a:gs pos="50000">
                <a:srgbClr val="CCFFCC"/>
              </a:gs>
              <a:gs pos="100000">
                <a:schemeClr val="bg1"/>
              </a:gs>
            </a:gsLst>
            <a:lin ang="5400000" scaled="1"/>
          </a:gradFill>
          <a:ln w="25400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4.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rằng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xoài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cát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quà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ngon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18435" name="Picture 9" descr="Trang trí gó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10" descr="Trang trí góc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48600" y="0"/>
            <a:ext cx="12954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11" descr="Trang trí góc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5410200"/>
            <a:ext cx="12954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Picture 12" descr="Trang trí góc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848600" y="5410200"/>
            <a:ext cx="12954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5" name="Text Box 7"/>
          <p:cNvSpPr txBox="1">
            <a:spLocks noChangeArrowheads="1"/>
          </p:cNvSpPr>
          <p:nvPr/>
        </p:nvSpPr>
        <p:spPr bwMode="auto">
          <a:xfrm>
            <a:off x="1676400" y="2667000"/>
            <a:ext cx="7162800" cy="528638"/>
          </a:xfrm>
          <a:prstGeom prst="rect">
            <a:avLst/>
          </a:prstGeom>
          <a:solidFill>
            <a:srgbClr val="00FFFF"/>
          </a:solidFill>
          <a:ln w="9525">
            <a:solidFill>
              <a:srgbClr val="00FF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xoài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cát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vốn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thơm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ngon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b="1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16" name="Text Box 8"/>
          <p:cNvSpPr txBox="1">
            <a:spLocks noChangeArrowheads="1"/>
          </p:cNvSpPr>
          <p:nvPr/>
        </p:nvSpPr>
        <p:spPr bwMode="auto">
          <a:xfrm>
            <a:off x="1600200" y="3429000"/>
            <a:ext cx="7315200" cy="1384995"/>
          </a:xfrm>
          <a:prstGeom prst="rect">
            <a:avLst/>
          </a:prstGeom>
          <a:solidFill>
            <a:srgbClr val="00FFFF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sz="28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xoài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cát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vốn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thơm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ngon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quen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gắn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kỉ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niệm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mất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b="1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17" name="Oval 9"/>
          <p:cNvSpPr>
            <a:spLocks noChangeArrowheads="1"/>
          </p:cNvSpPr>
          <p:nvPr/>
        </p:nvSpPr>
        <p:spPr bwMode="auto">
          <a:xfrm>
            <a:off x="1524000" y="3352800"/>
            <a:ext cx="531813" cy="608012"/>
          </a:xfrm>
          <a:prstGeom prst="ellips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17418" name="Oval 10"/>
          <p:cNvSpPr>
            <a:spLocks noChangeArrowheads="1"/>
          </p:cNvSpPr>
          <p:nvPr/>
        </p:nvSpPr>
        <p:spPr bwMode="auto">
          <a:xfrm>
            <a:off x="228600" y="2895600"/>
            <a:ext cx="1143000" cy="19812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00FFFF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</a:p>
          <a:p>
            <a:pPr algn="ctr"/>
            <a:r>
              <a:rPr lang="en-US" sz="28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ý </a:t>
            </a:r>
          </a:p>
          <a:p>
            <a:pPr algn="ctr"/>
            <a:r>
              <a:rPr lang="en-US" sz="28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</a:p>
        </p:txBody>
      </p:sp>
    </p:spTree>
  </p:cSld>
  <p:clrMapOvr>
    <a:masterClrMapping/>
  </p:clrMapOvr>
  <p:transition spd="med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5" grpId="0" bldLvl="0" animBg="1" autoUpdateAnimBg="0"/>
      <p:bldP spid="17416" grpId="0" bldLvl="0" animBg="1" autoUpdateAnimBg="0"/>
      <p:bldP spid="17417" grpId="0" animBg="1"/>
      <p:bldP spid="17418" grpId="0" bldLvl="0" animBg="1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9" descr="Trang trí gó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10" descr="Trang trí góc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48600" y="0"/>
            <a:ext cx="12954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11" descr="Trang trí góc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5410200"/>
            <a:ext cx="12954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12" descr="Trang trí góc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848600" y="5410200"/>
            <a:ext cx="12954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371684" y="876300"/>
            <a:ext cx="58292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516" y="1828842"/>
            <a:ext cx="89914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32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3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xoài</a:t>
            </a:r>
            <a:r>
              <a:rPr lang="en-US" sz="3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3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3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3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3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3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ơn</a:t>
            </a:r>
            <a:r>
              <a:rPr lang="en-US" sz="3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3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3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mất</a:t>
            </a:r>
            <a:r>
              <a:rPr lang="en-US" sz="3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828800" y="838200"/>
            <a:ext cx="299312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kern="10" dirty="0" err="1" smtClean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Nội</a:t>
            </a:r>
            <a:r>
              <a:rPr lang="en-US" sz="3600" b="1" kern="10" dirty="0" smtClean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 dung </a:t>
            </a:r>
            <a:r>
              <a:rPr lang="en-US" sz="3600" b="1" kern="10" dirty="0" err="1" smtClean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bài</a:t>
            </a:r>
            <a:r>
              <a:rPr lang="en-US" sz="3600" b="1" kern="10" dirty="0" smtClean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: </a:t>
            </a:r>
            <a:endParaRPr lang="en-US" sz="3600" b="1" kern="10" dirty="0">
              <a:ln w="9525">
                <a:solidFill>
                  <a:srgbClr val="FF3300"/>
                </a:solidFill>
                <a:round/>
                <a:headEnd/>
                <a:tailEnd/>
              </a:ln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 spd="med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05551" y="381080"/>
            <a:ext cx="313258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4000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Luyện đọc lại </a:t>
            </a:r>
            <a:endParaRPr lang="en-US" sz="4000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346299"/>
            <a:ext cx="9144000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/>
            <a:r>
              <a:rPr lang="en-US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xoài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cát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sân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endParaRPr lang="en-US" sz="2800" b="1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/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lẫm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chẫm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Cuối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nở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trắng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cành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hè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endParaRPr lang="en-US" sz="2800" b="1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/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lúc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lỉu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Trông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chùm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to,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đu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đưa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gió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endParaRPr lang="en-US" sz="2800" b="1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/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càng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xoài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chín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vàng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to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thờ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1346299"/>
            <a:ext cx="9144000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/>
            <a:r>
              <a:rPr lang="en-US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xoài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cát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sân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endParaRPr lang="en-US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/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lẫm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chẫm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Cuối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nở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trắng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cành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hè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endParaRPr lang="en-US" sz="2800" b="1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lúc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lỉu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Trông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chùm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đu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đưa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gió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endParaRPr lang="en-US" sz="2800" b="1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/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càng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xoài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chín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to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thờ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flipH="1">
            <a:off x="6781800" y="1371600"/>
            <a:ext cx="76198" cy="38099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2362200" y="3124200"/>
            <a:ext cx="76198" cy="38099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4038600" y="3124200"/>
            <a:ext cx="76198" cy="38099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5864521"/>
      </p:ext>
    </p:extLst>
  </p:cSld>
  <p:clrMapOvr>
    <a:masterClrMapping/>
  </p:clrMapOvr>
  <p:transition spd="med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52600" y="990600"/>
            <a:ext cx="462017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5400" b="1" kern="10" dirty="0" err="1" smtClean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Liên</a:t>
            </a:r>
            <a:r>
              <a:rPr lang="en-US" sz="5400" b="1" kern="10" dirty="0" smtClean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en-US" sz="5400" b="1" kern="10" dirty="0" err="1" smtClean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hệ</a:t>
            </a:r>
            <a:r>
              <a:rPr lang="en-US" sz="5400" b="1" kern="10" dirty="0" smtClean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en-US" sz="5400" b="1" kern="10" dirty="0" err="1" smtClean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thực</a:t>
            </a:r>
            <a:r>
              <a:rPr lang="en-US" sz="5400" b="1" kern="10" dirty="0" smtClean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en-US" sz="5400" b="1" kern="10" dirty="0" err="1" smtClean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tế</a:t>
            </a:r>
            <a:endParaRPr lang="en-US" sz="5400" b="1" kern="10" dirty="0">
              <a:ln w="9525">
                <a:solidFill>
                  <a:srgbClr val="FF3300"/>
                </a:solidFill>
                <a:round/>
                <a:headEnd/>
                <a:tailEnd/>
              </a:ln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9600" y="2209801"/>
            <a:ext cx="7772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Con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3" name="AutoShape 5"/>
          <p:cNvSpPr>
            <a:spLocks noChangeArrowheads="1"/>
          </p:cNvSpPr>
          <p:nvPr/>
        </p:nvSpPr>
        <p:spPr bwMode="auto">
          <a:xfrm>
            <a:off x="228600" y="2209800"/>
            <a:ext cx="8686800" cy="2286000"/>
          </a:xfrm>
          <a:prstGeom prst="horizontalScroll">
            <a:avLst>
              <a:gd name="adj" fmla="val 12500"/>
            </a:avLst>
          </a:prstGeom>
          <a:gradFill rotWithShape="1">
            <a:gsLst>
              <a:gs pos="0">
                <a:srgbClr val="00FF00"/>
              </a:gs>
              <a:gs pos="50000">
                <a:srgbClr val="FFFFFF"/>
              </a:gs>
              <a:gs pos="100000">
                <a:srgbClr val="00FF00"/>
              </a:gs>
            </a:gsLst>
            <a:lin ang="5400000" scaled="1"/>
          </a:gradFill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</a:rPr>
              <a:t>-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</a:rPr>
              <a:t>Đọc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</a:rPr>
              <a:t>lại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</a:rPr>
              <a:t>và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trả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lời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câu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hỏi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</a:rPr>
              <a:t>  “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</a:rPr>
              <a:t>Cây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xoài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của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ông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</a:rPr>
              <a:t>em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</a:rPr>
              <a:t>”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</a:endParaRPr>
          </a:p>
          <a:p>
            <a:pPr>
              <a:buFontTx/>
              <a:buChar char="-"/>
            </a:pP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Chuẩn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bị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trước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bài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: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Sự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tích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cây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vú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sữa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.</a:t>
            </a:r>
          </a:p>
        </p:txBody>
      </p:sp>
      <p:pic>
        <p:nvPicPr>
          <p:cNvPr id="23555" name="Picture 9" descr="Trang trí gó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10" descr="Trang trí góc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48600" y="0"/>
            <a:ext cx="12954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Picture 11" descr="Trang trí góc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5410200"/>
            <a:ext cx="12954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8" name="Picture 12" descr="Trang trí góc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848600" y="5410200"/>
            <a:ext cx="12954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9" name="WordArt 10"/>
          <p:cNvSpPr>
            <a:spLocks noChangeArrowheads="1" noChangeShapeType="1" noTextEdit="1"/>
          </p:cNvSpPr>
          <p:nvPr/>
        </p:nvSpPr>
        <p:spPr bwMode="auto">
          <a:xfrm>
            <a:off x="1524000" y="1095375"/>
            <a:ext cx="60198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000" b="1" kern="10" dirty="0" smtClean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DẶN DÒ</a:t>
            </a:r>
            <a:endParaRPr lang="en-US" sz="4000" b="1" kern="10" dirty="0">
              <a:ln w="9525">
                <a:solidFill>
                  <a:srgbClr val="FF3300"/>
                </a:solidFill>
                <a:round/>
                <a:headEnd/>
                <a:tailEnd/>
              </a:ln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 spd="med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3" grpId="0" animBg="1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4579" name="Group 3"/>
          <p:cNvGrpSpPr>
            <a:grpSpLocks/>
          </p:cNvGrpSpPr>
          <p:nvPr/>
        </p:nvGrpSpPr>
        <p:grpSpPr bwMode="auto">
          <a:xfrm>
            <a:off x="0" y="0"/>
            <a:ext cx="9144000" cy="6934200"/>
            <a:chOff x="0" y="0"/>
            <a:chExt cx="5760" cy="4320"/>
          </a:xfrm>
        </p:grpSpPr>
        <p:pic>
          <p:nvPicPr>
            <p:cNvPr id="24585" name="Picture 4" descr="flower[1][1][1][1]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0"/>
              <a:ext cx="5760" cy="3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586" name="Picture 5" descr="flower[1][1][1][1]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3942"/>
              <a:ext cx="5760" cy="3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587" name="Picture 6" descr="flower[1][1][1][1]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-5400000">
              <a:off x="-1971" y="1971"/>
              <a:ext cx="4320" cy="3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588" name="Picture 7" descr="flower[1][1][1][1]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-5400000">
              <a:off x="3411" y="1971"/>
              <a:ext cx="4320" cy="3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589" name="Picture 8" descr="012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0"/>
              <a:ext cx="816" cy="7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590" name="Picture 9" descr="012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3597"/>
              <a:ext cx="816" cy="7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591" name="Picture 10" descr="012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10800000">
              <a:off x="4944" y="0"/>
              <a:ext cx="816" cy="7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592" name="Picture 11" descr="012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10800000">
              <a:off x="4944" y="3597"/>
              <a:ext cx="816" cy="7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9708" name="WordArt 12"/>
          <p:cNvSpPr>
            <a:spLocks noChangeArrowheads="1" noChangeShapeType="1" noTextEdit="1"/>
          </p:cNvSpPr>
          <p:nvPr/>
        </p:nvSpPr>
        <p:spPr bwMode="auto">
          <a:xfrm>
            <a:off x="990600" y="990600"/>
            <a:ext cx="7467600" cy="8477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917"/>
              </a:avLst>
            </a:prstTxWarp>
          </a:bodyPr>
          <a:lstStyle/>
          <a:p>
            <a:pPr algn="ctr"/>
            <a:r>
              <a:rPr lang="en-US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.VnTimeH"/>
              </a:rPr>
              <a:t>Xin ch©n thµnh c¶m ¬n c¸c thÇy c« </a:t>
            </a:r>
          </a:p>
        </p:txBody>
      </p:sp>
      <p:sp>
        <p:nvSpPr>
          <p:cNvPr id="29709" name="WordArt 13" descr="Large grid"/>
          <p:cNvSpPr>
            <a:spLocks noChangeArrowheads="1" noChangeShapeType="1" noTextEdit="1"/>
          </p:cNvSpPr>
          <p:nvPr/>
        </p:nvSpPr>
        <p:spPr bwMode="auto">
          <a:xfrm>
            <a:off x="609600" y="2895600"/>
            <a:ext cx="7924800" cy="36576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3454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noFill/>
                  <a:round/>
                  <a:headEnd/>
                  <a:tailEnd/>
                </a:ln>
                <a:pattFill prst="lgGrid">
                  <a:fgClr>
                    <a:srgbClr val="FF0000"/>
                  </a:fgClr>
                  <a:bgClr>
                    <a:srgbClr val="000066"/>
                  </a:bgClr>
                </a:pattFill>
                <a:effectLst>
                  <a:outerShdw dist="74053" dir="1857825" algn="ctr" rotWithShape="0">
                    <a:srgbClr val="0000FF">
                      <a:alpha val="50000"/>
                    </a:srgbClr>
                  </a:outerShdw>
                </a:effectLst>
                <a:latin typeface=".VnShelley Allegro"/>
              </a:rPr>
              <a:t> M¹nh kháe - H¹nh phóc </a:t>
            </a:r>
          </a:p>
        </p:txBody>
      </p:sp>
      <p:pic>
        <p:nvPicPr>
          <p:cNvPr id="24582" name="Picture 14" descr="200463042511690xy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00800" y="4876800"/>
            <a:ext cx="1238250" cy="118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3" name="Picture 15" descr="200463042511690xy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0" y="609600"/>
            <a:ext cx="1238250" cy="118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12" name="WordArt 16"/>
          <p:cNvSpPr>
            <a:spLocks noChangeArrowheads="1" noChangeShapeType="1" noTextEdit="1"/>
          </p:cNvSpPr>
          <p:nvPr/>
        </p:nvSpPr>
        <p:spPr bwMode="auto">
          <a:xfrm>
            <a:off x="2057400" y="2209800"/>
            <a:ext cx="4953000" cy="7715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8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.VnUniverse"/>
              </a:rPr>
              <a:t>KÝnh chóc quý thÇy c«</a:t>
            </a:r>
          </a:p>
        </p:txBody>
      </p:sp>
    </p:spTree>
  </p:cSld>
  <p:clrMapOvr>
    <a:masterClrMapping/>
  </p:clrMapOvr>
  <p:transition spd="med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97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97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29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97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7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29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7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250" autoRev="1" fill="hold"/>
                                        <p:tgtEl>
                                          <p:spTgt spid="2970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7" dur="250" autoRev="1" fill="hold"/>
                                        <p:tgtEl>
                                          <p:spTgt spid="2970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8" dur="250" autoRev="1" fill="hold"/>
                                        <p:tgtEl>
                                          <p:spTgt spid="2970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50" autoRev="1" fill="hold"/>
                                        <p:tgtEl>
                                          <p:spTgt spid="2970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97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97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297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7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250" autoRev="1" fill="hold"/>
                                        <p:tgtEl>
                                          <p:spTgt spid="297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7" dur="250" autoRev="1" fill="hold"/>
                                        <p:tgtEl>
                                          <p:spTgt spid="297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8" dur="250" autoRev="1" fill="hold"/>
                                        <p:tgtEl>
                                          <p:spTgt spid="297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50" autoRev="1" fill="hold"/>
                                        <p:tgtEl>
                                          <p:spTgt spid="297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8" grpId="0" animBg="1"/>
      <p:bldP spid="29708" grpId="1" animBg="1"/>
      <p:bldP spid="29709" grpId="0" animBg="1"/>
      <p:bldP spid="29712" grpId="0" animBg="1"/>
      <p:bldP spid="29712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/>
          <p:cNvSpPr>
            <a:spLocks noChangeArrowheads="1"/>
          </p:cNvSpPr>
          <p:nvPr/>
        </p:nvSpPr>
        <p:spPr bwMode="auto">
          <a:xfrm>
            <a:off x="17463" y="2911475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sz="1800">
              <a:latin typeface="Arial" charset="0"/>
            </a:endParaRPr>
          </a:p>
        </p:txBody>
      </p:sp>
      <p:pic>
        <p:nvPicPr>
          <p:cNvPr id="25619" name="Picture 19" descr="tv2t1t8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752600"/>
            <a:ext cx="91440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2133600" y="0"/>
            <a:ext cx="5257800" cy="1277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</a:rPr>
              <a:t>Tập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</a:rPr>
              <a:t>đọc</a:t>
            </a:r>
            <a:endParaRPr lang="en-US" sz="3600" b="1" dirty="0" smtClean="0">
              <a:solidFill>
                <a:srgbClr val="0000CC"/>
              </a:solidFill>
              <a:latin typeface="Times New Roman" pitchFamily="18" charset="0"/>
            </a:endParaRPr>
          </a:p>
          <a:p>
            <a:pPr algn="ctr">
              <a:spcBef>
                <a:spcPts val="600"/>
              </a:spcBef>
            </a:pP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</a:rPr>
              <a:t>Cây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</a:rPr>
              <a:t>xoài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</a:rPr>
              <a:t>của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</a:rPr>
              <a:t>ông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</a:rPr>
              <a:t>em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4591738" y="1277273"/>
            <a:ext cx="5257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i="1" dirty="0" smtClean="0">
                <a:solidFill>
                  <a:srgbClr val="0000CC"/>
                </a:solidFill>
                <a:latin typeface="Times New Roman" pitchFamily="18" charset="0"/>
              </a:rPr>
              <a:t>Theo </a:t>
            </a:r>
            <a:r>
              <a:rPr lang="en-US" i="1" dirty="0" err="1" smtClean="0">
                <a:solidFill>
                  <a:srgbClr val="0000CC"/>
                </a:solidFill>
                <a:latin typeface="Times New Roman" pitchFamily="18" charset="0"/>
              </a:rPr>
              <a:t>Đoàn</a:t>
            </a:r>
            <a:r>
              <a:rPr lang="en-US" i="1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i="1" dirty="0" err="1" smtClean="0">
                <a:solidFill>
                  <a:srgbClr val="0000CC"/>
                </a:solidFill>
                <a:latin typeface="Times New Roman" pitchFamily="18" charset="0"/>
              </a:rPr>
              <a:t>Giỏi</a:t>
            </a:r>
            <a:endParaRPr lang="en-US" i="1" dirty="0">
              <a:solidFill>
                <a:srgbClr val="FF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 spd="med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utoUpdateAnimBg="0"/>
      <p:bldP spid="6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152512" y="762000"/>
            <a:ext cx="8839088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xoài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cát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sân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endParaRPr lang="en-US" sz="28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/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lẫm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chẫm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Cuối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nở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trắng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cành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hè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endParaRPr lang="en-US" sz="28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/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lúc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lỉu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Trông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chùm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to,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đu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đưa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gió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endParaRPr lang="en-US" sz="28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/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càng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xoài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chín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to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thờ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sz="11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Xoài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ca,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xoài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...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ngon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xoài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Mùi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xoài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thơm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dịu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dàng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ngọt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đậm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đà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sắc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to.</a:t>
            </a:r>
          </a:p>
          <a:p>
            <a:endParaRPr lang="en-US" sz="11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xoài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chín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trảy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kèm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xôi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nếp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hương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quà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ngon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               </a:t>
            </a:r>
            <a:endParaRPr lang="en-US" sz="2000" i="1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Giọng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Giọng</a:t>
            </a:r>
            <a:r>
              <a:rPr lang="en-US" sz="28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28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sz="28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nhẹ</a:t>
            </a:r>
            <a:r>
              <a:rPr lang="en-US" sz="28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nhàng</a:t>
            </a:r>
            <a:r>
              <a:rPr lang="en-US" sz="28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chậm</a:t>
            </a:r>
            <a:r>
              <a:rPr lang="en-US" sz="28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8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8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0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2133600" y="0"/>
            <a:ext cx="52578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</a:rPr>
              <a:t>Cây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</a:rPr>
              <a:t>xoài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</a:rPr>
              <a:t>của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</a:rPr>
              <a:t>ông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</a:rPr>
              <a:t>em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76200" y="762000"/>
            <a:ext cx="8839088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pPr algn="just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8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sz="2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xoài</a:t>
            </a:r>
            <a:r>
              <a:rPr lang="en-US" sz="2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cát</a:t>
            </a:r>
            <a:r>
              <a:rPr lang="en-US" sz="2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2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sân</a:t>
            </a:r>
            <a:r>
              <a:rPr lang="en-US" sz="2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endParaRPr lang="en-US" sz="2800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/>
            <a:r>
              <a:rPr lang="en-US" sz="28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lẫm</a:t>
            </a:r>
            <a:r>
              <a:rPr lang="en-US" sz="2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chẫm</a:t>
            </a:r>
            <a:r>
              <a:rPr lang="en-US" sz="2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Cuối</a:t>
            </a:r>
            <a:r>
              <a:rPr lang="en-US" sz="2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n-US" sz="2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nở</a:t>
            </a:r>
            <a:r>
              <a:rPr lang="en-US" sz="2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trắng</a:t>
            </a:r>
            <a:r>
              <a:rPr lang="en-US" sz="2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cành</a:t>
            </a:r>
            <a:r>
              <a:rPr lang="en-US" sz="2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hè</a:t>
            </a:r>
            <a:r>
              <a:rPr lang="en-US" sz="2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en-US" sz="28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endParaRPr lang="en-US" sz="2800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/>
            <a:r>
              <a:rPr lang="en-US" sz="28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en-US" sz="2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lúc</a:t>
            </a:r>
            <a:r>
              <a:rPr lang="en-US" sz="2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lỉu</a:t>
            </a:r>
            <a:r>
              <a:rPr lang="en-US" sz="2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Trông</a:t>
            </a:r>
            <a:r>
              <a:rPr lang="en-US" sz="2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US" sz="2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chùm</a:t>
            </a:r>
            <a:r>
              <a:rPr lang="en-US" sz="2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to, </a:t>
            </a:r>
            <a:r>
              <a:rPr lang="en-US" sz="28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đu</a:t>
            </a:r>
            <a:r>
              <a:rPr lang="en-US" sz="2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đưa</a:t>
            </a:r>
            <a:r>
              <a:rPr lang="en-US" sz="2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gió</a:t>
            </a:r>
            <a:r>
              <a:rPr lang="en-US" sz="2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endParaRPr lang="en-US" sz="2800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/>
            <a:r>
              <a:rPr lang="en-US" sz="28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càng</a:t>
            </a:r>
            <a:r>
              <a:rPr lang="en-US" sz="2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sz="2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sz="2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xoài</a:t>
            </a:r>
            <a:r>
              <a:rPr lang="en-US" sz="2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2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/>
            <a:r>
              <a:rPr lang="en-US" sz="28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chín</a:t>
            </a:r>
            <a:r>
              <a:rPr lang="en-US" sz="2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vàng</a:t>
            </a:r>
            <a:r>
              <a:rPr lang="en-US" sz="2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to </a:t>
            </a:r>
            <a:r>
              <a:rPr lang="en-US" sz="28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sz="2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sz="2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thờ</a:t>
            </a:r>
            <a:r>
              <a:rPr lang="en-US" sz="2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Xoài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ca,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xoài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...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ngon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xoài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cát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Mùi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xoài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thơm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dịu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dàng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ngọt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đậm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đà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just"/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sắc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to.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3.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xoài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chín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trảy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just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kèm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xôi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nếp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hương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quà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ngon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               </a:t>
            </a:r>
            <a:endParaRPr lang="en-US" sz="2000" i="1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en-US" sz="20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2133600" y="-76200"/>
            <a:ext cx="52578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</a:rPr>
              <a:t>Cây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</a:rPr>
              <a:t>xoài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</a:rPr>
              <a:t>của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</a:rPr>
              <a:t>ông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</a:rPr>
              <a:t>em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4001" y="704245"/>
            <a:ext cx="7543602" cy="4419484"/>
          </a:xfrm>
          <a:prstGeom prst="rect">
            <a:avLst/>
          </a:prstGeom>
          <a:noFill/>
          <a:ln w="76200">
            <a:solidFill>
              <a:srgbClr val="FF0066"/>
            </a:solidFill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2438400" y="5602069"/>
            <a:ext cx="34289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5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Xoài</a:t>
            </a:r>
            <a:r>
              <a:rPr lang="en-US" sz="5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cát</a:t>
            </a:r>
            <a:endParaRPr lang="en-US" sz="5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4869529"/>
      </p:ext>
    </p:extLst>
  </p:cSld>
  <p:clrMapOvr>
    <a:masterClrMapping/>
  </p:clrMapOvr>
  <p:transition spd="med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1066800"/>
            <a:ext cx="9144000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/>
            <a:r>
              <a:rPr lang="en-US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800" b="1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8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sz="28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8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xoài</a:t>
            </a:r>
            <a:r>
              <a:rPr lang="en-US" sz="28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cát</a:t>
            </a:r>
            <a:r>
              <a:rPr lang="en-US" sz="28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28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8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sân</a:t>
            </a:r>
            <a:r>
              <a:rPr lang="en-US" sz="28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8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endParaRPr lang="en-US" sz="2800" b="1" dirty="0" smtClean="0">
              <a:solidFill>
                <a:srgbClr val="3333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/>
            <a:r>
              <a:rPr lang="en-US" sz="28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lẫm</a:t>
            </a:r>
            <a:r>
              <a:rPr lang="en-US" sz="28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chẫm</a:t>
            </a:r>
            <a:r>
              <a:rPr lang="en-US" sz="28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Cuối</a:t>
            </a:r>
            <a:r>
              <a:rPr lang="en-US" sz="28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n-US" sz="28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8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nở</a:t>
            </a:r>
            <a:r>
              <a:rPr lang="en-US" sz="28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trắng</a:t>
            </a:r>
            <a:r>
              <a:rPr lang="en-US" sz="28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cành</a:t>
            </a:r>
            <a:r>
              <a:rPr lang="en-US" sz="28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8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hè</a:t>
            </a:r>
            <a:r>
              <a:rPr lang="en-US" sz="28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en-US" sz="2800" b="1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endParaRPr lang="en-US" sz="2800" b="1" dirty="0" smtClean="0">
              <a:solidFill>
                <a:srgbClr val="3333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/>
            <a:r>
              <a:rPr lang="en-US" sz="28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en-US" sz="28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lúc</a:t>
            </a:r>
            <a:r>
              <a:rPr lang="en-US" sz="28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lỉu</a:t>
            </a:r>
            <a:r>
              <a:rPr lang="en-US" sz="28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Trông</a:t>
            </a:r>
            <a:r>
              <a:rPr lang="en-US" sz="28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US" sz="28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chùm</a:t>
            </a:r>
            <a:r>
              <a:rPr lang="en-US" sz="28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8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to, </a:t>
            </a:r>
            <a:r>
              <a:rPr lang="en-US" sz="2800" b="1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đu</a:t>
            </a:r>
            <a:r>
              <a:rPr lang="en-US" sz="28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đưa</a:t>
            </a:r>
            <a:r>
              <a:rPr lang="en-US" sz="28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gió</a:t>
            </a:r>
            <a:r>
              <a:rPr lang="en-US" sz="28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endParaRPr lang="en-US" sz="2800" b="1" dirty="0" smtClean="0">
              <a:solidFill>
                <a:srgbClr val="3333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/>
            <a:r>
              <a:rPr lang="en-US" sz="28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càng</a:t>
            </a:r>
            <a:r>
              <a:rPr lang="en-US" sz="28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sz="28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8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sz="28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xoài</a:t>
            </a:r>
            <a:r>
              <a:rPr lang="en-US" sz="28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8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28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8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28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8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chín</a:t>
            </a:r>
            <a:r>
              <a:rPr lang="en-US" sz="28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vàng</a:t>
            </a:r>
            <a:r>
              <a:rPr lang="en-US" sz="28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to </a:t>
            </a:r>
            <a:r>
              <a:rPr lang="en-US" sz="2800" b="1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8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sz="28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8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sz="28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thờ</a:t>
            </a:r>
            <a:r>
              <a:rPr lang="en-US" sz="28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8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dirty="0">
              <a:solidFill>
                <a:srgbClr val="3333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2057400" y="304800"/>
            <a:ext cx="52578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</a:rPr>
              <a:t>Cây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</a:rPr>
              <a:t>xoài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</a:rPr>
              <a:t>của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</a:rPr>
              <a:t>ông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</a:rPr>
              <a:t>em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1066800"/>
            <a:ext cx="9144000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/>
            <a:r>
              <a:rPr lang="en-US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8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xoài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cát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sân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endParaRPr lang="en-US" sz="2800" b="1" dirty="0" smtClean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/>
            <a:r>
              <a:rPr lang="en-US" sz="2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lẫm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chẫm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Cuối</a:t>
            </a:r>
            <a:r>
              <a:rPr lang="en-US" sz="28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n-US" sz="28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8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nở</a:t>
            </a:r>
            <a:r>
              <a:rPr lang="en-US" sz="28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trắng</a:t>
            </a:r>
            <a:r>
              <a:rPr lang="en-US" sz="28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cành</a:t>
            </a:r>
            <a:r>
              <a:rPr lang="en-US" sz="28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8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hè</a:t>
            </a:r>
            <a:r>
              <a:rPr lang="en-US" sz="28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en-US" sz="2800" b="1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endParaRPr lang="en-US" sz="2800" b="1" dirty="0" smtClean="0">
              <a:solidFill>
                <a:srgbClr val="3333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/>
            <a:r>
              <a:rPr lang="en-US" sz="28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en-US" sz="28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lúc</a:t>
            </a:r>
            <a:r>
              <a:rPr lang="en-US" sz="28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lỉu</a:t>
            </a:r>
            <a:r>
              <a:rPr lang="en-US" sz="28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Trông</a:t>
            </a:r>
            <a:r>
              <a:rPr lang="en-US" sz="28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US" sz="28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chùm</a:t>
            </a:r>
            <a:r>
              <a:rPr lang="en-US" sz="28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8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to, </a:t>
            </a:r>
            <a:r>
              <a:rPr lang="en-US" sz="2800" b="1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đu</a:t>
            </a:r>
            <a:r>
              <a:rPr lang="en-US" sz="28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đưa</a:t>
            </a:r>
            <a:r>
              <a:rPr lang="en-US" sz="28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gió</a:t>
            </a:r>
            <a:r>
              <a:rPr lang="en-US" sz="28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endParaRPr lang="en-US" sz="2800" b="1" dirty="0" smtClean="0">
              <a:solidFill>
                <a:srgbClr val="3333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/>
            <a:r>
              <a:rPr lang="en-US" sz="28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càng</a:t>
            </a:r>
            <a:r>
              <a:rPr lang="en-US" sz="28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sz="28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8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sz="2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xoài</a:t>
            </a:r>
            <a:r>
              <a:rPr lang="en-US" sz="2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2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2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chín</a:t>
            </a:r>
            <a:r>
              <a:rPr lang="en-US" sz="2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vàng</a:t>
            </a:r>
            <a:r>
              <a:rPr lang="en-US" sz="2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to </a:t>
            </a:r>
            <a:r>
              <a:rPr lang="en-US" sz="28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sz="2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sz="2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thờ</a:t>
            </a:r>
            <a:r>
              <a:rPr lang="en-US" sz="2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dirty="0">
              <a:solidFill>
                <a:srgbClr val="3333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H="1">
            <a:off x="6781800" y="1143000"/>
            <a:ext cx="76198" cy="38099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H="1">
            <a:off x="2362200" y="2895600"/>
            <a:ext cx="76198" cy="38099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>
            <a:off x="4038600" y="2895600"/>
            <a:ext cx="76198" cy="38099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5271455"/>
      </p:ext>
    </p:extLst>
  </p:cSld>
  <p:clrMapOvr>
    <a:masterClrMapping/>
  </p:clrMapOvr>
  <p:transition spd="med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714" y="1143060"/>
            <a:ext cx="883896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xoài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cát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chín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trảy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kèm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xôi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nếp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hương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quà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ngon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 flipH="1">
            <a:off x="4572000" y="1276454"/>
            <a:ext cx="76198" cy="38099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 flipH="1">
            <a:off x="8741227" y="1793121"/>
            <a:ext cx="76198" cy="38099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3398978"/>
      </p:ext>
    </p:extLst>
  </p:cSld>
  <p:clrMapOvr>
    <a:masterClrMapping/>
  </p:clrMapOvr>
  <p:transition spd="med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7" descr="nepLa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609600"/>
            <a:ext cx="7577138" cy="4962525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</p:spPr>
      </p:pic>
      <p:sp>
        <p:nvSpPr>
          <p:cNvPr id="8195" name="TextBox 2"/>
          <p:cNvSpPr txBox="1">
            <a:spLocks noChangeArrowheads="1"/>
          </p:cNvSpPr>
          <p:nvPr/>
        </p:nvSpPr>
        <p:spPr bwMode="auto">
          <a:xfrm>
            <a:off x="2971800" y="5867400"/>
            <a:ext cx="3427541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Xôi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nếp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hương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0" y="990600"/>
            <a:ext cx="8962347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xoài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cát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sân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endParaRPr lang="en-US" sz="2800" b="1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/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lẫm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chẫm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Cuối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nở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trắng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cành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hè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endParaRPr lang="en-US" sz="2800" b="1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/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lúc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lỉu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Trông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chùm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to,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đu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đưa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gió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endParaRPr lang="en-US" sz="2800" b="1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/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càng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xoài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chín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vàng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to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thờ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Xoài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ca,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xoài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...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ngon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xoài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cát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Mùi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xoài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thơm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dịu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dàng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ngọt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đậm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đà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sắc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to.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  3.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xoài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cát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chín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trảy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kèm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xôi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nếp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hương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quà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ngon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               </a:t>
            </a:r>
            <a:endParaRPr lang="en-US" sz="2000" i="1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en-US" sz="20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2133600" y="-76200"/>
            <a:ext cx="52578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</a:rPr>
              <a:t>Cây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</a:rPr>
              <a:t>xoài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</a:rPr>
              <a:t>của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</a:rPr>
              <a:t>ông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</a:rPr>
              <a:t>em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086459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IOLETID" val="12078291"/>
  <p:tag name="VIOLETTITLE" val="Tuần 11. Cây xoài của ông em"/>
  <p:tag name="VIOLETLESSON" val="30"/>
  <p:tag name="VIOLETCATID" val="2203"/>
  <p:tag name="VIOLETSUBJECT" val="Tập đọc 2"/>
  <p:tag name="VIOLETAUTHORID" val="9311753"/>
  <p:tag name="VIOLETAUTHORNAME" val="Lê Thị Nga"/>
  <p:tag name="VIOLETAUTHORAVATAR" val="no_avatar.jpg"/>
  <p:tag name="VIOLETAUTHORADDRESS" val="Trường Tiểu Học Phùng Chí Kiên  - Tỉnh Bắc Kạn"/>
  <p:tag name="VIOLETDATE" val="2017-06-18 12:17:26"/>
  <p:tag name="VIOLETHIT" val="82"/>
  <p:tag name="VIOLETLIKE" val="0"/>
  <p:tag name="MMPROD_NEXTUNIQUEID" val="10009"/>
  <p:tag name="ISPRING_RESOURCE_PATHS_HASH_PRESENTER" val="3c51a6e3efe175a332f236473d5b5daf8e2ac5d6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6&quot;&gt;&lt;property id=&quot;20148&quot; value=&quot;5&quot;/&gt;&lt;property id=&quot;20300&quot; value=&quot;Slide 2&quot;/&gt;&lt;property id=&quot;20307&quot; value=&quot;257&quot;/&gt;&lt;/object&gt;&lt;object type=&quot;3&quot; unique_id=&quot;10007&quot;&gt;&lt;property id=&quot;20148&quot; value=&quot;5&quot;/&gt;&lt;property id=&quot;20300&quot; value=&quot;Slide 3&quot;/&gt;&lt;property id=&quot;20307&quot; value=&quot;359&quot;/&gt;&lt;/object&gt;&lt;object type=&quot;3&quot; unique_id=&quot;10008&quot;&gt;&lt;property id=&quot;20148&quot; value=&quot;5&quot;/&gt;&lt;property id=&quot;20300&quot; value=&quot;Slide 4&quot;/&gt;&lt;property id=&quot;20307&quot; value=&quot;365&quot;/&gt;&lt;/object&gt;&lt;object type=&quot;3&quot; unique_id=&quot;10009&quot;&gt;&lt;property id=&quot;20148&quot; value=&quot;5&quot;/&gt;&lt;property id=&quot;20300&quot; value=&quot;Slide 9&quot;/&gt;&lt;property id=&quot;20307&quot; value=&quot;369&quot;/&gt;&lt;/object&gt;&lt;object type=&quot;3&quot; unique_id=&quot;10015&quot;&gt;&lt;property id=&quot;20148&quot; value=&quot;5&quot;/&gt;&lt;property id=&quot;20300&quot; value=&quot;Slide 11&quot;/&gt;&lt;property id=&quot;20307&quot; value=&quot;296&quot;/&gt;&lt;/object&gt;&lt;object type=&quot;3&quot; unique_id=&quot;10016&quot;&gt;&lt;property id=&quot;20148&quot; value=&quot;5&quot;/&gt;&lt;property id=&quot;20300&quot; value=&quot;Slide 12&quot;/&gt;&lt;property id=&quot;20307&quot; value=&quot;347&quot;/&gt;&lt;/object&gt;&lt;object type=&quot;3&quot; unique_id=&quot;10017&quot;&gt;&lt;property id=&quot;20148&quot; value=&quot;5&quot;/&gt;&lt;property id=&quot;20300&quot; value=&quot;Slide 14&quot;/&gt;&lt;property id=&quot;20307&quot; value=&quot;302&quot;/&gt;&lt;/object&gt;&lt;object type=&quot;3&quot; unique_id=&quot;10019&quot;&gt;&lt;property id=&quot;20148&quot; value=&quot;5&quot;/&gt;&lt;property id=&quot;20300&quot; value=&quot;Slide 15&quot;/&gt;&lt;property id=&quot;20307&quot; value=&quot;357&quot;/&gt;&lt;/object&gt;&lt;object type=&quot;3&quot; unique_id=&quot;10020&quot;&gt;&lt;property id=&quot;20148&quot; value=&quot;5&quot;/&gt;&lt;property id=&quot;20300&quot; value=&quot;Slide 16&quot;/&gt;&lt;property id=&quot;20307&quot; value=&quot;317&quot;/&gt;&lt;/object&gt;&lt;object type=&quot;3&quot; unique_id=&quot;10024&quot;&gt;&lt;property id=&quot;20148&quot; value=&quot;5&quot;/&gt;&lt;property id=&quot;20300&quot; value=&quot;Slide 19&quot;/&gt;&lt;property id=&quot;20307&quot; value=&quot;282&quot;/&gt;&lt;/object&gt;&lt;object type=&quot;3&quot; unique_id=&quot;10025&quot;&gt;&lt;property id=&quot;20148&quot; value=&quot;5&quot;/&gt;&lt;property id=&quot;20300&quot; value=&quot;Slide 20&quot;/&gt;&lt;property id=&quot;20307&quot; value=&quot;361&quot;/&gt;&lt;/object&gt;&lt;object type=&quot;3&quot; unique_id=&quot;10026&quot;&gt;&lt;property id=&quot;20148&quot; value=&quot;5&quot;/&gt;&lt;property id=&quot;20300&quot; value=&quot;Slide 1&quot;/&gt;&lt;property id=&quot;20307&quot; value=&quot;371&quot;/&gt;&lt;/object&gt;&lt;object type=&quot;3&quot; unique_id=&quot;10027&quot;&gt;&lt;property id=&quot;20148&quot; value=&quot;5&quot;/&gt;&lt;property id=&quot;20300&quot; value=&quot;Slide 6&quot;/&gt;&lt;property id=&quot;20307&quot; value=&quot;375&quot;/&gt;&lt;/object&gt;&lt;object type=&quot;3&quot; unique_id=&quot;10029&quot;&gt;&lt;property id=&quot;20148&quot; value=&quot;5&quot;/&gt;&lt;property id=&quot;20300&quot; value=&quot;Slide 7&quot;/&gt;&lt;property id=&quot;20307&quot; value=&quot;378&quot;/&gt;&lt;/object&gt;&lt;object type=&quot;3&quot; unique_id=&quot;10031&quot;&gt;&lt;property id=&quot;20148&quot; value=&quot;5&quot;/&gt;&lt;property id=&quot;20300&quot; value=&quot;Slide 8&quot;/&gt;&lt;property id=&quot;20307&quot; value=&quot;377&quot;/&gt;&lt;/object&gt;&lt;object type=&quot;3&quot; unique_id=&quot;10032&quot;&gt;&lt;property id=&quot;20148&quot; value=&quot;5&quot;/&gt;&lt;property id=&quot;20300&quot; value=&quot;Slide 17&quot;/&gt;&lt;property id=&quot;20307&quot; value=&quot;380&quot;/&gt;&lt;/object&gt;&lt;object type=&quot;3&quot; unique_id=&quot;10139&quot;&gt;&lt;property id=&quot;20148&quot; value=&quot;5&quot;/&gt;&lt;property id=&quot;20300&quot; value=&quot;Slide 5&quot;/&gt;&lt;property id=&quot;20307&quot; value=&quot;382&quot;/&gt;&lt;/object&gt;&lt;object type=&quot;3&quot; unique_id=&quot;10371&quot;&gt;&lt;property id=&quot;20148&quot; value=&quot;5&quot;/&gt;&lt;property id=&quot;20300&quot; value=&quot;Slide 18&quot;/&gt;&lt;property id=&quot;20307&quot; value=&quot;384&quot;/&gt;&lt;/object&gt;&lt;object type=&quot;3&quot; unique_id=&quot;10372&quot;&gt;&lt;property id=&quot;20148&quot; value=&quot;5&quot;/&gt;&lt;property id=&quot;20300&quot; value=&quot;Slide 10&quot;/&gt;&lt;property id=&quot;20307&quot; value=&quot;387&quot;/&gt;&lt;/object&gt;&lt;object type=&quot;3&quot; unique_id=&quot;10373&quot;&gt;&lt;property id=&quot;20148&quot; value=&quot;5&quot;/&gt;&lt;property id=&quot;20300&quot; value=&quot;Slide 13&quot;/&gt;&lt;property id=&quot;20307&quot; value=&quot;389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efault Design_2">
  <a:themeElements>
    <a:clrScheme name="Default Design_2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_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_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_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_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_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_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_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_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_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_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_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_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_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Watermark</Template>
  <TotalTime>544</TotalTime>
  <Pages>0</Pages>
  <Words>1129</Words>
  <Characters>0</Characters>
  <Application>Microsoft Office PowerPoint</Application>
  <DocSecurity>0</DocSecurity>
  <PresentationFormat>On-screen Show (4:3)</PresentationFormat>
  <Lines>0</Lines>
  <Paragraphs>114</Paragraphs>
  <Slides>19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.VnShelley Allegro</vt:lpstr>
      <vt:lpstr>.VnTimeH</vt:lpstr>
      <vt:lpstr>.VnUniverse</vt:lpstr>
      <vt:lpstr>Arial</vt:lpstr>
      <vt:lpstr>Times New Roman</vt:lpstr>
      <vt:lpstr>VnTimes28</vt:lpstr>
      <vt:lpstr>Default Design</vt:lpstr>
      <vt:lpstr>Default Design_2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CharactersWithSpaces>0</CharactersWithSpaces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Tuan 11 TD Cay xoai cua ong em.ppt</dc:title>
  <dc:creator>AQ</dc:creator>
  <cp:lastModifiedBy>Admin</cp:lastModifiedBy>
  <cp:revision>250</cp:revision>
  <cp:lastPrinted>1899-12-30T00:00:00Z</cp:lastPrinted>
  <dcterms:created xsi:type="dcterms:W3CDTF">2007-02-17T18:43:55Z</dcterms:created>
  <dcterms:modified xsi:type="dcterms:W3CDTF">2020-11-19T03:14:15Z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1033-8.1.0.3036</vt:lpwstr>
  </property>
</Properties>
</file>