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89" r:id="rId4"/>
    <p:sldId id="281" r:id="rId5"/>
    <p:sldId id="278" r:id="rId6"/>
    <p:sldId id="279" r:id="rId7"/>
    <p:sldId id="280" r:id="rId8"/>
    <p:sldId id="277" r:id="rId9"/>
    <p:sldId id="282" r:id="rId10"/>
    <p:sldId id="283" r:id="rId11"/>
    <p:sldId id="285" r:id="rId12"/>
    <p:sldId id="269" r:id="rId13"/>
    <p:sldId id="286" r:id="rId14"/>
    <p:sldId id="287" r:id="rId15"/>
    <p:sldId id="270" r:id="rId16"/>
    <p:sldId id="261" r:id="rId17"/>
    <p:sldId id="262" r:id="rId18"/>
    <p:sldId id="288" r:id="rId19"/>
    <p:sldId id="26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3-08T00:39:13.593" idx="1">
    <p:pos x="-5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E4105-9B24-4AB2-90A8-22A5CB4B91C7}" type="datetimeFigureOut">
              <a:rPr lang="en-US" smtClean="0"/>
              <a:pPr/>
              <a:t>30/11/2020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61E4D-8B71-47E8-88D7-6C0A4466E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213E8-F655-4291-B7DF-961156F0921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r>
              <a:rPr lang="en-US" sz="800" smtClean="0"/>
              <a:t>Copyright © 2005 Doan Van Hung - Khoa Lich Su - Dai hoc Quy Nhon 12/2005</a:t>
            </a:r>
          </a:p>
          <a:p>
            <a:pPr>
              <a:lnSpc>
                <a:spcPct val="80000"/>
              </a:lnSpc>
            </a:pPr>
            <a:endParaRPr lang="en-US" sz="800" smtClean="0"/>
          </a:p>
        </p:txBody>
      </p:sp>
    </p:spTree>
    <p:extLst>
      <p:ext uri="{BB962C8B-B14F-4D97-AF65-F5344CB8AC3E}">
        <p14:creationId xmlns:p14="http://schemas.microsoft.com/office/powerpoint/2010/main" val="113983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30/11/2020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30/11/2020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30/11/2020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699A6-4760-4922-8DFF-9BE128897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12A19-168D-4D58-A33B-BE766CFBE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30/11/2020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30/11/2020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30/11/2020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30/11/2020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30/11/2020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30/11/2020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30/11/2020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30/11/2020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2C504-EA84-4513-8B89-3114840ED604}" type="datetimeFigureOut">
              <a:rPr lang="en-US" smtClean="0"/>
              <a:pPr/>
              <a:t>30/11/2020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Nhac\nhac%20trinh%20cong%20son\tuoi%20doi%20menh%20mong.wma" TargetMode="External"/><Relationship Id="rId5" Type="http://schemas.openxmlformats.org/officeDocument/2006/relationships/comments" Target="../comments/commen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vatgia.com/pictures_fullsize/adg1229500935.jpg&amp;imgrefurl=http://vatgia.com/955/301974/hinh_anh/l%E1%BB%8D-hoa-c395.html&amp;usg=__YskwbjyuGU3-xR-FJ75pRp74ufI=&amp;h=506&amp;w=401&amp;sz=37&amp;hl=vi&amp;start=8&amp;zoom=1&amp;tbnid=57lcrSFiHgWFcM:&amp;tbnh=131&amp;tbnw=104&amp;prev=/images?q=hinh+anh+l%E1%BB%8D+hoa&amp;hl=vi&amp;sa=G&amp;gbv=2&amp;tbs=isch:1&amp;itbs=1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3.gif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648200"/>
            <a:ext cx="441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20" y="2431146"/>
            <a:ext cx="434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1912" y="2336796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28851" y="673312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 1.    </a:t>
            </a:r>
            <a:r>
              <a:rPr lang="en-US" sz="2800" b="1" dirty="0" err="1" smtClean="0">
                <a:latin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</a:rPr>
              <a:t> Mai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8" name="Picture 5" descr="scan0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648200"/>
            <a:ext cx="419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3733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324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0" y="4267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0" y="64578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2300" y="29029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D:\khung bia dep\53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0" y="0"/>
            <a:ext cx="914400" cy="990600"/>
          </a:xfrm>
          <a:prstGeom prst="rect">
            <a:avLst/>
          </a:prstGeom>
          <a:noFill/>
        </p:spPr>
      </p:pic>
      <p:pic>
        <p:nvPicPr>
          <p:cNvPr id="16" name="Picture 2" descr="D:\khung bia dep\53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229600" y="0"/>
            <a:ext cx="914400" cy="990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70276" y="1577557"/>
            <a:ext cx="8232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2.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61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94966"/>
              </p:ext>
            </p:extLst>
          </p:nvPr>
        </p:nvGraphicFramePr>
        <p:xfrm>
          <a:off x="0" y="1752600"/>
          <a:ext cx="9144001" cy="5105402"/>
        </p:xfrm>
        <a:graphic>
          <a:graphicData uri="http://schemas.openxmlformats.org/drawingml/2006/table">
            <a:tbl>
              <a:tblPr/>
              <a:tblGrid>
                <a:gridCol w="1295400"/>
                <a:gridCol w="1676400"/>
                <a:gridCol w="1752600"/>
                <a:gridCol w="2667000"/>
                <a:gridCol w="1752601"/>
              </a:tblGrid>
              <a:tr h="1468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 gỗ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 NHỰA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 BẰNG KIM LOẠI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 sứ, thủy tinh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 điện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bàn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bát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ly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quạt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7158" name="Rectangle 6"/>
          <p:cNvSpPr>
            <a:spLocks noChangeArrowheads="1" noChangeShapeType="1"/>
          </p:cNvSpPr>
          <p:nvPr/>
        </p:nvSpPr>
        <p:spPr bwMode="auto">
          <a:xfrm>
            <a:off x="0" y="152400"/>
            <a:ext cx="9144000" cy="719138"/>
          </a:xfrm>
          <a:prstGeom prst="rect">
            <a:avLst/>
          </a:prstGeom>
          <a:gradFill rotWithShape="1">
            <a:gsLst>
              <a:gs pos="0">
                <a:srgbClr val="7F997F"/>
              </a:gs>
              <a:gs pos="100000">
                <a:srgbClr val="FFFFFF"/>
              </a:gs>
            </a:gsLst>
            <a:lin ang="270000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THẢO LUẬN </a:t>
            </a: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</a:p>
          <a:p>
            <a:pPr algn="ctr"/>
            <a:endParaRPr lang="en-US" sz="32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2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4305300" y="5067300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61" name="Group 57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9144001" cy="5821554"/>
        </p:xfrm>
        <a:graphic>
          <a:graphicData uri="http://schemas.openxmlformats.org/drawingml/2006/table">
            <a:tbl>
              <a:tblPr/>
              <a:tblGrid>
                <a:gridCol w="1447800"/>
                <a:gridCol w="1371600"/>
                <a:gridCol w="1828800"/>
                <a:gridCol w="2514600"/>
                <a:gridCol w="1981201"/>
              </a:tblGrid>
              <a:tr h="1905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ÑOÀ GOÃ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ĐỒ NHỰA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ĐỒ BẰNG KIM LOẠI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ÑOÀ SỨ,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THUYÛ TINH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ÑOÀ 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SÖÛ DUÏNG ÑIEÄN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90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5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4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Kìm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7158" name="Rectangle 6"/>
          <p:cNvSpPr>
            <a:spLocks noChangeArrowheads="1" noChangeShapeType="1"/>
          </p:cNvSpPr>
          <p:nvPr/>
        </p:nvSpPr>
        <p:spPr bwMode="auto">
          <a:xfrm>
            <a:off x="0" y="152400"/>
            <a:ext cx="9144000" cy="719138"/>
          </a:xfrm>
          <a:prstGeom prst="rect">
            <a:avLst/>
          </a:prstGeom>
          <a:gradFill rotWithShape="1">
            <a:gsLst>
              <a:gs pos="0">
                <a:srgbClr val="7F997F"/>
              </a:gs>
              <a:gs pos="100000">
                <a:srgbClr val="FFFFFF"/>
              </a:gs>
            </a:gsLst>
            <a:lin ang="270000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THẢO LUẬN </a:t>
            </a: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</a:p>
          <a:p>
            <a:pPr algn="ctr"/>
            <a:r>
              <a:rPr lang="en-US" sz="3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2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457200" y="3352800"/>
            <a:ext cx="75565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Bàn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5" name="Text Box 61"/>
          <p:cNvSpPr txBox="1">
            <a:spLocks noChangeArrowheads="1"/>
          </p:cNvSpPr>
          <p:nvPr/>
        </p:nvSpPr>
        <p:spPr bwMode="auto">
          <a:xfrm>
            <a:off x="457200" y="4038600"/>
            <a:ext cx="83185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Ghế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6" name="Text Box 62"/>
          <p:cNvSpPr txBox="1">
            <a:spLocks noChangeArrowheads="1"/>
          </p:cNvSpPr>
          <p:nvPr/>
        </p:nvSpPr>
        <p:spPr bwMode="auto">
          <a:xfrm>
            <a:off x="228600" y="4648200"/>
            <a:ext cx="1189038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Giường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228600" y="5257800"/>
            <a:ext cx="1138237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Tủ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8" name="Text Box 64"/>
          <p:cNvSpPr txBox="1">
            <a:spLocks noChangeArrowheads="1"/>
          </p:cNvSpPr>
          <p:nvPr/>
        </p:nvSpPr>
        <p:spPr bwMode="auto">
          <a:xfrm>
            <a:off x="1981200" y="3352800"/>
            <a:ext cx="57626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Rổ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1676400" y="5257800"/>
            <a:ext cx="135731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Ca</a:t>
            </a: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1676400" y="4038600"/>
            <a:ext cx="133191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400" dirty="0" err="1">
                <a:latin typeface="Times New Roman" pitchFamily="18" charset="0"/>
              </a:rPr>
              <a:t>Thau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1" name="Text Box 67"/>
          <p:cNvSpPr txBox="1">
            <a:spLocks noChangeArrowheads="1"/>
          </p:cNvSpPr>
          <p:nvPr/>
        </p:nvSpPr>
        <p:spPr bwMode="auto">
          <a:xfrm>
            <a:off x="3276600" y="4038601"/>
            <a:ext cx="1295400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Nồi</a:t>
            </a:r>
            <a:endParaRPr lang="en-US" sz="2400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12" name="Rectangle 68"/>
          <p:cNvSpPr>
            <a:spLocks noChangeArrowheads="1"/>
          </p:cNvSpPr>
          <p:nvPr/>
        </p:nvSpPr>
        <p:spPr bwMode="auto">
          <a:xfrm>
            <a:off x="2057400" y="4648200"/>
            <a:ext cx="55721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400" dirty="0" err="1">
                <a:latin typeface="Times New Roman" pitchFamily="18" charset="0"/>
              </a:rPr>
              <a:t>Xô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3" name="Text Box 70"/>
          <p:cNvSpPr txBox="1">
            <a:spLocks noChangeArrowheads="1"/>
          </p:cNvSpPr>
          <p:nvPr/>
        </p:nvSpPr>
        <p:spPr bwMode="auto">
          <a:xfrm>
            <a:off x="3505200" y="4648200"/>
            <a:ext cx="79216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Búa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4" name="Rectangle 71"/>
          <p:cNvSpPr>
            <a:spLocks noChangeArrowheads="1"/>
          </p:cNvSpPr>
          <p:nvPr/>
        </p:nvSpPr>
        <p:spPr bwMode="auto">
          <a:xfrm>
            <a:off x="3429000" y="3352800"/>
            <a:ext cx="69215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dirty="0">
                <a:latin typeface="Times New Roman" pitchFamily="18" charset="0"/>
              </a:rPr>
              <a:t>Dao</a:t>
            </a: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4800600" y="3352800"/>
            <a:ext cx="8382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400" dirty="0" err="1" smtClean="0">
                <a:latin typeface="Times New Roman" pitchFamily="18" charset="0"/>
              </a:rPr>
              <a:t>bát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6" name="Rectangle 73"/>
          <p:cNvSpPr>
            <a:spLocks noChangeArrowheads="1"/>
          </p:cNvSpPr>
          <p:nvPr/>
        </p:nvSpPr>
        <p:spPr bwMode="auto">
          <a:xfrm>
            <a:off x="4648200" y="4648200"/>
            <a:ext cx="11176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dirty="0" err="1">
                <a:latin typeface="Times New Roman" pitchFamily="18" charset="0"/>
              </a:rPr>
              <a:t>Dĩa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4648200" y="5257800"/>
            <a:ext cx="11938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400" dirty="0" err="1">
                <a:latin typeface="Times New Roman" pitchFamily="18" charset="0"/>
              </a:rPr>
              <a:t>Lọ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hoa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8" name="Rectangle 75"/>
          <p:cNvSpPr>
            <a:spLocks noChangeArrowheads="1"/>
          </p:cNvSpPr>
          <p:nvPr/>
        </p:nvSpPr>
        <p:spPr bwMode="auto">
          <a:xfrm>
            <a:off x="4648200" y="4038600"/>
            <a:ext cx="1189038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dirty="0" err="1">
                <a:latin typeface="Times New Roman" pitchFamily="18" charset="0"/>
              </a:rPr>
              <a:t>Tách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trà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172200" y="3352800"/>
            <a:ext cx="509588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dirty="0">
                <a:latin typeface="Times New Roman" pitchFamily="18" charset="0"/>
              </a:rPr>
              <a:t>Ly</a:t>
            </a:r>
          </a:p>
        </p:txBody>
      </p:sp>
      <p:sp>
        <p:nvSpPr>
          <p:cNvPr id="20" name="Rectangle 77"/>
          <p:cNvSpPr>
            <a:spLocks noChangeArrowheads="1"/>
          </p:cNvSpPr>
          <p:nvPr/>
        </p:nvSpPr>
        <p:spPr bwMode="auto">
          <a:xfrm>
            <a:off x="6019800" y="5257800"/>
            <a:ext cx="11430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dirty="0" err="1">
                <a:latin typeface="Times New Roman" pitchFamily="18" charset="0"/>
              </a:rPr>
              <a:t>Kính</a:t>
            </a:r>
            <a:endParaRPr lang="en-US" sz="2400" dirty="0">
              <a:latin typeface="Times New Roman" pitchFamily="18" charset="0"/>
            </a:endParaRPr>
          </a:p>
          <a:p>
            <a:pPr algn="ctr" eaLnBrk="1" hangingPunct="1"/>
            <a:endParaRPr lang="en-US" sz="2400" dirty="0">
              <a:latin typeface="Times New Roman" pitchFamily="18" charset="0"/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5867400" y="4648200"/>
            <a:ext cx="1360488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400" dirty="0" err="1">
                <a:latin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đèn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" name="Rectangle 79"/>
          <p:cNvSpPr>
            <a:spLocks noChangeArrowheads="1"/>
          </p:cNvSpPr>
          <p:nvPr/>
        </p:nvSpPr>
        <p:spPr bwMode="auto">
          <a:xfrm>
            <a:off x="5943600" y="4038600"/>
            <a:ext cx="114776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dirty="0" err="1">
                <a:latin typeface="Times New Roman" pitchFamily="18" charset="0"/>
              </a:rPr>
              <a:t>Chai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lọ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3" name="Rectangle 80"/>
          <p:cNvSpPr>
            <a:spLocks noChangeArrowheads="1"/>
          </p:cNvSpPr>
          <p:nvPr/>
        </p:nvSpPr>
        <p:spPr bwMode="auto">
          <a:xfrm>
            <a:off x="7391400" y="3352800"/>
            <a:ext cx="12192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dirty="0" err="1">
                <a:latin typeface="Times New Roman" pitchFamily="18" charset="0"/>
              </a:rPr>
              <a:t>Tủ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lạnh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" name="Rectangle 81"/>
          <p:cNvSpPr>
            <a:spLocks noChangeArrowheads="1"/>
          </p:cNvSpPr>
          <p:nvPr/>
        </p:nvSpPr>
        <p:spPr bwMode="auto">
          <a:xfrm>
            <a:off x="7315200" y="4038600"/>
            <a:ext cx="135096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dirty="0" err="1">
                <a:latin typeface="Times New Roman" pitchFamily="18" charset="0"/>
              </a:rPr>
              <a:t>Quạt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5" name="Rectangle 82"/>
          <p:cNvSpPr>
            <a:spLocks noChangeArrowheads="1"/>
          </p:cNvSpPr>
          <p:nvPr/>
        </p:nvSpPr>
        <p:spPr bwMode="auto">
          <a:xfrm>
            <a:off x="7467600" y="4648201"/>
            <a:ext cx="977900" cy="904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400" dirty="0" err="1">
                <a:latin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endParaRPr lang="en-US" sz="2400" dirty="0">
              <a:latin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26" name="Rectangle 89"/>
          <p:cNvSpPr>
            <a:spLocks noChangeArrowheads="1"/>
          </p:cNvSpPr>
          <p:nvPr/>
        </p:nvSpPr>
        <p:spPr bwMode="auto">
          <a:xfrm>
            <a:off x="7391400" y="5257800"/>
            <a:ext cx="12065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</a:rPr>
              <a:t>Ti vi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4343400" y="4800600"/>
            <a:ext cx="3124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40568" y="1664755"/>
            <a:ext cx="8294688" cy="1079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20000"/>
              <a:buFont typeface="Wingdings 2" pitchFamily="18" charset="2"/>
              <a:buChar char="õ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gia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thiết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yếu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phục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vụ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cho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nhu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.</a:t>
            </a:r>
          </a:p>
        </p:txBody>
      </p:sp>
      <p:sp>
        <p:nvSpPr>
          <p:cNvPr id="11" name="Rectangle 6"/>
          <p:cNvSpPr>
            <a:spLocks noChangeArrowheads="1" noChangeShapeType="1"/>
          </p:cNvSpPr>
          <p:nvPr/>
        </p:nvSpPr>
        <p:spPr bwMode="auto">
          <a:xfrm>
            <a:off x="2811439" y="846161"/>
            <a:ext cx="3413149" cy="737333"/>
          </a:xfrm>
          <a:prstGeom prst="rect">
            <a:avLst/>
          </a:prstGeom>
          <a:solidFill>
            <a:srgbClr val="FFFF00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    KẾT LUẬN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1825" y="3179144"/>
            <a:ext cx="8512175" cy="1081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20000"/>
              <a:buFont typeface="Wingdings 2" pitchFamily="18" charset="2"/>
              <a:buChar char="õ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Tuỳ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vào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nhu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kiện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kinh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tế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,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nên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sym typeface="Wingdings 2" pitchFamily="18" charset="2"/>
              </a:rPr>
              <a:t>®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ồ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gia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cũng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sự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" cy="990600"/>
          </a:xfrm>
          <a:prstGeom prst="rect">
            <a:avLst/>
          </a:prstGeom>
          <a:noFill/>
        </p:spPr>
      </p:pic>
      <p:pic>
        <p:nvPicPr>
          <p:cNvPr id="6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29600" y="5867400"/>
            <a:ext cx="914400" cy="990600"/>
          </a:xfrm>
          <a:prstGeom prst="rect">
            <a:avLst/>
          </a:prstGeom>
          <a:noFill/>
        </p:spPr>
      </p:pic>
      <p:pic>
        <p:nvPicPr>
          <p:cNvPr id="7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29600" y="0"/>
            <a:ext cx="914400" cy="990600"/>
          </a:xfrm>
          <a:prstGeom prst="rect">
            <a:avLst/>
          </a:prstGeom>
          <a:noFill/>
        </p:spPr>
      </p:pic>
      <p:pic>
        <p:nvPicPr>
          <p:cNvPr id="8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508" y="5867400"/>
            <a:ext cx="914400" cy="990600"/>
          </a:xfrm>
          <a:prstGeom prst="rect">
            <a:avLst/>
          </a:prstGeom>
          <a:noFill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762982" y="699053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 QUẢN, GIỮ GÌN MỘT SỐ ĐỒ DÙNG TRONG NHÀ</a:t>
            </a:r>
          </a:p>
        </p:txBody>
      </p:sp>
      <p:sp>
        <p:nvSpPr>
          <p:cNvPr id="11" name="Oval Callout 20"/>
          <p:cNvSpPr>
            <a:spLocks noChangeArrowheads="1"/>
          </p:cNvSpPr>
          <p:nvPr/>
        </p:nvSpPr>
        <p:spPr bwMode="auto">
          <a:xfrm>
            <a:off x="196842" y="602925"/>
            <a:ext cx="4648200" cy="558800"/>
          </a:xfrm>
          <a:prstGeom prst="wedgeEllipseCallout">
            <a:avLst>
              <a:gd name="adj1" fmla="val 47991"/>
              <a:gd name="adj2" fmla="val 609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HOẠT ĐỘNG 3: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24" descr="untitled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590800"/>
            <a:ext cx="2971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untitle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292308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 descr="untitl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590800"/>
            <a:ext cx="304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1206525"/>
            <a:ext cx="8763000" cy="1752600"/>
          </a:xfrm>
          <a:noFill/>
        </p:spPr>
        <p:txBody>
          <a:bodyPr lIns="92075" tIns="46038" rIns="92075" bIns="46038"/>
          <a:lstStyle/>
          <a:p>
            <a:pPr algn="l" eaLnBrk="1" hangingPunct="1"/>
            <a:r>
              <a:rPr lang="en-US" sz="3600" dirty="0" smtClean="0">
                <a:latin typeface="Times New Roman" pitchFamily="18" charset="0"/>
              </a:rPr>
              <a:t>    - </a:t>
            </a:r>
            <a:r>
              <a:rPr lang="en-US" sz="3600" dirty="0" err="1" smtClean="0">
                <a:latin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</a:rPr>
              <a:t>?</a:t>
            </a:r>
            <a:br>
              <a:rPr lang="en-US" sz="3600" dirty="0" smtClean="0">
                <a:latin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</a:rPr>
              <a:t>     -</a:t>
            </a:r>
            <a:r>
              <a:rPr lang="en-US" sz="3600" dirty="0" err="1" smtClean="0">
                <a:latin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</a:rPr>
              <a:t>?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9600" y="0"/>
            <a:ext cx="80772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 DÙNG TRONG GIA ĐÌNH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/>
      <p:bldP spid="15" grpId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"/>
            <a:ext cx="9139316" cy="6861517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371600"/>
            <a:ext cx="7061200" cy="2952750"/>
          </a:xfrm>
        </p:spPr>
        <p:txBody>
          <a:bodyPr lIns="0" tIns="0" rIns="0" bIns="0"/>
          <a:lstStyle/>
          <a:p>
            <a:pPr marL="914400" indent="-914400">
              <a:defRPr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sym typeface="Wingdings 2" pitchFamily="18" charset="2"/>
              </a:rPr>
              <a:t>          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Khi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sử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đồ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dùng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bằng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sứ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ta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lưu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ý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điều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gì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362200" y="4038600"/>
            <a:ext cx="6477000" cy="2133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742950" lvl="1" indent="-285750">
              <a:spcBef>
                <a:spcPct val="2000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600" dirty="0" smtClean="0">
                <a:solidFill>
                  <a:srgbClr val="003399"/>
                </a:solidFill>
                <a:latin typeface="Times New Roman" pitchFamily="18" charset="0"/>
                <a:sym typeface="Wingdings 2" pitchFamily="18" charset="2"/>
              </a:rPr>
              <a:t>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sử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dụng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đồ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dùng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sứ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phải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cẩn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thận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nhàng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vì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đồ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dễ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2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1581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343400"/>
            <a:ext cx="20097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"/>
            <a:ext cx="9139316" cy="6861517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981200"/>
            <a:ext cx="7086600" cy="1371600"/>
          </a:xfrm>
        </p:spPr>
        <p:txBody>
          <a:bodyPr/>
          <a:lstStyle/>
          <a:p>
            <a:pPr algn="l">
              <a:defRPr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    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Đối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bàn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ghế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giường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tủ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 </a:t>
            </a:r>
            <a:b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</a:b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ta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phải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giữ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gìn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như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thế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362200" y="3276600"/>
            <a:ext cx="6629400" cy="2741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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Đối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với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bàn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ghế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giường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,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tủ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ta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phải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thường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xuyên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lau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chùi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bụi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bẩn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Wingdings 2" pitchFamily="18" charset="2"/>
            </a:endParaRPr>
          </a:p>
        </p:txBody>
      </p:sp>
      <p:pic>
        <p:nvPicPr>
          <p:cNvPr id="12" name="Picture 7" descr="bàn gh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21162"/>
            <a:ext cx="20574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giường gỗ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724400"/>
            <a:ext cx="3716338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tủ gỗ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199866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"/>
            <a:ext cx="9139316" cy="6861517"/>
          </a:xfrm>
          <a:prstGeom prst="rect">
            <a:avLst/>
          </a:prstGeom>
        </p:spPr>
      </p:pic>
      <p:pic>
        <p:nvPicPr>
          <p:cNvPr id="7" name="Picture 2" descr="D:\khung bia dep\5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16" y="5867400"/>
            <a:ext cx="914400" cy="990600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776" y="1981200"/>
            <a:ext cx="7620000" cy="2474913"/>
          </a:xfrm>
        </p:spPr>
        <p:txBody>
          <a:bodyPr wrap="none"/>
          <a:lstStyle/>
          <a:p>
            <a:pPr>
              <a:defRPr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sym typeface="Wingdings 2" pitchFamily="18" charset="2"/>
              </a:rPr>
              <a:t>        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Khi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sử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dụng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đồ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dùng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/>
            </a:r>
            <a:b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</a:b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  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bằng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điện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ta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phải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chú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ý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điều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?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sym typeface="Wingdings 2" pitchFamily="18" charset="2"/>
              </a:rPr>
              <a:t/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sym typeface="Wingdings 2" pitchFamily="18" charset="2"/>
              </a:rPr>
            </a:br>
            <a:endParaRPr lang="en-US" sz="4000" dirty="0">
              <a:solidFill>
                <a:schemeClr val="accent6">
                  <a:lumMod val="50000"/>
                </a:schemeClr>
              </a:solidFill>
              <a:sym typeface="Wingdings 2" pitchFamily="18" charset="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600200" y="3886200"/>
            <a:ext cx="7391400" cy="223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3399"/>
                </a:solidFill>
                <a:latin typeface="Times New Roman" pitchFamily="18" charset="0"/>
                <a:sym typeface="Wingdings 2" pitchFamily="18" charset="2"/>
              </a:rPr>
              <a:t>  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sử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dụng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những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dùng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điện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phải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chú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ý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không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ướt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cẩn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thận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kẻo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bị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điện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giật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1" name="Picture 125" descr="20070405010429674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1477963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6" descr="Quat%20lung%20A320N"/>
          <p:cNvPicPr>
            <a:picLocks noChangeAspect="1" noChangeArrowheads="1"/>
          </p:cNvPicPr>
          <p:nvPr/>
        </p:nvPicPr>
        <p:blipFill>
          <a:blip r:embed="rId5"/>
          <a:srcRect l="14778" t="4762" r="11330"/>
          <a:stretch>
            <a:fillRect/>
          </a:stretch>
        </p:blipFill>
        <p:spPr bwMode="auto">
          <a:xfrm>
            <a:off x="152400" y="4495800"/>
            <a:ext cx="1392238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7" descr="imag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43200"/>
            <a:ext cx="15414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"/>
            <a:ext cx="9139316" cy="6861517"/>
          </a:xfrm>
          <a:prstGeom prst="rect">
            <a:avLst/>
          </a:prstGeom>
        </p:spPr>
      </p:pic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70340" y="2167596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3525" y="2133600"/>
            <a:ext cx="888047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             </a:t>
            </a:r>
            <a:r>
              <a:rPr lang="en-US" sz="320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Khi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sử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dụng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đ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ồ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dùng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trong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gia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đ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ình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chúng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phải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biết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cách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bảo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quản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lau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chùi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thường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xuyên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xếp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đ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ặt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ng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ă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n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nắp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.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Đối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với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đ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ồ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dùng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dễ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vỡ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dễ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gãy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hay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đ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ồ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đ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iện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khi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sử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dụng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chúng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cần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chú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ý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nhẹ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nhàng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 </a:t>
            </a:r>
            <a:r>
              <a:rPr lang="en-US" sz="2800" b="1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cẩn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thận,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đ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ảm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bảo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an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toàn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1000" y="4572000"/>
            <a:ext cx="14670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Chú ý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4800" y="5029200"/>
            <a:ext cx="883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tránh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giật.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tắt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kiệm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800" b="1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1600200" y="5757863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Vật này dùng để xem giờ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905000" y="5762625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Đây là vật dùng để nấu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1468438" y="5867400"/>
            <a:ext cx="617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Đây là vật dùng để thái,chặt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211138" y="586740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Đây là vật dùng để che mưa, che nắng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1360488" y="5802313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Đây là vật làm phẳng quần áo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1905000" y="5762625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Đây là vật để nằm ngủ</a:t>
            </a:r>
          </a:p>
        </p:txBody>
      </p:sp>
      <p:graphicFrame>
        <p:nvGraphicFramePr>
          <p:cNvPr id="185352" name="Group 8"/>
          <p:cNvGraphicFramePr>
            <a:graphicFrameLocks noGrp="1"/>
          </p:cNvGraphicFramePr>
          <p:nvPr/>
        </p:nvGraphicFramePr>
        <p:xfrm>
          <a:off x="2276475" y="2174875"/>
          <a:ext cx="2733675" cy="685800"/>
        </p:xfrm>
        <a:graphic>
          <a:graphicData uri="http://schemas.openxmlformats.org/drawingml/2006/table">
            <a:tbl>
              <a:tblPr/>
              <a:tblGrid>
                <a:gridCol w="914400"/>
                <a:gridCol w="908050"/>
                <a:gridCol w="91122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Ồ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I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362" name="Group 18"/>
          <p:cNvGraphicFramePr>
            <a:graphicFrameLocks noGrp="1"/>
          </p:cNvGraphicFramePr>
          <p:nvPr/>
        </p:nvGraphicFramePr>
        <p:xfrm>
          <a:off x="2270125" y="3559175"/>
          <a:ext cx="1828800" cy="685800"/>
        </p:xfrm>
        <a:graphic>
          <a:graphicData uri="http://schemas.openxmlformats.org/drawingml/2006/table">
            <a:tbl>
              <a:tblPr/>
              <a:tblGrid>
                <a:gridCol w="923925"/>
                <a:gridCol w="90487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Ù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370" name="Group 26"/>
          <p:cNvGraphicFramePr>
            <a:graphicFrameLocks noGrp="1"/>
          </p:cNvGraphicFramePr>
          <p:nvPr/>
        </p:nvGraphicFramePr>
        <p:xfrm>
          <a:off x="1374775" y="4229100"/>
          <a:ext cx="4552950" cy="685800"/>
        </p:xfrm>
        <a:graphic>
          <a:graphicData uri="http://schemas.openxmlformats.org/drawingml/2006/table">
            <a:tbl>
              <a:tblPr/>
              <a:tblGrid>
                <a:gridCol w="895350"/>
                <a:gridCol w="914400"/>
                <a:gridCol w="914400"/>
                <a:gridCol w="914400"/>
                <a:gridCol w="914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 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L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384" name="Group 40"/>
          <p:cNvGraphicFramePr>
            <a:graphicFrameLocks noGrp="1"/>
          </p:cNvGraphicFramePr>
          <p:nvPr/>
        </p:nvGraphicFramePr>
        <p:xfrm>
          <a:off x="3184525" y="4913313"/>
          <a:ext cx="5492750" cy="685800"/>
        </p:xfrm>
        <a:graphic>
          <a:graphicData uri="http://schemas.openxmlformats.org/drawingml/2006/table">
            <a:tbl>
              <a:tblPr/>
              <a:tblGrid>
                <a:gridCol w="920750"/>
                <a:gridCol w="908050"/>
                <a:gridCol w="914400"/>
                <a:gridCol w="920750"/>
                <a:gridCol w="914400"/>
                <a:gridCol w="914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I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Ư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Ờ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N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G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400" name="Group 56"/>
          <p:cNvGraphicFramePr>
            <a:graphicFrameLocks noGrp="1"/>
          </p:cNvGraphicFramePr>
          <p:nvPr/>
        </p:nvGraphicFramePr>
        <p:xfrm>
          <a:off x="3190875" y="2865438"/>
          <a:ext cx="2736850" cy="685800"/>
        </p:xfrm>
        <a:graphic>
          <a:graphicData uri="http://schemas.openxmlformats.org/drawingml/2006/table">
            <a:tbl>
              <a:tblPr/>
              <a:tblGrid>
                <a:gridCol w="914400"/>
                <a:gridCol w="912813"/>
                <a:gridCol w="90963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O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410" name="Group 66"/>
          <p:cNvGraphicFramePr>
            <a:graphicFrameLocks noGrp="1"/>
          </p:cNvGraphicFramePr>
          <p:nvPr/>
        </p:nvGraphicFramePr>
        <p:xfrm>
          <a:off x="3190875" y="1489075"/>
          <a:ext cx="5486400" cy="6858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 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Ồ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N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G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H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Ồ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426" name="Group 82"/>
          <p:cNvGraphicFramePr>
            <a:graphicFrameLocks noGrp="1"/>
          </p:cNvGraphicFramePr>
          <p:nvPr/>
        </p:nvGraphicFramePr>
        <p:xfrm>
          <a:off x="3167742" y="1509932"/>
          <a:ext cx="5508625" cy="685800"/>
        </p:xfrm>
        <a:graphic>
          <a:graphicData uri="http://schemas.openxmlformats.org/drawingml/2006/table">
            <a:tbl>
              <a:tblPr/>
              <a:tblGrid>
                <a:gridCol w="936625"/>
                <a:gridCol w="914400"/>
                <a:gridCol w="914400"/>
                <a:gridCol w="914400"/>
                <a:gridCol w="914400"/>
                <a:gridCol w="914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FF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85462" name="Group 118"/>
          <p:cNvGraphicFramePr>
            <a:graphicFrameLocks noGrp="1"/>
          </p:cNvGraphicFramePr>
          <p:nvPr/>
        </p:nvGraphicFramePr>
        <p:xfrm>
          <a:off x="2240148" y="3581400"/>
          <a:ext cx="1871662" cy="647700"/>
        </p:xfrm>
        <a:graphic>
          <a:graphicData uri="http://schemas.openxmlformats.org/drawingml/2006/table">
            <a:tbl>
              <a:tblPr/>
              <a:tblGrid>
                <a:gridCol w="930275"/>
                <a:gridCol w="941387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FF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85470" name="Group 126"/>
          <p:cNvGraphicFramePr>
            <a:graphicFrameLocks noGrp="1"/>
          </p:cNvGraphicFramePr>
          <p:nvPr/>
        </p:nvGraphicFramePr>
        <p:xfrm>
          <a:off x="1345744" y="4233204"/>
          <a:ext cx="4591050" cy="685800"/>
        </p:xfrm>
        <a:graphic>
          <a:graphicData uri="http://schemas.openxmlformats.org/drawingml/2006/table">
            <a:tbl>
              <a:tblPr/>
              <a:tblGrid>
                <a:gridCol w="895350"/>
                <a:gridCol w="914400"/>
                <a:gridCol w="944563"/>
                <a:gridCol w="884237"/>
                <a:gridCol w="9525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FF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85484" name="Group 140"/>
          <p:cNvGraphicFramePr>
            <a:graphicFrameLocks noGrp="1"/>
          </p:cNvGraphicFramePr>
          <p:nvPr/>
        </p:nvGraphicFramePr>
        <p:xfrm>
          <a:off x="3172264" y="4924864"/>
          <a:ext cx="5492750" cy="741363"/>
        </p:xfrm>
        <a:graphic>
          <a:graphicData uri="http://schemas.openxmlformats.org/drawingml/2006/table">
            <a:tbl>
              <a:tblPr/>
              <a:tblGrid>
                <a:gridCol w="936625"/>
                <a:gridCol w="892175"/>
                <a:gridCol w="944562"/>
                <a:gridCol w="890588"/>
                <a:gridCol w="914400"/>
                <a:gridCol w="914400"/>
              </a:tblGrid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FF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85500" name="Group 156"/>
          <p:cNvGraphicFramePr>
            <a:graphicFrameLocks noGrp="1"/>
          </p:cNvGraphicFramePr>
          <p:nvPr/>
        </p:nvGraphicFramePr>
        <p:xfrm>
          <a:off x="3182938" y="1486573"/>
          <a:ext cx="936625" cy="4176714"/>
        </p:xfrm>
        <a:graphic>
          <a:graphicData uri="http://schemas.openxmlformats.org/drawingml/2006/table">
            <a:tbl>
              <a:tblPr/>
              <a:tblGrid>
                <a:gridCol w="936625"/>
              </a:tblGrid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  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  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 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  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 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19628" name="Rectangle 172"/>
          <p:cNvSpPr>
            <a:spLocks noChangeArrowheads="1"/>
          </p:cNvSpPr>
          <p:nvPr/>
        </p:nvSpPr>
        <p:spPr bwMode="auto">
          <a:xfrm>
            <a:off x="611188" y="485775"/>
            <a:ext cx="7885112" cy="639763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50000">
                <a:srgbClr val="EC1606"/>
              </a:gs>
              <a:gs pos="100000">
                <a:srgbClr val="0033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lIns="46038" tIns="46038" rIns="46038" bIns="46038" anchor="ctr"/>
          <a:lstStyle/>
          <a:p>
            <a:pPr algn="r">
              <a:spcBef>
                <a:spcPct val="20000"/>
              </a:spcBef>
              <a:buFont typeface="Wingdings 2" pitchFamily="18" charset="2"/>
              <a:buNone/>
            </a:pPr>
            <a:r>
              <a:rPr lang="en-US" sz="4000">
                <a:solidFill>
                  <a:srgbClr val="FFFFFF"/>
                </a:solidFill>
                <a:sym typeface="Wingdings 2" pitchFamily="18" charset="2"/>
              </a:rPr>
              <a:t>TRÒ CHƠI Ô CHỮ</a:t>
            </a:r>
            <a:r>
              <a:rPr lang="en-US" sz="4000">
                <a:sym typeface="Wingdings 2" pitchFamily="18" charset="2"/>
              </a:rPr>
              <a:t>              </a:t>
            </a:r>
            <a:endParaRPr kumimoji="1" lang="en-US"/>
          </a:p>
        </p:txBody>
      </p:sp>
      <p:sp>
        <p:nvSpPr>
          <p:cNvPr id="185517" name="Oval 173"/>
          <p:cNvSpPr>
            <a:spLocks noChangeArrowheads="1"/>
          </p:cNvSpPr>
          <p:nvPr/>
        </p:nvSpPr>
        <p:spPr bwMode="auto">
          <a:xfrm>
            <a:off x="488950" y="1520825"/>
            <a:ext cx="539750" cy="539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1</a:t>
            </a:r>
          </a:p>
        </p:txBody>
      </p:sp>
      <p:sp>
        <p:nvSpPr>
          <p:cNvPr id="185518" name="Oval 174"/>
          <p:cNvSpPr>
            <a:spLocks noChangeArrowheads="1"/>
          </p:cNvSpPr>
          <p:nvPr/>
        </p:nvSpPr>
        <p:spPr bwMode="auto">
          <a:xfrm>
            <a:off x="490538" y="2168525"/>
            <a:ext cx="539750" cy="539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2</a:t>
            </a:r>
          </a:p>
        </p:txBody>
      </p:sp>
      <p:sp>
        <p:nvSpPr>
          <p:cNvPr id="185519" name="Oval 175"/>
          <p:cNvSpPr>
            <a:spLocks noChangeArrowheads="1"/>
          </p:cNvSpPr>
          <p:nvPr/>
        </p:nvSpPr>
        <p:spPr bwMode="auto">
          <a:xfrm>
            <a:off x="476250" y="2892425"/>
            <a:ext cx="539750" cy="539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3</a:t>
            </a:r>
          </a:p>
        </p:txBody>
      </p:sp>
      <p:sp>
        <p:nvSpPr>
          <p:cNvPr id="185520" name="Oval 176"/>
          <p:cNvSpPr>
            <a:spLocks noChangeArrowheads="1"/>
          </p:cNvSpPr>
          <p:nvPr/>
        </p:nvSpPr>
        <p:spPr bwMode="auto">
          <a:xfrm>
            <a:off x="481013" y="3567113"/>
            <a:ext cx="539750" cy="539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4</a:t>
            </a:r>
          </a:p>
        </p:txBody>
      </p:sp>
      <p:sp>
        <p:nvSpPr>
          <p:cNvPr id="185521" name="Oval 177"/>
          <p:cNvSpPr>
            <a:spLocks noChangeArrowheads="1"/>
          </p:cNvSpPr>
          <p:nvPr/>
        </p:nvSpPr>
        <p:spPr bwMode="auto">
          <a:xfrm>
            <a:off x="481013" y="4310063"/>
            <a:ext cx="539750" cy="539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5</a:t>
            </a:r>
          </a:p>
        </p:txBody>
      </p:sp>
      <p:sp>
        <p:nvSpPr>
          <p:cNvPr id="185522" name="Oval 178"/>
          <p:cNvSpPr>
            <a:spLocks noChangeArrowheads="1"/>
          </p:cNvSpPr>
          <p:nvPr/>
        </p:nvSpPr>
        <p:spPr bwMode="auto">
          <a:xfrm>
            <a:off x="492125" y="5084763"/>
            <a:ext cx="539750" cy="539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6</a:t>
            </a:r>
          </a:p>
        </p:txBody>
      </p:sp>
      <p:graphicFrame>
        <p:nvGraphicFramePr>
          <p:cNvPr id="28" name="Group 108"/>
          <p:cNvGraphicFramePr>
            <a:graphicFrameLocks noGrp="1"/>
          </p:cNvGraphicFramePr>
          <p:nvPr/>
        </p:nvGraphicFramePr>
        <p:xfrm>
          <a:off x="3172264" y="2881532"/>
          <a:ext cx="2757487" cy="706437"/>
        </p:xfrm>
        <a:graphic>
          <a:graphicData uri="http://schemas.openxmlformats.org/drawingml/2006/table">
            <a:tbl>
              <a:tblPr/>
              <a:tblGrid>
                <a:gridCol w="936625"/>
                <a:gridCol w="911225"/>
                <a:gridCol w="909637"/>
              </a:tblGrid>
              <a:tr h="706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FF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29" name="Group 98"/>
          <p:cNvGraphicFramePr>
            <a:graphicFrameLocks noGrp="1"/>
          </p:cNvGraphicFramePr>
          <p:nvPr/>
        </p:nvGraphicFramePr>
        <p:xfrm>
          <a:off x="2252443" y="2173288"/>
          <a:ext cx="2794000" cy="693737"/>
        </p:xfrm>
        <a:graphic>
          <a:graphicData uri="http://schemas.openxmlformats.org/drawingml/2006/table">
            <a:tbl>
              <a:tblPr/>
              <a:tblGrid>
                <a:gridCol w="935038"/>
                <a:gridCol w="936625"/>
                <a:gridCol w="922337"/>
              </a:tblGrid>
              <a:tr h="693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FF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5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5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30" presetID="22" presetClass="exit" presetSubtype="4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5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42" presetID="22" presetClass="exit" presetSubtype="4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5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54" presetID="22" presetClass="exit" presetSubtype="4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5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66" presetID="22" presetClass="exit" presetSubtype="4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5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xit" presetSubtype="4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5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85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4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5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2000"/>
                                        <p:tgtEl>
                                          <p:spTgt spid="185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4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5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185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47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5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18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48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5346" grpId="0" build="p" advAuto="3000"/>
      <p:bldP spid="185346" grpId="1" build="allAtOnce"/>
      <p:bldP spid="185347" grpId="0" build="allAtOnce"/>
      <p:bldP spid="185347" grpId="1" build="p" advAuto="3000"/>
      <p:bldP spid="185348" grpId="0" build="allAtOnce"/>
      <p:bldP spid="185348" grpId="1" build="p" advAuto="3000"/>
      <p:bldP spid="185349" grpId="0" build="allAtOnce"/>
      <p:bldP spid="185349" grpId="1" build="p" advAuto="3000"/>
      <p:bldP spid="185350" grpId="0" build="allAtOnce"/>
      <p:bldP spid="185350" grpId="1" build="p" advAuto="3000"/>
      <p:bldP spid="185351" grpId="0" build="allAtOnce"/>
      <p:bldP spid="185351" grpId="1" build="p" advAuto="25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7"/>
          <p:cNvSpPr txBox="1">
            <a:spLocks noChangeArrowheads="1"/>
          </p:cNvSpPr>
          <p:nvPr/>
        </p:nvSpPr>
        <p:spPr bwMode="auto">
          <a:xfrm>
            <a:off x="838200" y="26670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sz="1800" i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9585" name="tuoi doi menh mong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91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WordArt 18"/>
          <p:cNvSpPr>
            <a:spLocks noChangeArrowheads="1" noChangeShapeType="1" noTextEdit="1"/>
          </p:cNvSpPr>
          <p:nvPr/>
        </p:nvSpPr>
        <p:spPr bwMode="auto">
          <a:xfrm>
            <a:off x="533400" y="1219200"/>
            <a:ext cx="8181975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 descr="BD2053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BD2053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28600" y="4648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BD2053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705600" y="5111336"/>
            <a:ext cx="2438400" cy="174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D2053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10400" y="228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73" fill="hold"/>
                                        <p:tgtEl>
                                          <p:spTgt spid="1095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8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" y="0"/>
            <a:ext cx="9112813" cy="6858000"/>
          </a:xfrm>
          <a:prstGeom prst="rect">
            <a:avLst/>
          </a:prstGeom>
        </p:spPr>
      </p:pic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2832644" y="893259"/>
            <a:ext cx="3895725" cy="1100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1338037" y="2087781"/>
            <a:ext cx="64679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   </a:t>
            </a:r>
            <a:r>
              <a:rPr lang="en-US" sz="2800" dirty="0"/>
              <a:t>1</a:t>
            </a:r>
            <a:r>
              <a:rPr lang="en-US" sz="2800" dirty="0" smtClean="0">
                <a:solidFill>
                  <a:srgbClr val="000066"/>
                </a:solidFill>
              </a:rPr>
              <a:t>.        </a:t>
            </a:r>
            <a:r>
              <a:rPr lang="en-US" sz="2800" dirty="0" err="1">
                <a:solidFill>
                  <a:srgbClr val="000066"/>
                </a:solidFill>
              </a:rPr>
              <a:t>Có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đầu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lại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có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bốn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chân</a:t>
            </a:r>
            <a:endParaRPr lang="en-US" sz="2800" dirty="0">
              <a:solidFill>
                <a:srgbClr val="000066"/>
              </a:solidFill>
            </a:endParaRPr>
          </a:p>
          <a:p>
            <a:r>
              <a:rPr lang="en-US" sz="2800" dirty="0" smtClean="0">
                <a:solidFill>
                  <a:srgbClr val="000066"/>
                </a:solidFill>
              </a:rPr>
              <a:t>      </a:t>
            </a:r>
            <a:r>
              <a:rPr lang="en-US" sz="2800" dirty="0" err="1" smtClean="0">
                <a:solidFill>
                  <a:srgbClr val="000066"/>
                </a:solidFill>
              </a:rPr>
              <a:t>Quanh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năm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chỉ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đứng</a:t>
            </a:r>
            <a:r>
              <a:rPr lang="en-US" sz="2800" dirty="0">
                <a:solidFill>
                  <a:srgbClr val="000066"/>
                </a:solidFill>
              </a:rPr>
              <a:t>, </a:t>
            </a:r>
            <a:r>
              <a:rPr lang="en-US" sz="2800" dirty="0" err="1">
                <a:solidFill>
                  <a:srgbClr val="000066"/>
                </a:solidFill>
              </a:rPr>
              <a:t>chẳng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cần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đi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đâu</a:t>
            </a:r>
            <a:endParaRPr lang="en-US" sz="2800" dirty="0">
              <a:solidFill>
                <a:srgbClr val="000066"/>
              </a:solidFill>
            </a:endParaRPr>
          </a:p>
          <a:p>
            <a:r>
              <a:rPr lang="en-US" sz="2800" dirty="0">
                <a:solidFill>
                  <a:srgbClr val="000066"/>
                </a:solidFill>
              </a:rPr>
              <a:t>       </a:t>
            </a:r>
            <a:r>
              <a:rPr lang="en-US" sz="2800" dirty="0" smtClean="0">
                <a:solidFill>
                  <a:srgbClr val="000066"/>
                </a:solidFill>
              </a:rPr>
              <a:t>      </a:t>
            </a:r>
            <a:r>
              <a:rPr lang="en-US" sz="2800" dirty="0" err="1" smtClean="0">
                <a:solidFill>
                  <a:srgbClr val="000066"/>
                </a:solidFill>
              </a:rPr>
              <a:t>Suốt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đời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đắp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chiếu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kín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đầu</a:t>
            </a:r>
            <a:endParaRPr lang="en-US" sz="2800" dirty="0">
              <a:solidFill>
                <a:srgbClr val="000066"/>
              </a:solidFill>
            </a:endParaRPr>
          </a:p>
          <a:p>
            <a:r>
              <a:rPr lang="en-US" sz="2800" dirty="0" smtClean="0">
                <a:solidFill>
                  <a:srgbClr val="000066"/>
                </a:solidFill>
              </a:rPr>
              <a:t>      </a:t>
            </a:r>
            <a:r>
              <a:rPr lang="en-US" sz="2800" dirty="0" err="1" smtClean="0">
                <a:solidFill>
                  <a:srgbClr val="000066"/>
                </a:solidFill>
              </a:rPr>
              <a:t>Người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già</a:t>
            </a:r>
            <a:r>
              <a:rPr lang="en-US" sz="2800" dirty="0">
                <a:solidFill>
                  <a:srgbClr val="000066"/>
                </a:solidFill>
              </a:rPr>
              <a:t>, </a:t>
            </a:r>
            <a:r>
              <a:rPr lang="en-US" sz="2800" dirty="0" err="1">
                <a:solidFill>
                  <a:srgbClr val="000066"/>
                </a:solidFill>
              </a:rPr>
              <a:t>người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trẻ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cũng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đều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cần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tôi</a:t>
            </a:r>
            <a:r>
              <a:rPr lang="en-US" sz="2800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2057400" y="4191000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vật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43374" name="Picture 14" descr="giuong_gentle(l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765675"/>
            <a:ext cx="3886200" cy="209232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4102" name="AutoShape 24"/>
          <p:cNvSpPr>
            <a:spLocks noChangeArrowheads="1"/>
          </p:cNvSpPr>
          <p:nvPr/>
        </p:nvSpPr>
        <p:spPr bwMode="auto">
          <a:xfrm>
            <a:off x="5589896" y="3903663"/>
            <a:ext cx="2590800" cy="1676400"/>
          </a:xfrm>
          <a:prstGeom prst="cloudCallout">
            <a:avLst>
              <a:gd name="adj1" fmla="val -89926"/>
              <a:gd name="adj2" fmla="val 106005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vi-VN"/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 rot="21378961">
            <a:off x="5987479" y="4367787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Cái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giường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9" grpId="0"/>
      <p:bldP spid="143373" grpId="0"/>
      <p:bldP spid="4102" grpId="0" animBg="1"/>
      <p:bldP spid="1433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" y="0"/>
            <a:ext cx="9112813" cy="6858000"/>
          </a:xfrm>
          <a:prstGeom prst="rect">
            <a:avLst/>
          </a:prstGeom>
        </p:spPr>
      </p:pic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2832644" y="893259"/>
            <a:ext cx="3895725" cy="1100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1338037" y="2087781"/>
            <a:ext cx="343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   </a:t>
            </a:r>
            <a:endParaRPr lang="en-US" sz="2800" dirty="0">
              <a:solidFill>
                <a:srgbClr val="000066"/>
              </a:solidFill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>
          <a:xfrm>
            <a:off x="1066800" y="1796274"/>
            <a:ext cx="8229600" cy="2514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Trổ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bông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núi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đồi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sắc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ưa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bông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vừa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Cửa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sớm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41" descr="hs118524148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25"/>
          <a:stretch>
            <a:fillRect/>
          </a:stretch>
        </p:blipFill>
        <p:spPr bwMode="auto">
          <a:xfrm>
            <a:off x="943888" y="4096315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731827" y="4096315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vật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5314015" y="3908037"/>
            <a:ext cx="2819400" cy="1676400"/>
          </a:xfrm>
          <a:prstGeom prst="cloudCallout">
            <a:avLst>
              <a:gd name="adj1" fmla="val -89926"/>
              <a:gd name="adj2" fmla="val 106005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CHỔI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6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9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7620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6781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33" name="Picture 4" descr="1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228600" y="1905000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1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152400" y="4495800"/>
            <a:ext cx="34290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untitled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3733800" y="1905000"/>
            <a:ext cx="5253038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20"/>
          <p:cNvSpPr>
            <a:spLocks noChangeArrowheads="1"/>
          </p:cNvSpPr>
          <p:nvPr/>
        </p:nvSpPr>
        <p:spPr bwMode="auto">
          <a:xfrm>
            <a:off x="1447800" y="152400"/>
            <a:ext cx="4381500" cy="576262"/>
          </a:xfrm>
          <a:prstGeom prst="wedgeEllipseCallout">
            <a:avLst>
              <a:gd name="adj1" fmla="val 47991"/>
              <a:gd name="adj2" fmla="val 609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HOẠT ĐỘNG </a:t>
            </a:r>
            <a:r>
              <a:rPr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1:</a:t>
            </a:r>
            <a:endParaRPr lang="en-US" sz="28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96838" y="1568450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- Kể tên những đồ dùng có trong hình?Chúng được dùng để làm gì?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2590800"/>
            <a:ext cx="4114800" cy="3967163"/>
            <a:chOff x="1056" y="1152"/>
            <a:chExt cx="4956" cy="2982"/>
          </a:xfrm>
        </p:grpSpPr>
        <p:pic>
          <p:nvPicPr>
            <p:cNvPr id="7188" name="Picture 6" descr="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6" y="1152"/>
              <a:ext cx="4956" cy="2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9" name="Text Box 7"/>
            <p:cNvSpPr txBox="1">
              <a:spLocks noChangeArrowheads="1"/>
            </p:cNvSpPr>
            <p:nvPr/>
          </p:nvSpPr>
          <p:spPr bwMode="auto">
            <a:xfrm>
              <a:off x="1153" y="3744"/>
              <a:ext cx="432" cy="390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533400" y="3276600"/>
            <a:ext cx="838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5638800" y="3429000"/>
            <a:ext cx="2743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119865" name="Group 57"/>
          <p:cNvGraphicFramePr>
            <a:graphicFrameLocks noGrp="1"/>
          </p:cNvGraphicFramePr>
          <p:nvPr>
            <p:ph/>
          </p:nvPr>
        </p:nvGraphicFramePr>
        <p:xfrm>
          <a:off x="4484688" y="2619375"/>
          <a:ext cx="4495800" cy="4027488"/>
        </p:xfrm>
        <a:graphic>
          <a:graphicData uri="http://schemas.openxmlformats.org/drawingml/2006/table">
            <a:tbl>
              <a:tblPr/>
              <a:tblGrid>
                <a:gridCol w="2133600"/>
                <a:gridCol w="2362200"/>
              </a:tblGrid>
              <a:tr h="685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đồ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dùng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Lợi ích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Giá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sách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Bàn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Ghế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Sách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vở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hồ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Bút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Đựng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sách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vở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việc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Ngồi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Học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tập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Xem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giờ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Ghi,chép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5" name="Text Box 24"/>
          <p:cNvSpPr txBox="1">
            <a:spLocks noChangeArrowheads="1"/>
          </p:cNvSpPr>
          <p:nvPr/>
        </p:nvSpPr>
        <p:spPr bwMode="auto">
          <a:xfrm>
            <a:off x="0" y="98425"/>
            <a:ext cx="9144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 bảy ngày 8 tháng 11 năm 2014.                   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667000" y="707221"/>
            <a:ext cx="647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?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4" name="Oval Callout 20"/>
          <p:cNvSpPr>
            <a:spLocks noChangeArrowheads="1"/>
          </p:cNvSpPr>
          <p:nvPr/>
        </p:nvSpPr>
        <p:spPr bwMode="auto">
          <a:xfrm>
            <a:off x="-228600" y="761647"/>
            <a:ext cx="3429000" cy="576262"/>
          </a:xfrm>
          <a:prstGeom prst="wedgeEllipseCallout">
            <a:avLst>
              <a:gd name="adj1" fmla="val 47991"/>
              <a:gd name="adj2" fmla="val 609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HOẠT </a:t>
            </a: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ĐỘNG 1 </a:t>
            </a:r>
            <a:endParaRPr lang="en-US" sz="28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0" y="1596688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-?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2514600"/>
            <a:ext cx="4038600" cy="4022725"/>
            <a:chOff x="2352" y="1152"/>
            <a:chExt cx="4956" cy="2993"/>
          </a:xfrm>
        </p:grpSpPr>
        <p:pic>
          <p:nvPicPr>
            <p:cNvPr id="8212" name="Picture 6" descr="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2" y="1152"/>
              <a:ext cx="4956" cy="2967"/>
            </a:xfrm>
            <a:prstGeom prst="rect">
              <a:avLst/>
            </a:prstGeom>
            <a:solidFill>
              <a:srgbClr val="00FFFF"/>
            </a:solidFill>
            <a:ln w="9525" algn="ctr">
              <a:noFill/>
              <a:miter lim="800000"/>
              <a:headEnd/>
              <a:tailEnd/>
            </a:ln>
          </p:spPr>
        </p:pic>
        <p:sp>
          <p:nvSpPr>
            <p:cNvPr id="8213" name="Text Box 7"/>
            <p:cNvSpPr txBox="1">
              <a:spLocks noChangeArrowheads="1"/>
            </p:cNvSpPr>
            <p:nvPr/>
          </p:nvSpPr>
          <p:spPr bwMode="auto">
            <a:xfrm>
              <a:off x="2449" y="3743"/>
              <a:ext cx="433" cy="402"/>
            </a:xfrm>
            <a:prstGeom prst="rect">
              <a:avLst/>
            </a:prstGeom>
            <a:solidFill>
              <a:srgbClr val="00FFFF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8196" name="Text Box 15"/>
          <p:cNvSpPr txBox="1">
            <a:spLocks noChangeArrowheads="1"/>
          </p:cNvSpPr>
          <p:nvPr/>
        </p:nvSpPr>
        <p:spPr bwMode="auto">
          <a:xfrm>
            <a:off x="533400" y="3276600"/>
            <a:ext cx="838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8197" name="Text Box 16"/>
          <p:cNvSpPr txBox="1">
            <a:spLocks noChangeArrowheads="1"/>
          </p:cNvSpPr>
          <p:nvPr/>
        </p:nvSpPr>
        <p:spPr bwMode="auto">
          <a:xfrm>
            <a:off x="5638800" y="3429000"/>
            <a:ext cx="2743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117826" name="Group 66"/>
          <p:cNvGraphicFramePr>
            <a:graphicFrameLocks noGrp="1"/>
          </p:cNvGraphicFramePr>
          <p:nvPr>
            <p:ph/>
          </p:nvPr>
        </p:nvGraphicFramePr>
        <p:xfrm>
          <a:off x="4495800" y="2590800"/>
          <a:ext cx="4495800" cy="3810000"/>
        </p:xfrm>
        <a:graphic>
          <a:graphicData uri="http://schemas.openxmlformats.org/drawingml/2006/table">
            <a:tbl>
              <a:tblPr/>
              <a:tblGrid>
                <a:gridCol w="1903730"/>
                <a:gridCol w="2592070"/>
              </a:tblGrid>
              <a:tr h="490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đồ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dùng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Lợi ích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Bàn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ghế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Tủ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lạnh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Lồng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bàn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Bếp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nồi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Dao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Bồn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...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Ngồi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Bảo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quản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thức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ăn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§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Ëy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thøc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¨n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NÊu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thức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ăn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th¸i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Rửa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9" name="Text Box 24"/>
          <p:cNvSpPr txBox="1">
            <a:spLocks noChangeArrowheads="1"/>
          </p:cNvSpPr>
          <p:nvPr/>
        </p:nvSpPr>
        <p:spPr bwMode="auto">
          <a:xfrm>
            <a:off x="0" y="98425"/>
            <a:ext cx="9144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 bảy ngày 8 tháng 11 năm 2014.                  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9600" y="0"/>
            <a:ext cx="80772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 DÙNG TRONG GIA ĐÌNH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0" y="149000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9219" name="Picture 12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15"/>
          <p:cNvSpPr txBox="1">
            <a:spLocks noChangeArrowheads="1"/>
          </p:cNvSpPr>
          <p:nvPr/>
        </p:nvSpPr>
        <p:spPr bwMode="auto">
          <a:xfrm>
            <a:off x="533400" y="3276600"/>
            <a:ext cx="838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9221" name="Text Box 16"/>
          <p:cNvSpPr txBox="1">
            <a:spLocks noChangeArrowheads="1"/>
          </p:cNvSpPr>
          <p:nvPr/>
        </p:nvSpPr>
        <p:spPr bwMode="auto">
          <a:xfrm>
            <a:off x="5638800" y="3429000"/>
            <a:ext cx="2743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118843" name="Group 59"/>
          <p:cNvGraphicFramePr>
            <a:graphicFrameLocks noGrp="1"/>
          </p:cNvGraphicFramePr>
          <p:nvPr>
            <p:ph/>
          </p:nvPr>
        </p:nvGraphicFramePr>
        <p:xfrm>
          <a:off x="4648200" y="2217856"/>
          <a:ext cx="4191000" cy="4494094"/>
        </p:xfrm>
        <a:graphic>
          <a:graphicData uri="http://schemas.openxmlformats.org/drawingml/2006/table">
            <a:tbl>
              <a:tblPr/>
              <a:tblGrid>
                <a:gridCol w="1903730"/>
                <a:gridCol w="2287270"/>
              </a:tblGrid>
              <a:tr h="525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đồ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dùng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  Lợi ích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Nồi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cơm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Ti 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Cát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sét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Kìm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Quạt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máy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Bình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hoa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hồ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Ghế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Điện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thoại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...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Nấu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cơm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Giải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trí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Nghe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nhạc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Nhổ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đinh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mát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Cắm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hoa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Xem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giờ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Ngồi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Nghe,gọi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47800" y="6019800"/>
            <a:ext cx="352848" cy="540306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0"/>
            <a:ext cx="80772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 DÙNG TRONG GIA ĐÌNH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3058" name="AutoShape 2"/>
          <p:cNvSpPr>
            <a:spLocks noChangeArrowheads="1"/>
          </p:cNvSpPr>
          <p:nvPr/>
        </p:nvSpPr>
        <p:spPr bwMode="auto">
          <a:xfrm>
            <a:off x="2400300" y="2514600"/>
            <a:ext cx="4343400" cy="2895600"/>
          </a:xfrm>
          <a:prstGeom prst="cloudCallout">
            <a:avLst>
              <a:gd name="adj1" fmla="val -66338"/>
              <a:gd name="adj2" fmla="val 113375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7" name="Picture 3" descr="banuihoinuocROWNTADZ9020"/>
          <p:cNvPicPr>
            <a:picLocks noChangeAspect="1" noChangeArrowheads="1"/>
          </p:cNvPicPr>
          <p:nvPr/>
        </p:nvPicPr>
        <p:blipFill>
          <a:blip r:embed="rId3"/>
          <a:srcRect t="12000" b="14085"/>
          <a:stretch>
            <a:fillRect/>
          </a:stretch>
        </p:blipFill>
        <p:spPr bwMode="auto">
          <a:xfrm>
            <a:off x="6400800" y="12192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9" name="Picture 5" descr="2742766423"/>
          <p:cNvPicPr>
            <a:picLocks noChangeAspect="1" noChangeArrowheads="1"/>
          </p:cNvPicPr>
          <p:nvPr/>
        </p:nvPicPr>
        <p:blipFill>
          <a:blip r:embed="rId4"/>
          <a:srcRect l="24001" r="22667"/>
          <a:stretch>
            <a:fillRect/>
          </a:stretch>
        </p:blipFill>
        <p:spPr bwMode="auto">
          <a:xfrm>
            <a:off x="3429000" y="3505200"/>
            <a:ext cx="1447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0" name="Picture 6" descr="114522027%20chau%20nhua%20Viet%20nhat%20300%20(7000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572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1" name="Picture 7" descr="hs1185241485"/>
          <p:cNvPicPr>
            <a:picLocks noChangeAspect="1" noChangeArrowheads="1"/>
          </p:cNvPicPr>
          <p:nvPr/>
        </p:nvPicPr>
        <p:blipFill>
          <a:blip r:embed="rId6"/>
          <a:srcRect l="5325"/>
          <a:stretch>
            <a:fillRect/>
          </a:stretch>
        </p:blipFill>
        <p:spPr bwMode="auto">
          <a:xfrm>
            <a:off x="6934200" y="3962400"/>
            <a:ext cx="2209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4" descr="1286467094_126865696_1-Hinh-anh-ca--Ban-ghe-salon-thanh-li-Xem-them-anh-128646709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2766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6" descr="adg122950093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228600"/>
            <a:ext cx="175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8" descr="image009vv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457200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Casa_15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200" y="3200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 descr="BB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24400" y="47244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98&quot;&gt;&lt;/object&gt;&lt;object type=&quot;2&quot; unique_id=&quot;10099&quot;&gt;&lt;object type=&quot;3&quot; unique_id=&quot;10101&quot;&gt;&lt;property id=&quot;20148&quot; value=&quot;5&quot;/&gt;&lt;property id=&quot;20300&quot; value=&quot;Slide 1&quot;/&gt;&lt;property id=&quot;20307&quot; value=&quot;256&quot;/&gt;&lt;/object&gt;&lt;object type=&quot;3&quot; unique_id=&quot;10102&quot;&gt;&lt;property id=&quot;20148&quot; value=&quot;5&quot;/&gt;&lt;property id=&quot;20300&quot; value=&quot;Slide 2&quot;/&gt;&lt;property id=&quot;20307&quot; value=&quot;258&quot;/&gt;&lt;/object&gt;&lt;object type=&quot;3&quot; unique_id=&quot;10103&quot;&gt;&lt;property id=&quot;20148&quot; value=&quot;5&quot;/&gt;&lt;property id=&quot;20300&quot; value=&quot;Slide 3&quot;/&gt;&lt;property id=&quot;20307&quot; value=&quot;271&quot;/&gt;&lt;/object&gt;&lt;object type=&quot;3&quot; unique_id=&quot;10104&quot;&gt;&lt;property id=&quot;20148&quot; value=&quot;5&quot;/&gt;&lt;property id=&quot;20300&quot; value=&quot;Slide 4&quot;/&gt;&lt;property id=&quot;20307&quot; value=&quot;260&quot;/&gt;&lt;/object&gt;&lt;object type=&quot;3&quot; unique_id=&quot;10105&quot;&gt;&lt;property id=&quot;20148&quot; value=&quot;5&quot;/&gt;&lt;property id=&quot;20300&quot; value=&quot;Slide 5&quot;/&gt;&lt;property id=&quot;20307&quot; value=&quot;281&quot;/&gt;&lt;/object&gt;&lt;object type=&quot;3&quot; unique_id=&quot;10106&quot;&gt;&lt;property id=&quot;20148&quot; value=&quot;5&quot;/&gt;&lt;property id=&quot;20300&quot; value=&quot;Slide 6&quot;/&gt;&lt;property id=&quot;20307&quot; value=&quot;278&quot;/&gt;&lt;/object&gt;&lt;object type=&quot;3&quot; unique_id=&quot;10107&quot;&gt;&lt;property id=&quot;20148&quot; value=&quot;5&quot;/&gt;&lt;property id=&quot;20300&quot; value=&quot;Slide 7&quot;/&gt;&lt;property id=&quot;20307&quot; value=&quot;279&quot;/&gt;&lt;/object&gt;&lt;object type=&quot;3&quot; unique_id=&quot;10108&quot;&gt;&lt;property id=&quot;20148&quot; value=&quot;5&quot;/&gt;&lt;property id=&quot;20300&quot; value=&quot;Slide 8&quot;/&gt;&lt;property id=&quot;20307&quot; value=&quot;280&quot;/&gt;&lt;/object&gt;&lt;object type=&quot;3&quot; unique_id=&quot;10109&quot;&gt;&lt;property id=&quot;20148&quot; value=&quot;5&quot;/&gt;&lt;property id=&quot;20300&quot; value=&quot;Slide 9&quot;/&gt;&lt;property id=&quot;20307&quot; value=&quot;277&quot;/&gt;&lt;/object&gt;&lt;object type=&quot;3&quot; unique_id=&quot;10110&quot;&gt;&lt;property id=&quot;20148&quot; value=&quot;5&quot;/&gt;&lt;property id=&quot;20300&quot; value=&quot;Slide 10&quot;/&gt;&lt;property id=&quot;20307&quot; value=&quot;282&quot;/&gt;&lt;/object&gt;&lt;object type=&quot;3&quot; unique_id=&quot;10111&quot;&gt;&lt;property id=&quot;20148&quot; value=&quot;5&quot;/&gt;&lt;property id=&quot;20300&quot; value=&quot;Slide 11&quot;/&gt;&lt;property id=&quot;20307&quot; value=&quot;283&quot;/&gt;&lt;/object&gt;&lt;object type=&quot;3&quot; unique_id=&quot;10112&quot;&gt;&lt;property id=&quot;20148&quot; value=&quot;5&quot;/&gt;&lt;property id=&quot;20300&quot; value=&quot;Slide 12&quot;/&gt;&lt;property id=&quot;20307&quot; value=&quot;285&quot;/&gt;&lt;/object&gt;&lt;object type=&quot;3&quot; unique_id=&quot;10113&quot;&gt;&lt;property id=&quot;20148&quot; value=&quot;5&quot;/&gt;&lt;property id=&quot;20300&quot; value=&quot;Slide 13&quot;/&gt;&lt;property id=&quot;20307&quot; value=&quot;269&quot;/&gt;&lt;/object&gt;&lt;object type=&quot;3&quot; unique_id=&quot;10114&quot;&gt;&lt;property id=&quot;20148&quot; value=&quot;5&quot;/&gt;&lt;property id=&quot;20300&quot; value=&quot;Slide 14 - &amp;quot;    - Bạn nhỏ trong hình đang làm gì?&amp;#x0D;&amp;#x0A;     -Việc làm đó của các bạn có tác dụng gì?&amp;quot;&quot;/&gt;&lt;property id=&quot;20307&quot; value=&quot;286&quot;/&gt;&lt;/object&gt;&lt;object type=&quot;3&quot; unique_id=&quot;10115&quot;&gt;&lt;property id=&quot;20148&quot; value=&quot;5&quot;/&gt;&lt;property id=&quot;20300&quot; value=&quot;Slide 15 - &amp;quot;           Khi sử dụng đồ dùng bằng sứ ta cần lưu ý điều  gì?&amp;quot;&quot;/&gt;&lt;property id=&quot;20307&quot; value=&quot;287&quot;/&gt;&lt;/object&gt;&lt;object type=&quot;3&quot; unique_id=&quot;10116&quot;&gt;&lt;property id=&quot;20148&quot; value=&quot;5&quot;/&gt;&lt;property id=&quot;20300&quot; value=&quot;Slide 16 - &amp;quot;       Đối với bàn, ghế, giường, tủ  &amp;#x0D;&amp;#x0A;  ta phải giữ gìn như thế nào?&amp;quot;&quot;/&gt;&lt;property id=&quot;20307&quot; value=&quot;270&quot;/&gt;&lt;/object&gt;&lt;object type=&quot;3&quot; unique_id=&quot;10117&quot;&gt;&lt;property id=&quot;20148&quot; value=&quot;5&quot;/&gt;&lt;property id=&quot;20300&quot; value=&quot;Slide 17 - &amp;quot;          Khi sử dụng những đồ dùng&amp;#x0D;&amp;#x0A;      bằng điện , ta phải chú ý điều gì?&amp;#x0D;&amp;#x0A;&amp;quot;&quot;/&gt;&lt;property id=&quot;20307&quot; value=&quot;261&quot;/&gt;&lt;/object&gt;&lt;object type=&quot;3&quot; unique_id=&quot;10118&quot;&gt;&lt;property id=&quot;20148&quot; value=&quot;5&quot;/&gt;&lt;property id=&quot;20300&quot; value=&quot;Slide 18&quot;/&gt;&lt;property id=&quot;20307&quot; value=&quot;262&quot;/&gt;&lt;/object&gt;&lt;object type=&quot;3&quot; unique_id=&quot;10119&quot;&gt;&lt;property id=&quot;20148&quot; value=&quot;5&quot;/&gt;&lt;property id=&quot;20300&quot; value=&quot;Slide 19&quot;/&gt;&lt;property id=&quot;20307&quot; value=&quot;288&quot;/&gt;&lt;/object&gt;&lt;object type=&quot;3&quot; unique_id=&quot;10120&quot;&gt;&lt;property id=&quot;20148&quot; value=&quot;5&quot;/&gt;&lt;property id=&quot;20300&quot; value=&quot;Slide 20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937</Words>
  <Application>Microsoft Office PowerPoint</Application>
  <PresentationFormat>On-screen Show (4:3)</PresentationFormat>
  <Paragraphs>496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.VnTime</vt:lpstr>
      <vt:lpstr>Arial</vt:lpstr>
      <vt:lpstr>Calibri</vt:lpstr>
      <vt:lpstr>Times New Roman</vt:lpstr>
      <vt:lpstr>VNI-Times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- Bạn nhỏ trong hình đang làm gì?      -Việc làm đó của các bạn có tác dụng gì?</vt:lpstr>
      <vt:lpstr>           Khi sử dụng đồ dùng bằng sứ ta cần lưu ý điều  gì?</vt:lpstr>
      <vt:lpstr>       Đối với bàn, ghế, giường, tủ     ta phải giữ gìn như thế nào?</vt:lpstr>
      <vt:lpstr>          Khi sử dụng những đồ dùng       bằng điện , ta phải chú ý điều gì?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FPTSHOP GLI</dc:creator>
  <cp:lastModifiedBy>Admin</cp:lastModifiedBy>
  <cp:revision>62</cp:revision>
  <dcterms:created xsi:type="dcterms:W3CDTF">2015-11-13T01:39:13Z</dcterms:created>
  <dcterms:modified xsi:type="dcterms:W3CDTF">2020-11-30T08:37:26Z</dcterms:modified>
</cp:coreProperties>
</file>