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0" r:id="rId2"/>
    <p:sldId id="256" r:id="rId3"/>
    <p:sldId id="269" r:id="rId4"/>
    <p:sldId id="289" r:id="rId5"/>
    <p:sldId id="292" r:id="rId6"/>
    <p:sldId id="323" r:id="rId7"/>
    <p:sldId id="315" r:id="rId8"/>
    <p:sldId id="308" r:id="rId9"/>
    <p:sldId id="293" r:id="rId10"/>
    <p:sldId id="298" r:id="rId11"/>
    <p:sldId id="322" r:id="rId12"/>
    <p:sldId id="299" r:id="rId13"/>
    <p:sldId id="306" r:id="rId14"/>
    <p:sldId id="282" r:id="rId15"/>
    <p:sldId id="283" r:id="rId16"/>
    <p:sldId id="281" r:id="rId17"/>
    <p:sldId id="262" r:id="rId18"/>
    <p:sldId id="320" r:id="rId19"/>
    <p:sldId id="321" r:id="rId20"/>
    <p:sldId id="317" r:id="rId21"/>
    <p:sldId id="318" r:id="rId22"/>
    <p:sldId id="319" r:id="rId23"/>
    <p:sldId id="312" r:id="rId24"/>
  </p:sldIdLst>
  <p:sldSz cx="12252325" cy="6858000"/>
  <p:notesSz cx="6858000" cy="9144000"/>
  <p:custDataLst>
    <p:tags r:id="rId26"/>
  </p:custDataLst>
  <p:defaultTextStyle>
    <a:defPPr>
      <a:defRPr lang="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E5C1C1"/>
    <a:srgbClr val="E1B9B9"/>
    <a:srgbClr val="B99347"/>
    <a:srgbClr val="A77759"/>
    <a:srgbClr val="A25E8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7"/>
    <p:restoredTop sz="93010"/>
  </p:normalViewPr>
  <p:slideViewPr>
    <p:cSldViewPr showGuides="1">
      <p:cViewPr>
        <p:scale>
          <a:sx n="60" d="100"/>
          <a:sy n="60" d="100"/>
        </p:scale>
        <p:origin x="-216" y="-270"/>
      </p:cViewPr>
      <p:guideLst>
        <p:guide orient="horz" pos="2160"/>
        <p:guide pos="38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664D1BA-3EDA-4233-97BD-79B2F9A9979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685800"/>
            <a:ext cx="6124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" sz="1200" dirty="0">
                <a:latin typeface="Calibri" panose="020F0502020204030204" pitchFamily="34" charset="0"/>
              </a:rPr>
              <a:t>‹#›</a:t>
            </a:fld>
            <a:endParaRPr lang="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095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925" y="2130426"/>
            <a:ext cx="104144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849" y="3886200"/>
            <a:ext cx="857662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D9F1BA-DE90-4B8E-8272-867737BE6A1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D9F1BA-DE90-4B8E-8272-867737BE6A1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2936" y="274639"/>
            <a:ext cx="275677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16" y="274639"/>
            <a:ext cx="8066114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D9F1BA-DE90-4B8E-8272-867737BE6A1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2616" y="274639"/>
            <a:ext cx="11027093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D9F1BA-DE90-4B8E-8272-867737BE6A1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D9F1BA-DE90-4B8E-8272-867737BE6A1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49" y="4406901"/>
            <a:ext cx="1041447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849" y="2906713"/>
            <a:ext cx="1041447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D9F1BA-DE90-4B8E-8272-867737BE6A1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16" y="1600201"/>
            <a:ext cx="54114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265" y="1600201"/>
            <a:ext cx="54114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D9F1BA-DE90-4B8E-8272-867737BE6A1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16" y="1535113"/>
            <a:ext cx="54135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16" y="2174875"/>
            <a:ext cx="54135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4012" y="1535113"/>
            <a:ext cx="54156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4012" y="2174875"/>
            <a:ext cx="54156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D9F1BA-DE90-4B8E-8272-867737BE6A1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D9F1BA-DE90-4B8E-8272-867737BE6A1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D9F1BA-DE90-4B8E-8272-867737BE6A1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17" y="273050"/>
            <a:ext cx="403093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319" y="273051"/>
            <a:ext cx="684939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17" y="1435101"/>
            <a:ext cx="403093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D9F1BA-DE90-4B8E-8272-867737BE6A1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541" y="4800600"/>
            <a:ext cx="73513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01541" y="612775"/>
            <a:ext cx="7351395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1541" y="5367338"/>
            <a:ext cx="73513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D9F1BA-DE90-4B8E-8272-867737BE6A1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12775" y="274638"/>
            <a:ext cx="1102677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11026775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2775" y="6245225"/>
            <a:ext cx="2859088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D9F1BA-DE90-4B8E-8272-867737BE6A19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10/7/2020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86238" y="6245225"/>
            <a:ext cx="387985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80463" y="6245225"/>
            <a:ext cx="2859088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latin typeface="Arial" panose="020B0604020202020204" pitchFamily="34" charset="0"/>
              </a:rPr>
              <a:t>‹#›</a:t>
            </a:fld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ministrator\Downloads\Qu&#225;%20tr&#236;nh%20ti&#234;u%20h&#243;a%20th&#7913;c%20&#259;n%20th&#250;%20v&#7883;%20trong%20m&#7855;t%20tr&#7867;%20em.mp4" TargetMode="External"/><Relationship Id="rId1" Type="http://schemas.microsoft.com/office/2007/relationships/media" Target="file:///C:\Users\Administrator\Downloads\Qu&#225;%20tr&#236;nh%20ti&#234;u%20h&#243;a%20th&#7913;c%20&#259;n%20th&#250;%20v&#7883;%20trong%20m&#7855;t%20tr&#7867;%20em.mp4" TargetMode="Externa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mua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7" y="-315912"/>
            <a:ext cx="122523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WordArt 5"/>
          <p:cNvSpPr>
            <a:spLocks noTextEdit="1"/>
          </p:cNvSpPr>
          <p:nvPr/>
        </p:nvSpPr>
        <p:spPr>
          <a:xfrm>
            <a:off x="2363788" y="2133600"/>
            <a:ext cx="7524750" cy="13858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TỰ NHIÊN VÀ XÃ HỘI LỚP 2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438" y="188913"/>
            <a:ext cx="5981700" cy="3887787"/>
          </a:xfrm>
          <a:prstGeom prst="rect">
            <a:avLst/>
          </a:prstGeom>
          <a:noFill/>
          <a:ln w="9525" cap="flat" cmpd="sng">
            <a:solidFill>
              <a:srgbClr val="16B1F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" name="Rectangle 8"/>
          <p:cNvSpPr/>
          <p:nvPr/>
        </p:nvSpPr>
        <p:spPr>
          <a:xfrm>
            <a:off x="-12700" y="4581525"/>
            <a:ext cx="12265025" cy="1150938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just" eaLnBrk="1" hangingPunct="1"/>
            <a:r>
              <a:rPr lang="en-US" altLang="x-none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 2)</a:t>
            </a:r>
            <a:r>
              <a:rPr lang="en-US" altLang="x-none" sz="4400" b="1" dirty="0">
                <a:latin typeface="Arial" panose="020B0604020202020204" pitchFamily="34" charset="0"/>
              </a:rPr>
              <a:t> Vào đến dạ dày, thức ăn được tiêu hoá thế nào</a:t>
            </a:r>
            <a:r>
              <a:rPr lang="en-US" altLang="x-none" sz="4000" b="1" dirty="0">
                <a:latin typeface="Arial" panose="020B0604020202020204" pitchFamily="34" charset="0"/>
              </a:rPr>
              <a:t>?</a:t>
            </a:r>
            <a:endParaRPr sz="4000" b="1" dirty="0">
              <a:latin typeface="Arial" panose="020B0604020202020204" pitchFamily="34" charset="0"/>
            </a:endParaRPr>
          </a:p>
        </p:txBody>
      </p:sp>
      <p:sp>
        <p:nvSpPr>
          <p:cNvPr id="59396" name="Text Box 4"/>
          <p:cNvSpPr txBox="1"/>
          <p:nvPr/>
        </p:nvSpPr>
        <p:spPr>
          <a:xfrm>
            <a:off x="46038" y="4305300"/>
            <a:ext cx="12244387" cy="21240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x-none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lang="en-US" altLang="x-none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x-none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đến dạ  d</a:t>
            </a:r>
            <a:r>
              <a:rPr lang="en-US" altLang="x-none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thức ăn tiếp t</a:t>
            </a:r>
            <a:r>
              <a:rPr lang="en-US" altLang="x-none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-US" altLang="x-none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được nh</a:t>
            </a:r>
            <a:r>
              <a:rPr lang="en-US" altLang="x-none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trộn. Một phần thức ăn được biến th</a:t>
            </a:r>
            <a:r>
              <a:rPr lang="en-US" altLang="x-none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chất bổ dưỡng.</a:t>
            </a:r>
            <a:endParaRPr lang="en-US" altLang="x-none" sz="4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93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13" y="188913"/>
            <a:ext cx="4460875" cy="2716212"/>
          </a:xfrm>
          <a:prstGeom prst="rect">
            <a:avLst/>
          </a:prstGeom>
          <a:noFill/>
          <a:ln w="5715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925" y="188913"/>
            <a:ext cx="4484688" cy="2736850"/>
          </a:xfrm>
          <a:prstGeom prst="rect">
            <a:avLst/>
          </a:prstGeom>
          <a:noFill/>
          <a:ln w="9525" cap="flat" cmpd="sng">
            <a:solidFill>
              <a:srgbClr val="16B1F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4" name="TextBox 5"/>
          <p:cNvSpPr txBox="1"/>
          <p:nvPr/>
        </p:nvSpPr>
        <p:spPr>
          <a:xfrm>
            <a:off x="365125" y="3213100"/>
            <a:ext cx="11664950" cy="3724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</a:p>
          <a:p>
            <a:pPr algn="just"/>
            <a:r>
              <a:rPr lang="en-US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miệng thức ăn được răng nghiền nhỏ, lưỡi nh</a:t>
            </a:r>
            <a:r>
              <a:rPr lang="en-US" altLang="x-none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trộn, nước bọt tẩm ướt v</a:t>
            </a:r>
            <a:r>
              <a:rPr lang="en-US" altLang="x-none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nuốt xuống thực quản rồi v</a:t>
            </a:r>
            <a:r>
              <a:rPr lang="en-US" altLang="x-none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dạ d</a:t>
            </a:r>
            <a:r>
              <a:rPr lang="en-US" altLang="x-none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Ở dạ d</a:t>
            </a:r>
            <a:r>
              <a:rPr lang="en-US" altLang="x-none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thức ăn tiếp tục được nh</a:t>
            </a:r>
            <a:r>
              <a:rPr lang="en-US" altLang="x-none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trộn nhờ sự co bóp của dạ d</a:t>
            </a:r>
            <a:r>
              <a:rPr lang="en-US" altLang="x-none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v</a:t>
            </a:r>
            <a:r>
              <a:rPr lang="en-US" altLang="x-none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phần thức ăn biến th</a:t>
            </a:r>
            <a:r>
              <a:rPr lang="en-US" altLang="x-none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chất bổ dưỡng.</a:t>
            </a:r>
            <a:endParaRPr lang="en-US" altLang="x-none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3813" y="80963"/>
            <a:ext cx="12266613" cy="14462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x-none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US" altLang="x-none" sz="44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tiêu hóa thức ăn ở </a:t>
            </a:r>
            <a:r>
              <a:rPr lang="en-US" altLang="x-none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 non</a:t>
            </a:r>
            <a:r>
              <a:rPr lang="en-US" altLang="x-none" sz="44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x-none" sz="4400" b="1" dirty="0">
                <a:solidFill>
                  <a:srgbClr val="2222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b="1" dirty="0">
                <a:solidFill>
                  <a:srgbClr val="2222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 gi</a:t>
            </a:r>
            <a:r>
              <a:rPr lang="en-US" altLang="x-none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x-none" sz="4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24" name="Text Box 8"/>
          <p:cNvSpPr txBox="1"/>
          <p:nvPr/>
        </p:nvSpPr>
        <p:spPr>
          <a:xfrm>
            <a:off x="433388" y="5540375"/>
            <a:ext cx="11134725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x-non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3 v</a:t>
            </a:r>
            <a:r>
              <a:rPr lang="en-US" altLang="x-none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x-none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15</a:t>
            </a:r>
            <a:endParaRPr lang="en-US" altLang="x-none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738313"/>
            <a:ext cx="4824413" cy="32385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89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925" y="1773238"/>
            <a:ext cx="4632325" cy="3195637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/>
          <p:nvPr/>
        </p:nvSpPr>
        <p:spPr>
          <a:xfrm>
            <a:off x="0" y="44450"/>
            <a:ext cx="122523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x-none" sz="32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tiêu hóa thức ăn ở </a:t>
            </a: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 non</a:t>
            </a:r>
            <a:r>
              <a:rPr lang="en-US" altLang="x-non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x-none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 gi</a:t>
            </a: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</a:p>
        </p:txBody>
      </p:sp>
      <p:pic>
        <p:nvPicPr>
          <p:cNvPr id="17411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801688"/>
            <a:ext cx="4824413" cy="2843212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412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925" y="836613"/>
            <a:ext cx="4632325" cy="2805112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3719513"/>
            <a:ext cx="6126163" cy="1262063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x-none" sz="3800" b="1" dirty="0">
                <a:solidFill>
                  <a:srgbClr val="0000CC"/>
                </a:solidFill>
                <a:latin typeface="Arial" panose="020B0604020202020204" pitchFamily="34" charset="0"/>
              </a:rPr>
              <a:t> - </a:t>
            </a:r>
            <a:r>
              <a:rPr lang="en-US" altLang="x-none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ăn v</a:t>
            </a:r>
            <a:r>
              <a:rPr lang="en-US" altLang="x-none" sz="3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đến ruột non tiếp tục biến đổi th</a:t>
            </a:r>
            <a:r>
              <a:rPr lang="en-US" altLang="x-none" sz="3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gì?</a:t>
            </a:r>
            <a:endParaRPr lang="en-US" altLang="x-none" sz="3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513513" y="3670300"/>
            <a:ext cx="5740400" cy="193833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x-none" sz="40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chất bã trong thức ăn được đưa đi đâu?</a:t>
            </a:r>
            <a:endParaRPr lang="en-US" altLang="x-none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1809750" y="5818188"/>
            <a:ext cx="8632825" cy="706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b</a:t>
            </a:r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(3’)</a:t>
            </a:r>
            <a:endParaRPr lang="en-US" altLang="x-none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638" y="333375"/>
            <a:ext cx="6850062" cy="4103688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Rectangle 4"/>
          <p:cNvSpPr/>
          <p:nvPr/>
        </p:nvSpPr>
        <p:spPr>
          <a:xfrm>
            <a:off x="0" y="4641850"/>
            <a:ext cx="12252325" cy="1295400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eaLnBrk="1" hangingPunct="1"/>
            <a:r>
              <a:rPr lang="en-US" altLang="x-none" sz="4400" b="1" dirty="0">
                <a:latin typeface="Calibri" panose="020F0502020204030204" pitchFamily="34" charset="0"/>
              </a:rPr>
              <a:t>	Vào đến ruột non, thức ăn tiếp tục được biến đổi thành gì?</a:t>
            </a:r>
          </a:p>
        </p:txBody>
      </p:sp>
      <p:sp>
        <p:nvSpPr>
          <p:cNvPr id="18436" name="Text Box 8"/>
          <p:cNvSpPr txBox="1"/>
          <p:nvPr/>
        </p:nvSpPr>
        <p:spPr>
          <a:xfrm>
            <a:off x="5932488" y="4076700"/>
            <a:ext cx="56927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18437" name="AutoShape 9"/>
          <p:cNvSpPr/>
          <p:nvPr/>
        </p:nvSpPr>
        <p:spPr>
          <a:xfrm rot="10800000">
            <a:off x="-36512" y="4594225"/>
            <a:ext cx="12288837" cy="2216150"/>
          </a:xfrm>
          <a:prstGeom prst="wedgeRectCallout">
            <a:avLst>
              <a:gd name="adj1" fmla="val -12843"/>
              <a:gd name="adj2" fmla="val 79741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lstStyle/>
          <a:p>
            <a:pPr algn="just" eaLnBrk="1" hangingPunct="1"/>
            <a:r>
              <a:rPr lang="en-US" altLang="x-none" sz="3800" b="1" dirty="0">
                <a:solidFill>
                  <a:srgbClr val="C00000"/>
                </a:solidFill>
                <a:latin typeface="Arial" panose="020B0604020202020204" pitchFamily="34" charset="0"/>
              </a:rPr>
              <a:t>	</a:t>
            </a:r>
            <a:r>
              <a:rPr lang="en-US" altLang="x-none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lớn thức ăn được biến th</a:t>
            </a:r>
            <a:r>
              <a:rPr lang="en-US" altLang="x-none" sz="3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chất bổ dưỡng. Chúng thấm qua th</a:t>
            </a:r>
            <a:r>
              <a:rPr lang="en-US" altLang="x-none" sz="3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ruột non v</a:t>
            </a:r>
            <a:r>
              <a:rPr lang="en-US" altLang="x-none" sz="3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máu, đi nuôi cơ thể.</a:t>
            </a:r>
            <a:endParaRPr lang="en-US" altLang="x-none" sz="3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4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88" y="260350"/>
            <a:ext cx="6753225" cy="447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4954588"/>
            <a:ext cx="12252325" cy="1714500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algn="just" eaLnBrk="1" hangingPunct="1"/>
            <a:r>
              <a:rPr lang="en-US" altLang="x-none" sz="4400" b="1" dirty="0">
                <a:solidFill>
                  <a:srgbClr val="0000CC"/>
                </a:solidFill>
                <a:latin typeface="Calibri" panose="020F0502020204030204" pitchFamily="34" charset="0"/>
              </a:rPr>
              <a:t>	Phần chất bã có trong thức ăn được đưa đi đâu?</a:t>
            </a:r>
          </a:p>
          <a:p>
            <a:pPr algn="just" eaLnBrk="1" hangingPunct="1"/>
            <a:endParaRPr lang="en-US" altLang="x-none" sz="44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19460" name="AutoShape 6"/>
          <p:cNvSpPr/>
          <p:nvPr/>
        </p:nvSpPr>
        <p:spPr>
          <a:xfrm rot="10800000">
            <a:off x="0" y="4797425"/>
            <a:ext cx="12252325" cy="2060575"/>
          </a:xfrm>
          <a:prstGeom prst="wedgeRectCallout">
            <a:avLst>
              <a:gd name="adj1" fmla="val -29903"/>
              <a:gd name="adj2" fmla="val -27648"/>
            </a:avLst>
          </a:prstGeom>
          <a:solidFill>
            <a:schemeClr val="bg1"/>
          </a:solidFill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lstStyle/>
          <a:p>
            <a:pPr algn="just" eaLnBrk="1" hangingPunct="1"/>
            <a:r>
              <a:rPr lang="en-US" altLang="x-none" sz="4000" b="1" dirty="0">
                <a:latin typeface="Arial" panose="020B0604020202020204" pitchFamily="34" charset="0"/>
              </a:rPr>
              <a:t>	</a:t>
            </a:r>
            <a:r>
              <a:rPr lang="en-US" alt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 cặn bã được đưa xuống ruột gi</a:t>
            </a:r>
            <a:r>
              <a:rPr lang="en-US" altLang="x-none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biến th</a:t>
            </a:r>
            <a:r>
              <a:rPr lang="en-US" altLang="x-none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phân, rồi được đưa ra ngo</a:t>
            </a:r>
            <a:r>
              <a:rPr lang="en-US" altLang="x-none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lang="en-US" altLang="x-none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94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/>
          <p:nvPr/>
        </p:nvSpPr>
        <p:spPr>
          <a:xfrm>
            <a:off x="0" y="44450"/>
            <a:ext cx="12252325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x-none" sz="34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x-none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tiêu hóa thức ăn ở </a:t>
            </a:r>
            <a:r>
              <a:rPr lang="en-US" altLang="x-none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 non</a:t>
            </a:r>
            <a:r>
              <a:rPr lang="en-US" altLang="x-none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x-none" sz="3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 gi</a:t>
            </a:r>
            <a:r>
              <a:rPr lang="en-US" altLang="x-none" sz="3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</a:p>
        </p:txBody>
      </p:sp>
      <p:pic>
        <p:nvPicPr>
          <p:cNvPr id="2048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876300"/>
            <a:ext cx="4824413" cy="240823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84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925" y="908050"/>
            <a:ext cx="4632325" cy="23749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485" name="AutoShape 11"/>
          <p:cNvSpPr/>
          <p:nvPr/>
        </p:nvSpPr>
        <p:spPr>
          <a:xfrm rot="10800000">
            <a:off x="36513" y="5373688"/>
            <a:ext cx="12215812" cy="1079500"/>
          </a:xfrm>
          <a:prstGeom prst="wedgeRectCallout">
            <a:avLst>
              <a:gd name="adj1" fmla="val -30755"/>
              <a:gd name="adj2" fmla="val 52352"/>
            </a:avLst>
          </a:prstGeom>
          <a:noFill/>
          <a:ln w="38100">
            <a:noFill/>
          </a:ln>
        </p:spPr>
        <p:txBody>
          <a:bodyPr rot="10800000"/>
          <a:lstStyle/>
          <a:p>
            <a:pPr algn="just" eaLnBrk="1" hangingPunct="1"/>
            <a:r>
              <a:rPr lang="en-US" altLang="x-none"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Chất cặn bã được đưa xuống ruột gi</a:t>
            </a:r>
            <a:r>
              <a:rPr lang="en-US" altLang="x-none" sz="36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biến th</a:t>
            </a:r>
            <a:r>
              <a:rPr lang="en-US" altLang="x-none" sz="36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phân, rồi được đưa ra ngo</a:t>
            </a:r>
            <a:r>
              <a:rPr lang="en-US" altLang="x-none" sz="3600" b="1" dirty="0">
                <a:solidFill>
                  <a:srgbClr val="2D2D8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6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lang="en-US" altLang="x-none" sz="3600" b="1" dirty="0">
              <a:solidFill>
                <a:srgbClr val="2D2D8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36513" y="4229100"/>
            <a:ext cx="12215813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x-none" sz="3600" b="1" dirty="0">
                <a:solidFill>
                  <a:srgbClr val="161645"/>
                </a:solidFill>
                <a:latin typeface="Arial" panose="020B0604020202020204" pitchFamily="34" charset="0"/>
              </a:rPr>
              <a:t>- </a:t>
            </a:r>
            <a:r>
              <a:rPr lang="en-US" altLang="x-none" sz="3600"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lớn thức ăn được biến th</a:t>
            </a:r>
            <a:r>
              <a:rPr lang="en-US" altLang="x-none" sz="3600" b="1" dirty="0">
                <a:solidFill>
                  <a:srgbClr val="1616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600"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chất bổ dưỡng. Chúng thấm qua th</a:t>
            </a:r>
            <a:r>
              <a:rPr lang="en-US" altLang="x-none" sz="3600" b="1" dirty="0">
                <a:solidFill>
                  <a:srgbClr val="1616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600"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ruột non v</a:t>
            </a:r>
            <a:r>
              <a:rPr lang="en-US" altLang="x-none" sz="3600" b="1" dirty="0">
                <a:solidFill>
                  <a:srgbClr val="16164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600" b="1" dirty="0">
                <a:solidFill>
                  <a:srgbClr val="1616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máu, đi nuôi cơ thể.</a:t>
            </a:r>
            <a:endParaRPr lang="en-US" altLang="x-none" sz="3600" b="1" dirty="0">
              <a:solidFill>
                <a:srgbClr val="1616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7" name="TextBox 6"/>
          <p:cNvSpPr txBox="1"/>
          <p:nvPr/>
        </p:nvSpPr>
        <p:spPr>
          <a:xfrm>
            <a:off x="411163" y="3571875"/>
            <a:ext cx="42862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endParaRPr lang="en-US" altLang="x-none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\\pc10\DATA (D)\A- SNA2010\ADM\Individual\GVVN\File04- NND\lop 2\gadt\HKI\tuan 6\Copy of img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8" y="768350"/>
            <a:ext cx="5548312" cy="2794000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2531" name="Picture 42" descr="\\pc10\DATA (D)\A- SNA2010\ADM\Individual\GVVN\File04- NND\lop 2\gadt\HKI\tuan 6\img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088" y="908050"/>
            <a:ext cx="5403850" cy="2601913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2532" name="Text Box 17"/>
          <p:cNvSpPr txBox="1"/>
          <p:nvPr/>
        </p:nvSpPr>
        <p:spPr>
          <a:xfrm>
            <a:off x="73025" y="44450"/>
            <a:ext cx="121793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x-none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Vận dụng kiến thức đã học vào cuộc sống:</a:t>
            </a:r>
          </a:p>
        </p:txBody>
      </p:sp>
      <p:sp>
        <p:nvSpPr>
          <p:cNvPr id="11284" name="Text Box 20"/>
          <p:cNvSpPr txBox="1"/>
          <p:nvPr/>
        </p:nvSpPr>
        <p:spPr>
          <a:xfrm>
            <a:off x="83564" y="5301208"/>
            <a:ext cx="12180887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x-none" sz="4000" b="1" dirty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thức ăn được tiêu hóa dễ d</a:t>
            </a:r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chúng ta nên ăn chậm, nhai kĩ.</a:t>
            </a:r>
            <a:endParaRPr lang="en-US" altLang="x-none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85" name="Text Box 21"/>
          <p:cNvSpPr txBox="1"/>
          <p:nvPr/>
        </p:nvSpPr>
        <p:spPr>
          <a:xfrm>
            <a:off x="203200" y="3977233"/>
            <a:ext cx="11557000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x-none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thức ăn được tiêu hóa dễ d</a:t>
            </a:r>
            <a:r>
              <a:rPr lang="en-US" altLang="x-none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chúng ta nên l</a:t>
            </a:r>
            <a:r>
              <a:rPr lang="en-US" altLang="x-none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gì?</a:t>
            </a:r>
            <a:endParaRPr lang="en-US" altLang="x-none" sz="4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5" name="Rectangle 9"/>
          <p:cNvSpPr/>
          <p:nvPr/>
        </p:nvSpPr>
        <p:spPr>
          <a:xfrm>
            <a:off x="9504363" y="1700213"/>
            <a:ext cx="2170112" cy="936625"/>
          </a:xfrm>
          <a:prstGeom prst="rect">
            <a:avLst/>
          </a:prstGeom>
          <a:solidFill>
            <a:srgbClr val="E1B9B9"/>
          </a:solidFill>
          <a:ln w="9525">
            <a:noFill/>
          </a:ln>
        </p:spPr>
        <p:txBody>
          <a:bodyPr wrap="none" anchor="ctr"/>
          <a:lstStyle/>
          <a:p>
            <a:pPr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22536" name="Rectangle 9"/>
          <p:cNvSpPr/>
          <p:nvPr/>
        </p:nvSpPr>
        <p:spPr>
          <a:xfrm>
            <a:off x="1608138" y="2443163"/>
            <a:ext cx="2170112" cy="625475"/>
          </a:xfrm>
          <a:prstGeom prst="rect">
            <a:avLst/>
          </a:prstGeom>
          <a:solidFill>
            <a:srgbClr val="E1B9B9"/>
          </a:solidFill>
          <a:ln w="9525">
            <a:noFill/>
          </a:ln>
        </p:spPr>
        <p:txBody>
          <a:bodyPr wrap="none" anchor="ctr"/>
          <a:lstStyle/>
          <a:p>
            <a:pPr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" grpId="0"/>
      <p:bldP spid="11285" grpId="0"/>
      <p:bldP spid="1128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5"/>
          <p:cNvSpPr/>
          <p:nvPr/>
        </p:nvSpPr>
        <p:spPr>
          <a:xfrm>
            <a:off x="-14287" y="931863"/>
            <a:ext cx="12252325" cy="1430337"/>
          </a:xfrm>
          <a:prstGeom prst="rect">
            <a:avLst/>
          </a:prstGeom>
          <a:gradFill rotWithShape="1">
            <a:gsLst>
              <a:gs pos="0">
                <a:srgbClr val="D3FA12"/>
              </a:gs>
              <a:gs pos="50000">
                <a:srgbClr val="FFFFFF"/>
              </a:gs>
              <a:gs pos="100000">
                <a:srgbClr val="D3FA12"/>
              </a:gs>
            </a:gsLst>
            <a:lin ang="5400000" scaled="1"/>
            <a:tileRect/>
          </a:gra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just" eaLnBrk="1" hangingPunct="1"/>
            <a:r>
              <a:rPr lang="en-US" altLang="x-non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Sau khi ăn no chúng ta có nên chạy nhảy nô đùa không? </a:t>
            </a:r>
            <a:endParaRPr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15"/>
          <p:cNvSpPr/>
          <p:nvPr/>
        </p:nvSpPr>
        <p:spPr>
          <a:xfrm>
            <a:off x="-14287" y="1062038"/>
            <a:ext cx="12252325" cy="1270000"/>
          </a:xfrm>
          <a:prstGeom prst="rect">
            <a:avLst/>
          </a:prstGeom>
          <a:gradFill rotWithShape="1">
            <a:gsLst>
              <a:gs pos="0">
                <a:srgbClr val="D3FA12"/>
              </a:gs>
              <a:gs pos="50000">
                <a:srgbClr val="FFFFFF"/>
              </a:gs>
              <a:gs pos="100000">
                <a:srgbClr val="D3FA12"/>
              </a:gs>
            </a:gsLst>
            <a:lin ang="5400000" scaled="1"/>
            <a:tileRect/>
          </a:gra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just" eaLnBrk="1" hangingPunct="1"/>
            <a:r>
              <a:rPr lang="en-US" altLang="x-non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Tại sao chúng ta không nên chạy nhảy nô đùa sau khi ăn no? </a:t>
            </a:r>
            <a:endParaRPr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5685" y="2924944"/>
            <a:ext cx="12252325" cy="2800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x-none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Sau khi ăn no ta cần nghỉ ngơi để dạ d</a:t>
            </a:r>
            <a:r>
              <a:rPr lang="en-US" altLang="x-none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</a:t>
            </a:r>
            <a:r>
              <a:rPr lang="en-US" altLang="x-none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việc, tiêu hoá thức ăn. Ta chạy nhảy sẽ dễ đau sóc ở bụng, l</a:t>
            </a:r>
            <a:r>
              <a:rPr lang="en-US" altLang="x-none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giảm tác dụng của sự tiêu hóa thức ăn ở dạ d</a:t>
            </a:r>
            <a:r>
              <a:rPr lang="en-US" altLang="x-none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endParaRPr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2" grpId="1" animBg="1"/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5"/>
          <p:cNvSpPr/>
          <p:nvPr/>
        </p:nvSpPr>
        <p:spPr>
          <a:xfrm>
            <a:off x="0" y="1933575"/>
            <a:ext cx="12252325" cy="1430338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eaLnBrk="1" hangingPunct="1"/>
            <a:r>
              <a:rPr lang="en-US" altLang="x-none" sz="4400" b="1" dirty="0">
                <a:latin typeface="Calibri" panose="020F0502020204030204" pitchFamily="34" charset="0"/>
              </a:rPr>
              <a:t> </a:t>
            </a:r>
            <a:r>
              <a:rPr lang="en-US" alt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 sao chúng ta cần đi đại tiện h</a:t>
            </a:r>
            <a:r>
              <a:rPr lang="en-US" altLang="x-none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ng</a:t>
            </a:r>
            <a:r>
              <a:rPr lang="en-US" altLang="x-none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y?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/>
          <p:nvPr/>
        </p:nvGrpSpPr>
        <p:grpSpPr>
          <a:xfrm>
            <a:off x="819150" y="1268413"/>
            <a:ext cx="11149013" cy="5426075"/>
            <a:chOff x="574423" y="1931355"/>
            <a:chExt cx="8358246" cy="5015044"/>
          </a:xfrm>
        </p:grpSpPr>
        <p:sp>
          <p:nvSpPr>
            <p:cNvPr id="6" name="Rectangle 5"/>
            <p:cNvSpPr/>
            <p:nvPr/>
          </p:nvSpPr>
          <p:spPr>
            <a:xfrm>
              <a:off x="574423" y="1931355"/>
              <a:ext cx="8358246" cy="2357454"/>
            </a:xfrm>
            <a:prstGeom prst="rect">
              <a:avLst/>
            </a:prstGeom>
            <a:noFill/>
          </p:spPr>
          <p:txBody>
            <a:bodyPr spcFirstLastPara="1" wrap="none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all" spc="0" normalizeH="0" baseline="0" noProof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CƠ QUAN TIÊU HÓA</a:t>
              </a:r>
            </a:p>
          </p:txBody>
        </p:sp>
        <p:pic>
          <p:nvPicPr>
            <p:cNvPr id="5125" name="Picture 2" descr="Picture1 copy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1669" y="2660119"/>
              <a:ext cx="4500594" cy="42862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23" name="Title 1"/>
          <p:cNvSpPr txBox="1"/>
          <p:nvPr/>
        </p:nvSpPr>
        <p:spPr>
          <a:xfrm>
            <a:off x="1881188" y="115888"/>
            <a:ext cx="7429500" cy="1223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/>
            <a:r>
              <a:rPr lang="en-US" alt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</a:t>
            </a:r>
            <a:r>
              <a:rPr lang="en-US" altLang="x-none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xã hội</a:t>
            </a:r>
            <a:endParaRPr lang="en-US" altLang="x-none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uá trình tiêu hóa thức ăn thú vị trong mắt trẻ em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3388" y="404813"/>
            <a:ext cx="11385550" cy="6264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2701925" y="2771775"/>
            <a:ext cx="7980363" cy="1266825"/>
          </a:xfrm>
          <a:ln/>
        </p:spPr>
        <p:txBody>
          <a:bodyPr vert="horz" wrap="square" lIns="80434" tIns="39511" rIns="80434" bIns="39511" anchor="t"/>
          <a:lstStyle/>
          <a:p>
            <a:pPr algn="ctr">
              <a:buNone/>
            </a:pPr>
            <a:r>
              <a:rPr lang="en-US" altLang="x-none" sz="6400" b="1" dirty="0">
                <a:solidFill>
                  <a:srgbClr val="FF0000"/>
                </a:solidFill>
                <a:latin typeface=".VnTime" panose="020B7200000000000000" pitchFamily="34" charset="0"/>
              </a:rPr>
              <a:t>Gi¶i « </a:t>
            </a:r>
            <a:r>
              <a:rPr lang="en-US" altLang="x-none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x-none" sz="6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 rot="-1063690">
            <a:off x="4594225" y="-566737"/>
            <a:ext cx="4186238" cy="3467100"/>
            <a:chOff x="1776" y="96"/>
            <a:chExt cx="1968" cy="1824"/>
          </a:xfrm>
        </p:grpSpPr>
        <p:pic>
          <p:nvPicPr>
            <p:cNvPr id="26654" name="Picture 5" descr="BELLS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4" y="672"/>
              <a:ext cx="1327" cy="10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95" name="AutoShape 6"/>
            <p:cNvSpPr>
              <a:spLocks noChangeArrowheads="1"/>
            </p:cNvSpPr>
            <p:nvPr/>
          </p:nvSpPr>
          <p:spPr bwMode="auto">
            <a:xfrm>
              <a:off x="1776" y="96"/>
              <a:ext cx="1968" cy="18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1 w 21600"/>
                <a:gd name="T25" fmla="*/ 3162 h 21600"/>
                <a:gd name="T26" fmla="*/ 18439 w 21600"/>
                <a:gd name="T27" fmla="*/ 1843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693" y="10800"/>
                  </a:moveTo>
                  <a:cubicBezTo>
                    <a:pt x="10693" y="10859"/>
                    <a:pt x="10741" y="10907"/>
                    <a:pt x="10800" y="10907"/>
                  </a:cubicBezTo>
                  <a:cubicBezTo>
                    <a:pt x="10859" y="10907"/>
                    <a:pt x="10907" y="10859"/>
                    <a:pt x="10907" y="10800"/>
                  </a:cubicBezTo>
                  <a:cubicBezTo>
                    <a:pt x="10907" y="10741"/>
                    <a:pt x="10859" y="10693"/>
                    <a:pt x="10800" y="10693"/>
                  </a:cubicBezTo>
                  <a:cubicBezTo>
                    <a:pt x="10741" y="10693"/>
                    <a:pt x="10693" y="10741"/>
                    <a:pt x="10693" y="1080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VNI-Helve" pitchFamily="2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I-Helve" pitchFamily="2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I-Helve" pitchFamily="2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I-Helve" pitchFamily="2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I-Helv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Helv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Helv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Helv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Helve" pitchFamily="2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13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Helve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7703" name="AutoShape 7"/>
          <p:cNvSpPr>
            <a:spLocks noChangeArrowheads="1"/>
          </p:cNvSpPr>
          <p:nvPr/>
        </p:nvSpPr>
        <p:spPr bwMode="auto">
          <a:xfrm>
            <a:off x="3267075" y="5461000"/>
            <a:ext cx="714375" cy="406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704" name="AutoShape 8"/>
          <p:cNvSpPr>
            <a:spLocks noChangeArrowheads="1"/>
          </p:cNvSpPr>
          <p:nvPr/>
        </p:nvSpPr>
        <p:spPr bwMode="auto">
          <a:xfrm>
            <a:off x="5921375" y="5054600"/>
            <a:ext cx="715963" cy="406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705" name="AutoShape 9"/>
          <p:cNvSpPr>
            <a:spLocks noChangeArrowheads="1"/>
          </p:cNvSpPr>
          <p:nvPr/>
        </p:nvSpPr>
        <p:spPr bwMode="auto">
          <a:xfrm>
            <a:off x="11537950" y="652463"/>
            <a:ext cx="714375" cy="406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706" name="AutoShape 10"/>
          <p:cNvSpPr>
            <a:spLocks noChangeArrowheads="1"/>
          </p:cNvSpPr>
          <p:nvPr/>
        </p:nvSpPr>
        <p:spPr bwMode="auto">
          <a:xfrm>
            <a:off x="8577263" y="787400"/>
            <a:ext cx="714375" cy="406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707" name="AutoShape 11"/>
          <p:cNvSpPr>
            <a:spLocks noChangeArrowheads="1"/>
          </p:cNvSpPr>
          <p:nvPr/>
        </p:nvSpPr>
        <p:spPr bwMode="auto">
          <a:xfrm>
            <a:off x="3267075" y="1262063"/>
            <a:ext cx="714375" cy="406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708" name="AutoShape 12"/>
          <p:cNvSpPr>
            <a:spLocks noChangeArrowheads="1"/>
          </p:cNvSpPr>
          <p:nvPr/>
        </p:nvSpPr>
        <p:spPr bwMode="auto">
          <a:xfrm>
            <a:off x="817563" y="2074863"/>
            <a:ext cx="714375" cy="406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709" name="AutoShape 13"/>
          <p:cNvSpPr>
            <a:spLocks noChangeArrowheads="1"/>
          </p:cNvSpPr>
          <p:nvPr/>
        </p:nvSpPr>
        <p:spPr bwMode="auto">
          <a:xfrm>
            <a:off x="306388" y="5257800"/>
            <a:ext cx="714375" cy="406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710" name="AutoShape 14"/>
          <p:cNvSpPr>
            <a:spLocks noChangeArrowheads="1"/>
          </p:cNvSpPr>
          <p:nvPr/>
        </p:nvSpPr>
        <p:spPr bwMode="auto">
          <a:xfrm>
            <a:off x="714375" y="3970338"/>
            <a:ext cx="714375" cy="406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711" name="AutoShape 15"/>
          <p:cNvSpPr>
            <a:spLocks noChangeArrowheads="1"/>
          </p:cNvSpPr>
          <p:nvPr/>
        </p:nvSpPr>
        <p:spPr bwMode="auto">
          <a:xfrm>
            <a:off x="4697413" y="719138"/>
            <a:ext cx="714375" cy="406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712" name="AutoShape 16"/>
          <p:cNvSpPr>
            <a:spLocks noChangeArrowheads="1"/>
          </p:cNvSpPr>
          <p:nvPr/>
        </p:nvSpPr>
        <p:spPr bwMode="auto">
          <a:xfrm>
            <a:off x="5207000" y="5529263"/>
            <a:ext cx="714375" cy="406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713" name="AutoShape 17"/>
          <p:cNvSpPr>
            <a:spLocks noChangeArrowheads="1"/>
          </p:cNvSpPr>
          <p:nvPr/>
        </p:nvSpPr>
        <p:spPr bwMode="auto">
          <a:xfrm>
            <a:off x="10618788" y="5529263"/>
            <a:ext cx="714375" cy="406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714" name="AutoShape 18"/>
          <p:cNvSpPr>
            <a:spLocks noChangeArrowheads="1"/>
          </p:cNvSpPr>
          <p:nvPr/>
        </p:nvSpPr>
        <p:spPr bwMode="auto">
          <a:xfrm>
            <a:off x="10312400" y="4173538"/>
            <a:ext cx="714375" cy="406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715" name="AutoShape 19"/>
          <p:cNvSpPr>
            <a:spLocks noChangeArrowheads="1"/>
          </p:cNvSpPr>
          <p:nvPr/>
        </p:nvSpPr>
        <p:spPr bwMode="auto">
          <a:xfrm>
            <a:off x="2246313" y="4310063"/>
            <a:ext cx="714375" cy="406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716" name="AutoShape 20"/>
          <p:cNvSpPr>
            <a:spLocks noChangeArrowheads="1"/>
          </p:cNvSpPr>
          <p:nvPr/>
        </p:nvSpPr>
        <p:spPr bwMode="auto">
          <a:xfrm>
            <a:off x="1735138" y="3157538"/>
            <a:ext cx="715963" cy="406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717" name="AutoShape 21"/>
          <p:cNvSpPr>
            <a:spLocks noChangeArrowheads="1"/>
          </p:cNvSpPr>
          <p:nvPr/>
        </p:nvSpPr>
        <p:spPr bwMode="auto">
          <a:xfrm>
            <a:off x="6330950" y="2209800"/>
            <a:ext cx="714375" cy="406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718" name="AutoShape 22"/>
          <p:cNvSpPr>
            <a:spLocks noChangeArrowheads="1"/>
          </p:cNvSpPr>
          <p:nvPr/>
        </p:nvSpPr>
        <p:spPr bwMode="auto">
          <a:xfrm>
            <a:off x="11129963" y="2887663"/>
            <a:ext cx="714375" cy="406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719" name="AutoShape 23"/>
          <p:cNvSpPr>
            <a:spLocks noChangeArrowheads="1"/>
          </p:cNvSpPr>
          <p:nvPr/>
        </p:nvSpPr>
        <p:spPr bwMode="auto">
          <a:xfrm>
            <a:off x="1838325" y="5732463"/>
            <a:ext cx="714375" cy="406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720" name="AutoShape 24"/>
          <p:cNvSpPr>
            <a:spLocks noChangeArrowheads="1"/>
          </p:cNvSpPr>
          <p:nvPr/>
        </p:nvSpPr>
        <p:spPr bwMode="auto">
          <a:xfrm>
            <a:off x="6840538" y="5664200"/>
            <a:ext cx="714375" cy="406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646" name="Picture 25" descr="Ear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787400"/>
            <a:ext cx="1939925" cy="1287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7" name="Picture 2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291763" y="-109537"/>
            <a:ext cx="1468437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8" name="Picture 27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000"/>
            <a:ext cx="2214563" cy="162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9" name="Picture 28" descr="POINSET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2213" y="5159375"/>
            <a:ext cx="2170112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7725" name="Picture 29" descr="WEARHA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718175" y="3903663"/>
            <a:ext cx="3471863" cy="216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51" name="Picture 30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 flipV="1">
            <a:off x="490538" y="4516438"/>
            <a:ext cx="1468437" cy="245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52" name="WordArt 31"/>
          <p:cNvSpPr>
            <a:spLocks noTextEdit="1"/>
          </p:cNvSpPr>
          <p:nvPr/>
        </p:nvSpPr>
        <p:spPr>
          <a:xfrm>
            <a:off x="1939925" y="2006600"/>
            <a:ext cx="3165475" cy="101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2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TRÒ CHƠI</a:t>
            </a:r>
          </a:p>
        </p:txBody>
      </p:sp>
      <p:sp>
        <p:nvSpPr>
          <p:cNvPr id="157728" name="AutoShape 32"/>
          <p:cNvSpPr>
            <a:spLocks noChangeArrowheads="1"/>
          </p:cNvSpPr>
          <p:nvPr/>
        </p:nvSpPr>
        <p:spPr bwMode="auto">
          <a:xfrm>
            <a:off x="511175" y="990600"/>
            <a:ext cx="714375" cy="4064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3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NI-Helve" pitchFamily="2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500" fill="hold"/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5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500" fill="hold"/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500" fill="hold"/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500" fill="hold"/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500" fill="hold"/>
                                        <p:tgtEl>
                                          <p:spTgt spid="15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500" fill="hold"/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500" fill="hold"/>
                                        <p:tgtEl>
                                          <p:spTgt spid="15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Horizontal Scroll 134"/>
          <p:cNvSpPr/>
          <p:nvPr/>
        </p:nvSpPr>
        <p:spPr bwMode="auto">
          <a:xfrm>
            <a:off x="317500" y="314325"/>
            <a:ext cx="11934825" cy="1625600"/>
          </a:xfrm>
          <a:prstGeom prst="horizontalScroll">
            <a:avLst>
              <a:gd name="adj" fmla="val 1160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altLang="x-none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B</a:t>
            </a:r>
            <a:r>
              <a:rPr lang="en-US" altLang="x-none" sz="3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học hôm nay l</a:t>
            </a:r>
            <a:r>
              <a:rPr lang="en-US" altLang="x-none" sz="3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Tiêu hóa </a:t>
            </a:r>
            <a:r>
              <a:rPr lang="en-US" altLang="x-none" sz="3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91816" y="1919235"/>
            <a:ext cx="816822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406749" y="1919235"/>
            <a:ext cx="816822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581878" y="1919235"/>
            <a:ext cx="908971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511885" y="1919235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442155" y="1919235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x-none" sz="3500" dirty="0">
                <a:solidFill>
                  <a:srgbClr val="FFFFFF"/>
                </a:solidFill>
                <a:latin typeface="Arial" panose="020B0604020202020204" pitchFamily="34" charset="0"/>
              </a:rPr>
              <a:t>Ứ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374027" y="1919235"/>
            <a:ext cx="906250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9302692" y="1919235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Ă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10232962" y="1919235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591816" y="2562701"/>
            <a:ext cx="816822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406749" y="2562701"/>
            <a:ext cx="816822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785135" y="2592334"/>
            <a:ext cx="907581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3730531" y="2575401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4651639" y="2562701"/>
            <a:ext cx="908908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5581615" y="2562701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6511885" y="2562701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x-none" sz="3500" dirty="0">
                <a:solidFill>
                  <a:srgbClr val="FFFFFF"/>
                </a:solidFill>
                <a:latin typeface="Arial" panose="020B0604020202020204" pitchFamily="34" charset="0"/>
              </a:rPr>
              <a:t>Ề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7442155" y="2562701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591816" y="3206168"/>
            <a:ext cx="816822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4651347" y="3206168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583235" y="3206168"/>
            <a:ext cx="906214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ª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6511885" y="3206168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91816" y="3849635"/>
            <a:ext cx="816822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1406749" y="3849635"/>
            <a:ext cx="816822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4651639" y="3849635"/>
            <a:ext cx="908908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5581615" y="3849635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6525120" y="3825645"/>
            <a:ext cx="907581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x-none" sz="3500" dirty="0">
                <a:solidFill>
                  <a:srgbClr val="FFFFFF"/>
                </a:solidFill>
                <a:latin typeface="Arial" panose="020B0604020202020204" pitchFamily="34" charset="0"/>
              </a:rPr>
              <a:t>Ộ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7442155" y="3849635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8372423" y="3849635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9302692" y="3849635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0232962" y="3849635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À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91816" y="4493101"/>
            <a:ext cx="816822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1406749" y="4493101"/>
            <a:ext cx="816822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4651639" y="4493101"/>
            <a:ext cx="908908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5581615" y="4493101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6489196" y="4501568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x-none" sz="3500" dirty="0">
                <a:solidFill>
                  <a:srgbClr val="FFFFFF"/>
                </a:solidFill>
                <a:latin typeface="Arial" panose="020B0604020202020204" pitchFamily="34" charset="0"/>
              </a:rPr>
              <a:t>Ấ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7442155" y="4493101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8372423" y="4493101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9302692" y="4493101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x-none" sz="3500" dirty="0">
                <a:solidFill>
                  <a:srgbClr val="FFFFFF"/>
                </a:solidFill>
                <a:latin typeface="Arial" panose="020B0604020202020204" pitchFamily="34" charset="0"/>
              </a:rPr>
              <a:t>Ổ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591816" y="5136568"/>
            <a:ext cx="816822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406749" y="5136568"/>
            <a:ext cx="816822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2791074" y="5136568"/>
            <a:ext cx="908945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¡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3721078" y="5136568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4651639" y="5136568"/>
            <a:ext cx="908908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5581615" y="5136568"/>
            <a:ext cx="907579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591816" y="5780035"/>
            <a:ext cx="816822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1406749" y="5780035"/>
            <a:ext cx="816822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4651639" y="5780035"/>
            <a:ext cx="908908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5583235" y="5780035"/>
            <a:ext cx="906214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3760783" y="5780035"/>
            <a:ext cx="907581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Helv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Helve" pitchFamily="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</a:t>
            </a:r>
          </a:p>
        </p:txBody>
      </p:sp>
      <p:grpSp>
        <p:nvGrpSpPr>
          <p:cNvPr id="2" name="TextBox 256"/>
          <p:cNvGrpSpPr/>
          <p:nvPr/>
        </p:nvGrpSpPr>
        <p:grpSpPr>
          <a:xfrm>
            <a:off x="5489575" y="1871663"/>
            <a:ext cx="1047750" cy="725487"/>
            <a:chOff x="2915" y="1056"/>
            <a:chExt cx="553" cy="515"/>
          </a:xfrm>
        </p:grpSpPr>
        <p:pic>
          <p:nvPicPr>
            <p:cNvPr id="27928" name="TextBox 25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915" y="1056"/>
              <a:ext cx="553" cy="515"/>
            </a:xfrm>
            <a:prstGeom prst="rect">
              <a:avLst/>
            </a:prstGeom>
            <a:solidFill>
              <a:srgbClr val="00FFFF">
                <a:alpha val="36862"/>
              </a:srgbClr>
            </a:solidFill>
            <a:ln w="9525">
              <a:noFill/>
            </a:ln>
          </p:spPr>
        </p:pic>
        <p:sp>
          <p:nvSpPr>
            <p:cNvPr id="87201" name="Text Box 161"/>
            <p:cNvSpPr txBox="1">
              <a:spLocks noChangeArrowheads="1"/>
            </p:cNvSpPr>
            <p:nvPr/>
          </p:nvSpPr>
          <p:spPr bwMode="auto">
            <a:xfrm>
              <a:off x="2952" y="1079"/>
              <a:ext cx="480" cy="453"/>
            </a:xfrm>
            <a:prstGeom prst="rect">
              <a:avLst/>
            </a:prstGeom>
            <a:solidFill>
              <a:srgbClr val="00FFFF">
                <a:alpha val="37000"/>
              </a:srgbClr>
            </a:solidFill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NI-Helve" pitchFamily="2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NI-Helve" pitchFamily="2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NI-Helve" pitchFamily="2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NI-Helve" pitchFamily="2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NI-Helve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Helve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Helve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Helve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I-Helve" pitchFamily="2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555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NI-Helve" pitchFamily="2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8" name="TextBox 257"/>
          <p:cNvSpPr txBox="1"/>
          <p:nvPr/>
        </p:nvSpPr>
        <p:spPr>
          <a:xfrm>
            <a:off x="6513646" y="1902301"/>
            <a:ext cx="905938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7442155" y="1902301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8372423" y="1902301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9302692" y="1902301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10195145" y="1902301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2768119" y="2579635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3698389" y="2578223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4628657" y="2579635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5560816" y="2561290"/>
            <a:ext cx="907581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6513646" y="2545768"/>
            <a:ext cx="905938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7442155" y="2545768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4630673" y="3208990"/>
            <a:ext cx="909222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5560816" y="3208990"/>
            <a:ext cx="907581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6515666" y="3192057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4651347" y="3849635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5560816" y="3834112"/>
            <a:ext cx="907581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6513646" y="3832701"/>
            <a:ext cx="905938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7442155" y="3832701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8372423" y="3832701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9302692" y="3832701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10232962" y="3832701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4651347" y="4476168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5560816" y="4476168"/>
            <a:ext cx="907581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6513646" y="4476168"/>
            <a:ext cx="905938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7442155" y="4476168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8372423" y="4476168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9302692" y="4476168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2775682" y="5118223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3721078" y="5119635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4651347" y="5119635"/>
            <a:ext cx="907579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5560816" y="5118223"/>
            <a:ext cx="907581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4653237" y="5784268"/>
            <a:ext cx="907581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5560816" y="5784268"/>
            <a:ext cx="907581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3749572" y="5784268"/>
            <a:ext cx="909221" cy="6395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2365774" y="2545768"/>
            <a:ext cx="907579" cy="639534"/>
          </a:xfrm>
          <a:prstGeom prst="rect">
            <a:avLst/>
          </a:prstGeom>
          <a:solidFill>
            <a:srgbClr val="FF643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2367393" y="3189235"/>
            <a:ext cx="906214" cy="639534"/>
          </a:xfrm>
          <a:prstGeom prst="rect">
            <a:avLst/>
          </a:prstGeom>
          <a:solidFill>
            <a:srgbClr val="FF643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Ê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12386571" y="3824235"/>
            <a:ext cx="907579" cy="639534"/>
          </a:xfrm>
          <a:prstGeom prst="rect">
            <a:avLst/>
          </a:prstGeom>
          <a:solidFill>
            <a:srgbClr val="FF643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12365774" y="4476168"/>
            <a:ext cx="907579" cy="639534"/>
          </a:xfrm>
          <a:prstGeom prst="rect">
            <a:avLst/>
          </a:prstGeom>
          <a:solidFill>
            <a:srgbClr val="FF643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12365774" y="5119635"/>
            <a:ext cx="907579" cy="639534"/>
          </a:xfrm>
          <a:prstGeom prst="rect">
            <a:avLst/>
          </a:prstGeom>
          <a:solidFill>
            <a:srgbClr val="FF643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12367393" y="5763101"/>
            <a:ext cx="906214" cy="639534"/>
          </a:xfrm>
          <a:prstGeom prst="rect">
            <a:avLst/>
          </a:prstGeom>
          <a:solidFill>
            <a:srgbClr val="FF643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12366036" y="1902301"/>
            <a:ext cx="908971" cy="639534"/>
          </a:xfrm>
          <a:prstGeom prst="rect">
            <a:avLst/>
          </a:prstGeom>
          <a:solidFill>
            <a:srgbClr val="FF643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408638" y="3205748"/>
            <a:ext cx="816822" cy="63953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555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106" name="Horizontal Scroll 105"/>
          <p:cNvSpPr/>
          <p:nvPr/>
        </p:nvSpPr>
        <p:spPr bwMode="auto">
          <a:xfrm>
            <a:off x="317500" y="315913"/>
            <a:ext cx="11933238" cy="1625600"/>
          </a:xfrm>
          <a:prstGeom prst="horizontalScroll">
            <a:avLst>
              <a:gd name="adj" fmla="val 1160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altLang="x-none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vi-VN" altLang="x-none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x-none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nhiệm vụ </a:t>
            </a:r>
            <a:r>
              <a:rPr lang="en-US" altLang="x-none" sz="3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x-none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thức ăn.</a:t>
            </a:r>
            <a:endParaRPr lang="en-US" altLang="x-none" sz="3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9" name="Horizontal Scroll 108"/>
          <p:cNvSpPr/>
          <p:nvPr/>
        </p:nvSpPr>
        <p:spPr bwMode="auto">
          <a:xfrm>
            <a:off x="317500" y="315913"/>
            <a:ext cx="11934825" cy="1625600"/>
          </a:xfrm>
          <a:prstGeom prst="horizontalScroll">
            <a:avLst>
              <a:gd name="adj" fmla="val 1160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altLang="x-none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 Chúng ta </a:t>
            </a:r>
            <a:r>
              <a:rPr lang="en-US" altLang="x-none" sz="3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x-none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ăn chậm nhai kĩ.</a:t>
            </a:r>
            <a:endParaRPr lang="en-US" altLang="x-none" sz="3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0" name="Horizontal Scroll 109"/>
          <p:cNvSpPr/>
          <p:nvPr/>
        </p:nvSpPr>
        <p:spPr bwMode="auto">
          <a:xfrm>
            <a:off x="322263" y="315913"/>
            <a:ext cx="11934825" cy="1625600"/>
          </a:xfrm>
          <a:prstGeom prst="horizontalScroll">
            <a:avLst>
              <a:gd name="adj" fmla="val 1160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altLang="x-none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 Chất bã được đưa đi đâu?</a:t>
            </a:r>
            <a:endParaRPr lang="en-US" altLang="x-none" sz="3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Horizontal Scroll 110"/>
          <p:cNvSpPr/>
          <p:nvPr/>
        </p:nvSpPr>
        <p:spPr bwMode="auto">
          <a:xfrm>
            <a:off x="307975" y="307975"/>
            <a:ext cx="11934825" cy="1625600"/>
          </a:xfrm>
          <a:prstGeom prst="horizontalScroll">
            <a:avLst>
              <a:gd name="adj" fmla="val 1160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altLang="x-none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5: Thức ăn được biến th</a:t>
            </a:r>
            <a:r>
              <a:rPr lang="en-US" altLang="x-none" sz="3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en-US" altLang="x-none" sz="3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</a:p>
        </p:txBody>
      </p:sp>
      <p:sp>
        <p:nvSpPr>
          <p:cNvPr id="112" name="Horizontal Scroll 111"/>
          <p:cNvSpPr/>
          <p:nvPr/>
        </p:nvSpPr>
        <p:spPr bwMode="auto">
          <a:xfrm>
            <a:off x="320675" y="315913"/>
            <a:ext cx="11933238" cy="1625600"/>
          </a:xfrm>
          <a:prstGeom prst="horizontalScroll">
            <a:avLst>
              <a:gd name="adj" fmla="val 1160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altLang="x-none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6: Không được chạy nhảy, nô đùa sau khi </a:t>
            </a:r>
            <a:r>
              <a:rPr lang="en-US" altLang="x-none" sz="3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</a:p>
        </p:txBody>
      </p:sp>
      <p:sp>
        <p:nvSpPr>
          <p:cNvPr id="113" name="Horizontal Scroll 112"/>
          <p:cNvSpPr/>
          <p:nvPr/>
        </p:nvSpPr>
        <p:spPr bwMode="auto">
          <a:xfrm>
            <a:off x="317500" y="317500"/>
            <a:ext cx="11934825" cy="1625600"/>
          </a:xfrm>
          <a:prstGeom prst="horizontalScroll">
            <a:avLst>
              <a:gd name="adj" fmla="val 1160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altLang="x-none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7: </a:t>
            </a:r>
            <a:r>
              <a:rPr lang="en-US" altLang="x-non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được đi ra ngo</a:t>
            </a:r>
            <a:r>
              <a:rPr lang="en-US" altLang="x-none" sz="4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x-none" sz="4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x-none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hậu môn.</a:t>
            </a:r>
            <a:endParaRPr lang="en-US" altLang="x-none" sz="4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8335E-6 -4.81481E-6 L -0.55266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4 -0.00185 L -0.55313 -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1465E-6 4.07407E-6 L -0.55282 -0.007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-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0339E-6 -4.07407E-6 L -0.5542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1866E-6 2.96296E-6 L -0.55251 0.00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1465E-6 -4.07407E-6 L -0.55282 -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-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1465E-6 1.85185E-6 L -0.55282 0.003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3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6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2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5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8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1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8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2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6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10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0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4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8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3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6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9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</p:childTnLst>
        </p:cTn>
      </p:par>
    </p:tnLst>
    <p:bldLst>
      <p:bldP spid="135" grpId="0" animBg="1"/>
      <p:bldP spid="135" grpId="1" animBg="1"/>
      <p:bldP spid="106" grpId="0" animBg="1"/>
      <p:bldP spid="106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/>
          <p:cNvSpPr>
            <a:spLocks noTextEdit="1"/>
          </p:cNvSpPr>
          <p:nvPr/>
        </p:nvSpPr>
        <p:spPr>
          <a:xfrm>
            <a:off x="2552700" y="304800"/>
            <a:ext cx="7146925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VNI-Auchon" charset="0"/>
                <a:ea typeface="VNI-Auchon" charset="0"/>
              </a:rPr>
              <a:t>DAËN DOØ</a:t>
            </a:r>
          </a:p>
        </p:txBody>
      </p:sp>
      <p:sp>
        <p:nvSpPr>
          <p:cNvPr id="19461" name="Text Box 5"/>
          <p:cNvSpPr txBox="1"/>
          <p:nvPr/>
        </p:nvSpPr>
        <p:spPr>
          <a:xfrm>
            <a:off x="3981450" y="2362200"/>
            <a:ext cx="3033713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x-none" sz="5400" b="1" u="sng" dirty="0">
                <a:latin typeface="VNI-Times" pitchFamily="2" charset="0"/>
              </a:rPr>
              <a:t>BAØI SAU</a:t>
            </a:r>
          </a:p>
        </p:txBody>
      </p:sp>
      <p:sp>
        <p:nvSpPr>
          <p:cNvPr id="28676" name="WordArt 6" descr="White marble"/>
          <p:cNvSpPr>
            <a:spLocks noTextEdit="1"/>
          </p:cNvSpPr>
          <p:nvPr/>
        </p:nvSpPr>
        <p:spPr>
          <a:xfrm>
            <a:off x="407988" y="3581400"/>
            <a:ext cx="11129962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>
                <a:blipFill rotWithShape="0">
                  <a:blip r:embed="rId2"/>
                </a:blipFill>
                <a:latin typeface="VNI-Auchon" charset="0"/>
                <a:ea typeface="VNI-Auchon" charset="0"/>
              </a:rPr>
              <a:t>AÊN UOÁNG ÑAÀY ÑUÛ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463" y="12700"/>
            <a:ext cx="3048000" cy="3194050"/>
          </a:xfrm>
          <a:solidFill>
            <a:schemeClr val="accent5"/>
          </a:solidFill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just" eaLnBrk="1" hangingPunct="1">
              <a:buNone/>
            </a:pPr>
            <a:r>
              <a:rPr lang="en-US" altLang="x-none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1) Chỉ vào hình vẽ và nói tên các cơ quan tiêu hóa?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7" name="Picture 2" descr="Picture1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225" y="0"/>
            <a:ext cx="4297363" cy="6429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28"/>
          <p:cNvGrpSpPr/>
          <p:nvPr/>
        </p:nvGrpSpPr>
        <p:grpSpPr>
          <a:xfrm>
            <a:off x="3954463" y="187325"/>
            <a:ext cx="3233737" cy="906463"/>
            <a:chOff x="3087314" y="283223"/>
            <a:chExt cx="2089237" cy="905402"/>
          </a:xfrm>
        </p:grpSpPr>
        <p:sp>
          <p:nvSpPr>
            <p:cNvPr id="6178" name="Text Box 4"/>
            <p:cNvSpPr txBox="1"/>
            <p:nvPr/>
          </p:nvSpPr>
          <p:spPr>
            <a:xfrm>
              <a:off x="3087314" y="283223"/>
              <a:ext cx="1244609" cy="584419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x-none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Miệng</a:t>
              </a:r>
              <a:endParaRPr lang="en-US" altLang="x-none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79" name="Line 10"/>
            <p:cNvSpPr/>
            <p:nvPr/>
          </p:nvSpPr>
          <p:spPr>
            <a:xfrm>
              <a:off x="4075717" y="529052"/>
              <a:ext cx="1100834" cy="659573"/>
            </a:xfrm>
            <a:prstGeom prst="line">
              <a:avLst/>
            </a:prstGeom>
            <a:ln w="19050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" name="Group 37"/>
          <p:cNvGrpSpPr/>
          <p:nvPr/>
        </p:nvGrpSpPr>
        <p:grpSpPr>
          <a:xfrm>
            <a:off x="3484563" y="1093788"/>
            <a:ext cx="4364037" cy="612775"/>
            <a:chOff x="2500298" y="1428736"/>
            <a:chExt cx="2820565" cy="612340"/>
          </a:xfrm>
        </p:grpSpPr>
        <p:sp>
          <p:nvSpPr>
            <p:cNvPr id="6176" name="Text Box 5"/>
            <p:cNvSpPr txBox="1"/>
            <p:nvPr/>
          </p:nvSpPr>
          <p:spPr>
            <a:xfrm>
              <a:off x="2500298" y="1428736"/>
              <a:ext cx="1387485" cy="584410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x-none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quản</a:t>
              </a:r>
              <a:endParaRPr lang="en-US" altLang="x-none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77" name="Line 11"/>
            <p:cNvSpPr/>
            <p:nvPr/>
          </p:nvSpPr>
          <p:spPr>
            <a:xfrm>
              <a:off x="3888127" y="1796162"/>
              <a:ext cx="1432736" cy="24491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" name="Group 32"/>
          <p:cNvGrpSpPr/>
          <p:nvPr/>
        </p:nvGrpSpPr>
        <p:grpSpPr>
          <a:xfrm>
            <a:off x="3192463" y="2924175"/>
            <a:ext cx="5059362" cy="584200"/>
            <a:chOff x="2571737" y="3008742"/>
            <a:chExt cx="3194393" cy="584044"/>
          </a:xfrm>
        </p:grpSpPr>
        <p:sp>
          <p:nvSpPr>
            <p:cNvPr id="6174" name="Text Box 6"/>
            <p:cNvSpPr txBox="1"/>
            <p:nvPr/>
          </p:nvSpPr>
          <p:spPr>
            <a:xfrm>
              <a:off x="2571737" y="3008742"/>
              <a:ext cx="1387323" cy="584044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x-none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 d</a:t>
              </a:r>
              <a:r>
                <a:rPr lang="en-US" altLang="x-none" sz="32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x-none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altLang="x-none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75" name="Line 12"/>
            <p:cNvSpPr/>
            <p:nvPr/>
          </p:nvSpPr>
          <p:spPr>
            <a:xfrm>
              <a:off x="3958794" y="3352599"/>
              <a:ext cx="1807336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" name="Group 38"/>
          <p:cNvGrpSpPr/>
          <p:nvPr/>
        </p:nvGrpSpPr>
        <p:grpSpPr>
          <a:xfrm>
            <a:off x="3192463" y="5202238"/>
            <a:ext cx="4656137" cy="890587"/>
            <a:chOff x="3214006" y="5202192"/>
            <a:chExt cx="2404272" cy="891404"/>
          </a:xfrm>
        </p:grpSpPr>
        <p:sp>
          <p:nvSpPr>
            <p:cNvPr id="6172" name="Text Box 9"/>
            <p:cNvSpPr txBox="1"/>
            <p:nvPr/>
          </p:nvSpPr>
          <p:spPr>
            <a:xfrm>
              <a:off x="3214006" y="5508997"/>
              <a:ext cx="1279072" cy="584599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x-none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Hậu môn</a:t>
              </a:r>
              <a:endParaRPr lang="en-US" altLang="x-none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73" name="Line 15"/>
            <p:cNvSpPr/>
            <p:nvPr/>
          </p:nvSpPr>
          <p:spPr>
            <a:xfrm flipV="1">
              <a:off x="4493078" y="5202192"/>
              <a:ext cx="1125200" cy="386839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" name="Group 37"/>
          <p:cNvGrpSpPr/>
          <p:nvPr/>
        </p:nvGrpSpPr>
        <p:grpSpPr>
          <a:xfrm>
            <a:off x="3192463" y="4675188"/>
            <a:ext cx="5156200" cy="706437"/>
            <a:chOff x="3069624" y="4706011"/>
            <a:chExt cx="2851592" cy="707012"/>
          </a:xfrm>
        </p:grpSpPr>
        <p:sp>
          <p:nvSpPr>
            <p:cNvPr id="6170" name="Text Box 8"/>
            <p:cNvSpPr txBox="1"/>
            <p:nvPr/>
          </p:nvSpPr>
          <p:spPr>
            <a:xfrm>
              <a:off x="3069624" y="4828232"/>
              <a:ext cx="1402150" cy="584791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x-none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Ruột gi</a:t>
              </a:r>
              <a:r>
                <a:rPr lang="en-US" altLang="x-none" sz="32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</a:p>
          </p:txBody>
        </p:sp>
        <p:sp>
          <p:nvSpPr>
            <p:cNvPr id="6171" name="Line 16"/>
            <p:cNvSpPr/>
            <p:nvPr/>
          </p:nvSpPr>
          <p:spPr>
            <a:xfrm flipV="1">
              <a:off x="4158656" y="4706011"/>
              <a:ext cx="1762560" cy="47604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" name="Group 29"/>
          <p:cNvGrpSpPr/>
          <p:nvPr/>
        </p:nvGrpSpPr>
        <p:grpSpPr>
          <a:xfrm>
            <a:off x="7491413" y="333375"/>
            <a:ext cx="5292725" cy="931863"/>
            <a:chOff x="5593527" y="357166"/>
            <a:chExt cx="3347433" cy="932295"/>
          </a:xfrm>
        </p:grpSpPr>
        <p:sp>
          <p:nvSpPr>
            <p:cNvPr id="6166" name="Text Box 17"/>
            <p:cNvSpPr txBox="1"/>
            <p:nvPr/>
          </p:nvSpPr>
          <p:spPr>
            <a:xfrm>
              <a:off x="6572581" y="357166"/>
              <a:ext cx="2368379" cy="584669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x-none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Tuyến nước bọt</a:t>
              </a:r>
              <a:endParaRPr lang="en-US" altLang="x-none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67" name="Line 21"/>
            <p:cNvSpPr/>
            <p:nvPr/>
          </p:nvSpPr>
          <p:spPr>
            <a:xfrm flipH="1" flipV="1">
              <a:off x="5860422" y="859641"/>
              <a:ext cx="733962" cy="25789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8" name="Line 22"/>
            <p:cNvSpPr/>
            <p:nvPr/>
          </p:nvSpPr>
          <p:spPr>
            <a:xfrm flipH="1">
              <a:off x="5726975" y="1117533"/>
              <a:ext cx="867410" cy="17192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9" name="Line 23"/>
            <p:cNvSpPr/>
            <p:nvPr/>
          </p:nvSpPr>
          <p:spPr>
            <a:xfrm flipH="1">
              <a:off x="5593527" y="1117533"/>
              <a:ext cx="1000857" cy="85964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" name="Group 31"/>
          <p:cNvGrpSpPr/>
          <p:nvPr/>
        </p:nvGrpSpPr>
        <p:grpSpPr>
          <a:xfrm>
            <a:off x="7359650" y="1622425"/>
            <a:ext cx="4781550" cy="1460500"/>
            <a:chOff x="5593527" y="1655987"/>
            <a:chExt cx="2555740" cy="1352755"/>
          </a:xfrm>
        </p:grpSpPr>
        <p:sp>
          <p:nvSpPr>
            <p:cNvPr id="6164" name="Text Box 18"/>
            <p:cNvSpPr txBox="1"/>
            <p:nvPr/>
          </p:nvSpPr>
          <p:spPr>
            <a:xfrm>
              <a:off x="7415226" y="1655987"/>
              <a:ext cx="734041" cy="541635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x-none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Gan</a:t>
              </a:r>
              <a:endParaRPr lang="en-US" altLang="x-none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65" name="Line 24"/>
            <p:cNvSpPr/>
            <p:nvPr/>
          </p:nvSpPr>
          <p:spPr>
            <a:xfrm flipH="1">
              <a:off x="5593527" y="2750850"/>
              <a:ext cx="1868267" cy="257892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" name="Group 33"/>
          <p:cNvGrpSpPr/>
          <p:nvPr/>
        </p:nvGrpSpPr>
        <p:grpSpPr>
          <a:xfrm>
            <a:off x="7459663" y="3241675"/>
            <a:ext cx="4681537" cy="585788"/>
            <a:chOff x="5572131" y="3261991"/>
            <a:chExt cx="2467601" cy="584787"/>
          </a:xfrm>
        </p:grpSpPr>
        <p:sp>
          <p:nvSpPr>
            <p:cNvPr id="6162" name="Text Box 19"/>
            <p:cNvSpPr txBox="1"/>
            <p:nvPr/>
          </p:nvSpPr>
          <p:spPr>
            <a:xfrm>
              <a:off x="6829304" y="3261991"/>
              <a:ext cx="1210428" cy="584787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x-none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Túi mật</a:t>
              </a:r>
              <a:endParaRPr lang="en-US" altLang="x-none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63" name="Line 26"/>
            <p:cNvSpPr/>
            <p:nvPr/>
          </p:nvSpPr>
          <p:spPr>
            <a:xfrm flipH="1" flipV="1">
              <a:off x="5572131" y="3571876"/>
              <a:ext cx="1640475" cy="237067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1" name="Group 34"/>
          <p:cNvGrpSpPr/>
          <p:nvPr/>
        </p:nvGrpSpPr>
        <p:grpSpPr>
          <a:xfrm>
            <a:off x="8251825" y="3789363"/>
            <a:ext cx="3940175" cy="1798637"/>
            <a:chOff x="6260765" y="3696455"/>
            <a:chExt cx="1948892" cy="795151"/>
          </a:xfrm>
        </p:grpSpPr>
        <p:sp>
          <p:nvSpPr>
            <p:cNvPr id="6160" name="Text Box 20"/>
            <p:cNvSpPr txBox="1"/>
            <p:nvPr/>
          </p:nvSpPr>
          <p:spPr>
            <a:xfrm>
              <a:off x="7408959" y="4233168"/>
              <a:ext cx="800698" cy="258438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x-none" sz="3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Tụy</a:t>
              </a:r>
              <a:endParaRPr lang="en-US" altLang="x-none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61" name="Line 27"/>
            <p:cNvSpPr/>
            <p:nvPr/>
          </p:nvSpPr>
          <p:spPr>
            <a:xfrm flipH="1" flipV="1">
              <a:off x="6260765" y="3696455"/>
              <a:ext cx="1201029" cy="601748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" name="Group 36"/>
          <p:cNvGrpSpPr/>
          <p:nvPr/>
        </p:nvGrpSpPr>
        <p:grpSpPr>
          <a:xfrm>
            <a:off x="3192463" y="3746500"/>
            <a:ext cx="4721225" cy="723900"/>
            <a:chOff x="3063846" y="3754010"/>
            <a:chExt cx="2607324" cy="724124"/>
          </a:xfrm>
        </p:grpSpPr>
        <p:sp>
          <p:nvSpPr>
            <p:cNvPr id="6158" name="Text Box 7"/>
            <p:cNvSpPr txBox="1"/>
            <p:nvPr/>
          </p:nvSpPr>
          <p:spPr>
            <a:xfrm>
              <a:off x="3063846" y="3754010"/>
              <a:ext cx="1684524" cy="585151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rgbClr val="00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x-none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Ruột non</a:t>
              </a:r>
              <a:endParaRPr lang="en-US" altLang="x-none" sz="32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59" name="Line 15"/>
            <p:cNvSpPr/>
            <p:nvPr/>
          </p:nvSpPr>
          <p:spPr>
            <a:xfrm>
              <a:off x="4548153" y="4304685"/>
              <a:ext cx="1123017" cy="173449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o th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188" y="381000"/>
            <a:ext cx="4491037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Text Box 3"/>
          <p:cNvSpPr txBox="1"/>
          <p:nvPr/>
        </p:nvSpPr>
        <p:spPr>
          <a:xfrm>
            <a:off x="4775200" y="1196975"/>
            <a:ext cx="2259013" cy="52387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altLang="x-none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6" name="Text Box 4"/>
          <p:cNvSpPr txBox="1"/>
          <p:nvPr/>
        </p:nvSpPr>
        <p:spPr>
          <a:xfrm>
            <a:off x="4098925" y="1905000"/>
            <a:ext cx="2935288" cy="52387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quản</a:t>
            </a:r>
            <a:endParaRPr lang="en-US" altLang="x-none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7" name="Text Box 5"/>
          <p:cNvSpPr txBox="1"/>
          <p:nvPr/>
        </p:nvSpPr>
        <p:spPr>
          <a:xfrm>
            <a:off x="4679950" y="3213100"/>
            <a:ext cx="2398713" cy="52387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 d</a:t>
            </a:r>
            <a:r>
              <a:rPr lang="en-US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x-none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8" name="Text Box 6"/>
          <p:cNvSpPr txBox="1"/>
          <p:nvPr/>
        </p:nvSpPr>
        <p:spPr>
          <a:xfrm>
            <a:off x="3906838" y="3933825"/>
            <a:ext cx="3127375" cy="52387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Ruột non</a:t>
            </a:r>
            <a:endParaRPr lang="en-US" altLang="x-none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9" name="Text Box 7"/>
          <p:cNvSpPr txBox="1"/>
          <p:nvPr/>
        </p:nvSpPr>
        <p:spPr>
          <a:xfrm>
            <a:off x="3328988" y="4941888"/>
            <a:ext cx="3736975" cy="52387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Ruột gi</a:t>
            </a:r>
            <a:r>
              <a:rPr lang="en-US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</a:p>
        </p:txBody>
      </p:sp>
      <p:sp>
        <p:nvSpPr>
          <p:cNvPr id="49160" name="Text Box 8"/>
          <p:cNvSpPr txBox="1"/>
          <p:nvPr/>
        </p:nvSpPr>
        <p:spPr>
          <a:xfrm>
            <a:off x="3714750" y="5786438"/>
            <a:ext cx="3279775" cy="52387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 môn</a:t>
            </a:r>
            <a:endParaRPr lang="en-US" altLang="x-none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61" name="Line 9"/>
          <p:cNvSpPr/>
          <p:nvPr/>
        </p:nvSpPr>
        <p:spPr>
          <a:xfrm>
            <a:off x="7034213" y="1447800"/>
            <a:ext cx="199548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62" name="Line 10"/>
          <p:cNvSpPr/>
          <p:nvPr/>
        </p:nvSpPr>
        <p:spPr>
          <a:xfrm flipV="1">
            <a:off x="7034213" y="1905000"/>
            <a:ext cx="2722562" cy="2286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63" name="Line 11"/>
          <p:cNvSpPr/>
          <p:nvPr/>
        </p:nvSpPr>
        <p:spPr>
          <a:xfrm>
            <a:off x="7034213" y="3429000"/>
            <a:ext cx="3084512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64" name="Line 12"/>
          <p:cNvSpPr/>
          <p:nvPr/>
        </p:nvSpPr>
        <p:spPr>
          <a:xfrm>
            <a:off x="7034213" y="4191000"/>
            <a:ext cx="2632075" cy="3048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65" name="Line 13"/>
          <p:cNvSpPr/>
          <p:nvPr/>
        </p:nvSpPr>
        <p:spPr>
          <a:xfrm>
            <a:off x="7034213" y="5257800"/>
            <a:ext cx="12700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66" name="Line 14"/>
          <p:cNvSpPr/>
          <p:nvPr/>
        </p:nvSpPr>
        <p:spPr>
          <a:xfrm flipV="1">
            <a:off x="8304213" y="4876800"/>
            <a:ext cx="1633537" cy="3810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67" name="Line 15"/>
          <p:cNvSpPr/>
          <p:nvPr/>
        </p:nvSpPr>
        <p:spPr>
          <a:xfrm flipV="1">
            <a:off x="7034213" y="5181600"/>
            <a:ext cx="2632075" cy="6858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9168" name="Oval 16"/>
          <p:cNvSpPr/>
          <p:nvPr/>
        </p:nvSpPr>
        <p:spPr>
          <a:xfrm>
            <a:off x="9029700" y="1295400"/>
            <a:ext cx="182563" cy="152400"/>
          </a:xfrm>
          <a:prstGeom prst="ellipse">
            <a:avLst/>
          </a:prstGeom>
          <a:solidFill>
            <a:srgbClr val="99FFCC"/>
          </a:solidFill>
          <a:ln w="127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 lang="en-US" altLang="x-none" dirty="0">
              <a:latin typeface="Arial" panose="020B0604020202020204" pitchFamily="34" charset="0"/>
            </a:endParaRPr>
          </a:p>
        </p:txBody>
      </p:sp>
      <p:sp>
        <p:nvSpPr>
          <p:cNvPr id="7185" name="Rectangle 40"/>
          <p:cNvSpPr/>
          <p:nvPr/>
        </p:nvSpPr>
        <p:spPr>
          <a:xfrm>
            <a:off x="433388" y="-26987"/>
            <a:ext cx="11385550" cy="519112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đường đi của thức ăn trong ống tiêu hóa?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1 0 C 0.00494 -0.00579 0.0105 -0.01134 0.01698 -0.01227 C 0.02346 -0.01319 0.03257 -0.0088 0.03797 -0.00532 C 0.04337 -0.00185 0.04738 -0.00046 0.0497 0.0088 C 0.05201 0.01806 0.05155 0.03681 0.05201 0.05093 C 0.05247 0.06505 0.05201 0.07222 0.05201 0.09306 C 0.05201 0.11389 0.05139 0.15208 0.05201 0.17546 C 0.05263 0.19884 0.05247 0.21412 0.05556 0.23333 C 0.05865 0.25255 0.06713 0.27894 0.07084 0.2912 C 0.07454 0.30347 0.07902 0.30046 0.07778 0.30694 C 0.07655 0.31343 0.0696 0.32731 0.06374 0.32986 C 0.05787 0.33241 0.048 0.32199 0.04275 0.32292 C 0.0375 0.32384 0.03504 0.32986 0.0321 0.33519 C 0.02917 0.34051 0.02392 0.34653 0.02516 0.3544 C 0.02639 0.36227 0.03411 0.3787 0.0392 0.38241 C 0.04429 0.38611 0.05047 0.37755 0.05556 0.37708 C 0.06065 0.37662 0.06636 0.37315 0.0696 0.37894 C 0.07284 0.38472 0.07562 0.40023 0.07547 0.41227 C 0.07531 0.42431 0.07007 0.44792 0.06837 0.45093 C 0.06667 0.45394 0.06729 0.43102 0.06497 0.42986 C 0.06266 0.4287 0.05371 0.43681 0.05433 0.44375 C 0.05494 0.45069 0.07254 0.46898 0.06837 0.47199 C 0.0642 0.475 0.03658 0.46111 0.02979 0.46134 C 0.023 0.46157 0.02454 0.46944 0.02747 0.47361 C 0.03041 0.47778 0.04738 0.48056 0.04738 0.48588 C 0.04738 0.4912 0.03365 0.50556 0.02747 0.50532 C 0.0213 0.50509 0.01405 0.49491 0.00988 0.48426 C 0.00571 0.47361 0.00386 0.45648 0.00294 0.44213 C 0.00201 0.42778 0.00139 0.40486 0.00417 0.39815 C 0.00695 0.39144 0.01389 0.39954 0.01929 0.40185 C 0.0247 0.40417 0.02886 0.41134 0.03689 0.41227 C 0.04491 0.41319 0.06034 0.41042 0.06729 0.40694 C 0.07423 0.40347 0.075 0.39491 0.07902 0.3912 C 0.08303 0.3875 0.09075 0.37546 0.09183 0.38426 C 0.09291 0.39306 0.08689 0.42685 0.08596 0.44375 C 0.08504 0.46065 0.08828 0.47477 0.08596 0.48588 C 0.08365 0.49699 0.07778 0.50787 0.07192 0.51042 C 0.06605 0.51296 0.05602 0.50278 0.05093 0.50185 C 0.04584 0.50093 0.04291 0.48958 0.04152 0.50532 C 0.04013 0.52106 0.04291 0.55231 0.04275 0.59653 C 0.0426 0.64074 0.04075 0.73125 0.04028 0.77014 C 0.03982 0.80903 0.04028 0.82014 0.04028 0.82986 " pathEditMode="relative" ptsTypes="aaaaaaaaaaaaaaaaaaaaaaaaaaaaaaaaaaaaaaaaaA">
                                      <p:cBhvr>
                                        <p:cTn id="53" dur="15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069 C 0.00355 -0.00486 0.0071 -0.00903 0.0125 -0.01042 C 0.01791 -0.01181 0.02655 -0.01134 0.03241 -0.00903 C 0.03828 -0.00671 0.04507 -0.00255 0.04815 0.00347 C 0.05124 0.00949 0.05062 0.0169 0.05139 0.02778 C 0.05216 0.03866 0.05278 0.06204 0.05278 0.06875 " pathEditMode="relative" ptsTypes="aaaaaA">
                                      <p:cBhvr>
                                        <p:cTn id="59" dur="2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78 0.06875 C 0.05201 0.10648 0.05139 0.14421 0.0517 0.1706 C 0.05201 0.19699 0.05216 0.20833 0.0551 0.22662 C 0.05803 0.24491 0.06497 0.26852 0.06914 0.28102 C 0.07331 0.29352 0.0767 0.30162 0.07979 0.30208 " pathEditMode="relative" ptsTypes="aaaaA">
                                      <p:cBhvr>
                                        <p:cTn id="64" dur="3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79 0.30208 C 0.08195 0.3074 0.08411 0.31296 0.08211 0.31782 C 0.0801 0.32268 0.07347 0.33009 0.06806 0.33194 C 0.06266 0.33379 0.05495 0.32708 0.04939 0.32847 C 0.04384 0.32986 0.03705 0.33495 0.03427 0.34074 C 0.03149 0.34652 0.03164 0.35625 0.03303 0.36342 C 0.03442 0.3706 0.03705 0.38217 0.04245 0.38449 C 0.04785 0.3868 0.05958 0.37754 0.06575 0.37754 C 0.07192 0.37754 0.07702 0.37847 0.07979 0.38449 C 0.08257 0.39051 0.08149 0.40879 0.08211 0.41435 " pathEditMode="relative" ptsTypes="aaaaaaaaaA">
                                      <p:cBhvr>
                                        <p:cTn id="69" dur="5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1 0.41435 C 0.07886 0.43634 0.07562 0.45856 0.07269 0.46343 C 0.06976 0.46829 0.0676 0.44606 0.06451 0.44398 C 0.06142 0.4419 0.05355 0.44491 0.05402 0.45116 C 0.05448 0.45741 0.06775 0.47708 0.06682 0.48102 C 0.0659 0.48495 0.05432 0.47639 0.04815 0.47569 C 0.04198 0.475 0.03256 0.47477 0.02948 0.47731 C 0.02639 0.47986 0.02655 0.48796 0.02948 0.49144 C 0.03241 0.49491 0.04584 0.49514 0.04692 0.49838 C 0.048 0.50162 0.04043 0.50741 0.03642 0.51065 C 0.03241 0.51389 0.02608 0.51875 0.02238 0.51782 C 0.01868 0.5169 0.01559 0.50903 0.0142 0.50556 " pathEditMode="relative" ptsTypes="aaaaaaaaaaaA">
                                      <p:cBhvr>
                                        <p:cTn id="74" dur="5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 0.50556 C 0.00972 0.49375 0.00525 0.48218 0.00247 0.46875 C -0.00031 0.45533 -0.002 0.43773 -0.00216 0.425 C -0.00231 0.41227 -0.0017 0.3963 0.00139 0.39167 C 0.00448 0.38704 0.0105 0.39445 0.01651 0.39699 C 0.02253 0.39954 0.03102 0.40579 0.0375 0.40741 C 0.04398 0.40903 0.05016 0.40903 0.05509 0.40741 C 0.06003 0.40579 0.0625 0.40046 0.06682 0.39699 C 0.07114 0.39352 0.07793 0.38982 0.08087 0.38634 C 0.0838 0.38287 0.08349 0.37593 0.08442 0.37593 C 0.08534 0.37593 0.08719 0.3794 0.08673 0.38634 C 0.08627 0.39329 0.08272 0.40695 0.08195 0.41806 C 0.08118 0.42917 0.08179 0.44398 0.08195 0.45301 C 0.0821 0.46204 0.0838 0.46551 0.08318 0.47222 C 0.08256 0.47894 0.08087 0.48773 0.07855 0.49329 C 0.07624 0.49884 0.07284 0.50463 0.06914 0.50556 C 0.06543 0.50648 0.06096 0.50023 0.05633 0.49861 C 0.0517 0.49699 0.04414 0.49468 0.04105 0.49514 " pathEditMode="relative" ptsTypes="aaaaaaaaaaaaaaaaaA">
                                      <p:cBhvr>
                                        <p:cTn id="79" dur="5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6 0.49514 C 0.04831 0.50764 0.04476 0.52037 0.04352 0.53194 C 0.04229 0.54352 0.0446 0.55116 0.04476 0.56528 C 0.04491 0.5794 0.04476 0.59259 0.04476 0.6162 C 0.04476 0.63981 0.04553 0.6713 0.04476 0.70741 C 0.04399 0.74352 0.04075 0.81273 0.04013 0.83356 " pathEditMode="relative" rAng="0" ptsTypes="aaaaaA">
                                      <p:cBhvr>
                                        <p:cTn id="84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5" grpId="1" animBg="1"/>
      <p:bldP spid="49156" grpId="0" animBg="1"/>
      <p:bldP spid="49156" grpId="1" animBg="1"/>
      <p:bldP spid="49157" grpId="0" animBg="1"/>
      <p:bldP spid="49157" grpId="1" animBg="1"/>
      <p:bldP spid="49158" grpId="0" animBg="1"/>
      <p:bldP spid="49158" grpId="1" animBg="1"/>
      <p:bldP spid="49159" grpId="0" animBg="1"/>
      <p:bldP spid="49159" grpId="1" animBg="1"/>
      <p:bldP spid="49160" grpId="0" animBg="1"/>
      <p:bldP spid="49160" grpId="1" animBg="1"/>
      <p:bldP spid="49168" grpId="0" animBg="1"/>
      <p:bldP spid="49168" grpId="1" animBg="1"/>
      <p:bldP spid="49168" grpId="2" animBg="1"/>
      <p:bldP spid="49168" grpId="3" animBg="1"/>
      <p:bldP spid="49168" grpId="4" animBg="1"/>
      <p:bldP spid="49168" grpId="5" animBg="1"/>
      <p:bldP spid="49168" grpId="6" animBg="1"/>
      <p:bldP spid="49168" grpId="7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74925"/>
            <a:ext cx="12252325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algn="just" eaLnBrk="1" hangingPunct="1">
              <a:buNone/>
            </a:pPr>
            <a:r>
              <a:rPr lang="en-US" altLang="x-none" b="1" dirty="0">
                <a:solidFill>
                  <a:srgbClr val="000000"/>
                </a:solidFill>
              </a:rPr>
              <a:t> </a:t>
            </a:r>
            <a:r>
              <a:rPr lang="en-US" altLang="x-non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Sự tiêu hóa thức ăn ở miệng v</a:t>
            </a:r>
            <a:r>
              <a:rPr lang="en-US" altLang="x-none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dạ d</a:t>
            </a:r>
            <a:r>
              <a:rPr lang="en-US" altLang="x-none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endParaRPr lang="en-US" altLang="x-none" b="1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800" y="3833813"/>
            <a:ext cx="122682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US" altLang="x-none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tiêu hóa thức ăn ở ruột non v</a:t>
            </a:r>
            <a:r>
              <a:rPr lang="en-US" altLang="x-non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ruột gi</a:t>
            </a:r>
            <a:r>
              <a:rPr lang="en-US" altLang="x-non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95425" y="731838"/>
            <a:ext cx="102743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x-none" sz="40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Tự nhiên và Xã hội</a:t>
            </a:r>
          </a:p>
        </p:txBody>
      </p:sp>
      <p:sp>
        <p:nvSpPr>
          <p:cNvPr id="9221" name="Rectangle 4"/>
          <p:cNvSpPr/>
          <p:nvPr/>
        </p:nvSpPr>
        <p:spPr>
          <a:xfrm>
            <a:off x="2459038" y="1341438"/>
            <a:ext cx="8297862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x-none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hoá thức ăn</a:t>
            </a:r>
            <a:endParaRPr lang="en-US" altLang="x-none" sz="54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/>
          <p:nvPr/>
        </p:nvSpPr>
        <p:spPr>
          <a:xfrm>
            <a:off x="196850" y="1339850"/>
            <a:ext cx="11572875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nhai bánh trong miệng em thấy nó còn nguyên miếng bánh không v</a:t>
            </a:r>
            <a:r>
              <a:rPr lang="en-US" altLang="x-none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vị của nó như thế n</a:t>
            </a:r>
            <a:r>
              <a:rPr lang="en-US" altLang="x-none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x-none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3" name="TextBox 5"/>
          <p:cNvSpPr txBox="1"/>
          <p:nvPr/>
        </p:nvSpPr>
        <p:spPr>
          <a:xfrm>
            <a:off x="625475" y="428625"/>
            <a:ext cx="8929688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</a:t>
            </a:r>
            <a:r>
              <a:rPr lang="en-US" altLang="x-none" sz="4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ăn bánh</a:t>
            </a:r>
            <a:endParaRPr lang="en-US" altLang="x-none" sz="4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12252325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algn="just" eaLnBrk="1" hangingPunct="1"/>
            <a:r>
              <a:rPr lang="en-US" altLang="x-none" sz="4800" b="1" dirty="0">
                <a:solidFill>
                  <a:srgbClr val="000000"/>
                </a:solidFill>
              </a:rPr>
              <a:t> </a:t>
            </a:r>
            <a:r>
              <a:rPr lang="en-US" altLang="x-none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altLang="x-none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Sự tiêu hóa thức ăn ở </a:t>
            </a:r>
            <a:r>
              <a:rPr lang="en-US" altLang="x-none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x-none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x-none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 d</a:t>
            </a:r>
            <a:r>
              <a:rPr lang="en-US" altLang="x-none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x-none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x-none" sz="4800" b="1" dirty="0">
              <a:solidFill>
                <a:srgbClr val="000000"/>
              </a:solidFill>
            </a:endParaRPr>
          </a:p>
        </p:txBody>
      </p:sp>
      <p:sp>
        <p:nvSpPr>
          <p:cNvPr id="53254" name="Rectangle 6"/>
          <p:cNvSpPr/>
          <p:nvPr/>
        </p:nvSpPr>
        <p:spPr>
          <a:xfrm>
            <a:off x="1108075" y="5238750"/>
            <a:ext cx="102425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en-US" altLang="x-none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Quan sát hình 1 và 2 trang 14</a:t>
            </a:r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13" y="2049463"/>
            <a:ext cx="4460875" cy="2716212"/>
          </a:xfrm>
          <a:prstGeom prst="rect">
            <a:avLst/>
          </a:prstGeom>
          <a:noFill/>
          <a:ln w="5715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6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925" y="2049463"/>
            <a:ext cx="4484688" cy="2736850"/>
          </a:xfrm>
          <a:prstGeom prst="rect">
            <a:avLst/>
          </a:prstGeom>
          <a:noFill/>
          <a:ln w="9525" cap="flat" cmpd="sng">
            <a:solidFill>
              <a:srgbClr val="16B1F6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2887"/>
            <a:ext cx="12252325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algn="just" eaLnBrk="1" hangingPunct="1"/>
            <a:r>
              <a:rPr lang="en-US" altLang="x-none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tiêu hóa thức ăn ở </a:t>
            </a:r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x-none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x-none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 d</a:t>
            </a:r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x-none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x-none" sz="4000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025" y="3284538"/>
            <a:ext cx="12228513" cy="1296987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just" eaLnBrk="1" hangingPunct="1"/>
            <a:r>
              <a:rPr lang="en-US" altLang="x-none" sz="4000" b="1" dirty="0">
                <a:solidFill>
                  <a:srgbClr val="0000CC"/>
                </a:solidFill>
                <a:latin typeface="Arial" panose="020B0604020202020204" pitchFamily="34" charset="0"/>
              </a:rPr>
              <a:t>1)</a:t>
            </a:r>
            <a:r>
              <a:rPr lang="en-US" altLang="x-none" sz="4000" b="1" dirty="0">
                <a:latin typeface="Arial" panose="020B0604020202020204" pitchFamily="34" charset="0"/>
              </a:rPr>
              <a:t> </a:t>
            </a:r>
            <a:r>
              <a:rPr lang="en-US" altLang="x-none" sz="3600" b="1" dirty="0">
                <a:latin typeface="Arial" panose="020B0604020202020204" pitchFamily="34" charset="0"/>
              </a:rPr>
              <a:t>Khi ta ăn, răng, lưỡi, nước bọt làm nhiệm v</a:t>
            </a:r>
            <a:r>
              <a:rPr lang="en-US" altLang="x-none" sz="3200" b="1" dirty="0">
                <a:latin typeface="Arial" panose="020B0604020202020204" pitchFamily="34" charset="0"/>
              </a:rPr>
              <a:t>ụ</a:t>
            </a:r>
            <a:r>
              <a:rPr lang="en-US" altLang="x-none" sz="3600" b="1" dirty="0">
                <a:latin typeface="Arial" panose="020B0604020202020204" pitchFamily="34" charset="0"/>
              </a:rPr>
              <a:t> gì?</a:t>
            </a:r>
            <a:endParaRPr sz="3600" b="1" dirty="0">
              <a:latin typeface="Arial" panose="020B0604020202020204" pitchFamily="34" charset="0"/>
            </a:endParaRPr>
          </a:p>
        </p:txBody>
      </p:sp>
      <p:sp>
        <p:nvSpPr>
          <p:cNvPr id="2" name="Rectangle 8"/>
          <p:cNvSpPr/>
          <p:nvPr/>
        </p:nvSpPr>
        <p:spPr>
          <a:xfrm>
            <a:off x="23813" y="4581525"/>
            <a:ext cx="12228512" cy="1439863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just" eaLnBrk="1" hangingPunct="1"/>
            <a:r>
              <a:rPr lang="en-US" altLang="x-none" sz="3600" b="1" dirty="0">
                <a:solidFill>
                  <a:srgbClr val="0000CC"/>
                </a:solidFill>
                <a:latin typeface="Arial" panose="020B0604020202020204" pitchFamily="34" charset="0"/>
              </a:rPr>
              <a:t>2)</a:t>
            </a:r>
            <a:r>
              <a:rPr lang="en-US" altLang="x-none" sz="3600" b="1" dirty="0">
                <a:latin typeface="Arial" panose="020B0604020202020204" pitchFamily="34" charset="0"/>
              </a:rPr>
              <a:t> Vào đến dạ dày, thức ăn được tiêu hoá như thế nào</a:t>
            </a:r>
            <a:r>
              <a:rPr lang="en-US" altLang="x-none" sz="3200" b="1" dirty="0">
                <a:latin typeface="Arial" panose="020B0604020202020204" pitchFamily="34" charset="0"/>
              </a:rPr>
              <a:t>?</a:t>
            </a:r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53254" name="Rectangle 6"/>
          <p:cNvSpPr/>
          <p:nvPr/>
        </p:nvSpPr>
        <p:spPr>
          <a:xfrm>
            <a:off x="158750" y="5661025"/>
            <a:ext cx="102425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en-US" altLang="x-none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Thảo luận nhóm bàn (3’)</a:t>
            </a:r>
          </a:p>
        </p:txBody>
      </p:sp>
      <p:pic>
        <p:nvPicPr>
          <p:cNvPr id="1229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25" y="850900"/>
            <a:ext cx="3522663" cy="2144713"/>
          </a:xfrm>
          <a:prstGeom prst="rect">
            <a:avLst/>
          </a:prstGeom>
          <a:noFill/>
          <a:ln w="5715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588" y="836613"/>
            <a:ext cx="3541712" cy="2160587"/>
          </a:xfrm>
          <a:prstGeom prst="rect">
            <a:avLst/>
          </a:prstGeom>
          <a:noFill/>
          <a:ln w="9525" cap="flat" cmpd="sng">
            <a:solidFill>
              <a:srgbClr val="16B1F6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53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63" y="333375"/>
            <a:ext cx="7043737" cy="4756150"/>
          </a:xfrm>
          <a:prstGeom prst="rect">
            <a:avLst/>
          </a:prstGeom>
          <a:noFill/>
          <a:ln w="5715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" name="Rectangle 8"/>
          <p:cNvSpPr/>
          <p:nvPr/>
        </p:nvSpPr>
        <p:spPr>
          <a:xfrm>
            <a:off x="0" y="5229225"/>
            <a:ext cx="12107863" cy="115252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algn="just" eaLnBrk="1" hangingPunct="1"/>
            <a:r>
              <a:rPr lang="en-US" altLang="x-none" sz="4400" b="1" dirty="0">
                <a:solidFill>
                  <a:srgbClr val="0000CC"/>
                </a:solidFill>
                <a:latin typeface="Arial" panose="020B0604020202020204" pitchFamily="34" charset="0"/>
              </a:rPr>
              <a:t>1)</a:t>
            </a:r>
            <a:r>
              <a:rPr lang="en-US" altLang="x-none" sz="4400" b="1" dirty="0">
                <a:latin typeface="Arial" panose="020B0604020202020204" pitchFamily="34" charset="0"/>
              </a:rPr>
              <a:t> </a:t>
            </a:r>
            <a:r>
              <a:rPr lang="en-US" altLang="x-none" sz="4000" b="1" dirty="0">
                <a:latin typeface="Arial" panose="020B0604020202020204" pitchFamily="34" charset="0"/>
              </a:rPr>
              <a:t>Khi ta ăn, răng, lưỡi, nước bọt làm nhiệm v</a:t>
            </a:r>
            <a:r>
              <a:rPr lang="en-US" altLang="x-none" sz="3600" b="1" dirty="0">
                <a:latin typeface="Arial" panose="020B0604020202020204" pitchFamily="34" charset="0"/>
              </a:rPr>
              <a:t>ụ</a:t>
            </a:r>
            <a:r>
              <a:rPr lang="en-US" altLang="x-none" sz="4000" b="1" dirty="0">
                <a:latin typeface="Arial" panose="020B0604020202020204" pitchFamily="34" charset="0"/>
              </a:rPr>
              <a:t> gì?</a:t>
            </a:r>
            <a:endParaRPr sz="4000" b="1" dirty="0">
              <a:latin typeface="Arial" panose="020B0604020202020204" pitchFamily="34" charset="0"/>
            </a:endParaRPr>
          </a:p>
        </p:txBody>
      </p:sp>
      <p:sp>
        <p:nvSpPr>
          <p:cNvPr id="54278" name="Text Box 6"/>
          <p:cNvSpPr txBox="1"/>
          <p:nvPr/>
        </p:nvSpPr>
        <p:spPr>
          <a:xfrm>
            <a:off x="49213" y="5222875"/>
            <a:ext cx="12252325" cy="14462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x-none" sz="4000" b="1" dirty="0">
                <a:solidFill>
                  <a:srgbClr val="0000CC"/>
                </a:solidFill>
                <a:latin typeface="Arial" panose="020B0604020202020204" pitchFamily="34" charset="0"/>
              </a:rPr>
              <a:t>      </a:t>
            </a:r>
            <a:r>
              <a:rPr lang="en-US" altLang="x-none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 được răng nghiền nh</a:t>
            </a:r>
            <a:r>
              <a:rPr lang="en-US" altLang="x-none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</a:t>
            </a:r>
            <a:r>
              <a:rPr lang="en-US" altLang="x-none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lưỡi nh</a:t>
            </a:r>
            <a:r>
              <a:rPr lang="en-US" altLang="x-none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</a:t>
            </a:r>
            <a:r>
              <a:rPr lang="en-US" altLang="x-none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altLang="x-none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nước bọt tẩm ư</a:t>
            </a:r>
            <a:r>
              <a:rPr lang="en-US" altLang="x-none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en-US" altLang="x-none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x-none" sz="4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427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0&quot;/&gt;&lt;/object&gt;&lt;object type=&quot;3&quot; unique_id=&quot;10005&quot;&gt;&lt;property id=&quot;20148&quot; value=&quot;5&quot;/&gt;&lt;property id=&quot;20300&quot; value=&quot;Slide 3&quot;/&gt;&lt;property id=&quot;20307&quot; value=&quot;256&quot;/&gt;&lt;/object&gt;&lt;object type=&quot;3&quot; unique_id=&quot;10006&quot;&gt;&lt;property id=&quot;20148&quot; value=&quot;5&quot;/&gt;&lt;property id=&quot;20300&quot; value=&quot;Slide 4 - &amp;quot;1) Chỉ vào hình vẽ và nói tên các cơ quan tiêu hóa?&amp;quot;&quot;/&gt;&lt;property id=&quot;20307&quot; value=&quot;269&quot;/&gt;&lt;/object&gt;&lt;object type=&quot;3&quot; unique_id=&quot;10010&quot;&gt;&lt;property id=&quot;20148&quot; value=&quot;5&quot;/&gt;&lt;property id=&quot;20300&quot; value=&quot;Slide 11&quot;/&gt;&lt;property id=&quot;20307&quot; value=&quot;262&quot;/&gt;&lt;/object&gt;&lt;object type=&quot;3&quot; unique_id=&quot;10011&quot;&gt;&lt;property id=&quot;20148&quot; value=&quot;5&quot;/&gt;&lt;property id=&quot;20300&quot; value=&quot;Slide 14&quot;/&gt;&lt;property id=&quot;20307&quot; value=&quot;280&quot;/&gt;&lt;/object&gt;&lt;object type=&quot;3&quot; unique_id=&quot;10012&quot;&gt;&lt;property id=&quot;20148&quot; value=&quot;5&quot;/&gt;&lt;property id=&quot;20300&quot; value=&quot;Slide 19&quot;/&gt;&lt;property id=&quot;20307&quot; value=&quot;281&quot;/&gt;&lt;/object&gt;&lt;object type=&quot;3&quot; unique_id=&quot;10013&quot;&gt;&lt;property id=&quot;20148&quot; value=&quot;5&quot;/&gt;&lt;property id=&quot;20300&quot; value=&quot;Slide 16&quot;/&gt;&lt;property id=&quot;20307&quot; value=&quot;282&quot;/&gt;&lt;/object&gt;&lt;object type=&quot;3&quot; unique_id=&quot;10014&quot;&gt;&lt;property id=&quot;20148&quot; value=&quot;5&quot;/&gt;&lt;property id=&quot;20300&quot; value=&quot;Slide 18&quot;/&gt;&lt;property id=&quot;20307&quot; value=&quot;287&quot;/&gt;&lt;/object&gt;&lt;object type=&quot;3&quot; unique_id=&quot;10015&quot;&gt;&lt;property id=&quot;20148&quot; value=&quot;5&quot;/&gt;&lt;property id=&quot;20300&quot; value=&quot;Slide 17&quot;/&gt;&lt;property id=&quot;20307&quot; value=&quot;283&quot;/&gt;&lt;/object&gt;&lt;object type=&quot;3&quot; unique_id=&quot;10016&quot;&gt;&lt;property id=&quot;20148&quot; value=&quot;5&quot;/&gt;&lt;property id=&quot;20300&quot; value=&quot;Slide 21&quot;/&gt;&lt;property id=&quot;20307&quot; value=&quot;272&quot;/&gt;&lt;/object&gt;&lt;object type=&quot;3&quot; unique_id=&quot;10017&quot;&gt;&lt;property id=&quot;20148&quot; value=&quot;5&quot;/&gt;&lt;property id=&quot;20300&quot; value=&quot;Slide 22&quot;/&gt;&lt;property id=&quot;20307&quot; value=&quot;285&quot;/&gt;&lt;/object&gt;&lt;object type=&quot;3&quot; unique_id=&quot;10018&quot;&gt;&lt;property id=&quot;20148&quot; value=&quot;5&quot;/&gt;&lt;property id=&quot;20300&quot; value=&quot;Slide 20&quot;/&gt;&lt;property id=&quot;20307&quot; value=&quot;274&quot;/&gt;&lt;/object&gt;&lt;object type=&quot;3&quot; unique_id=&quot;10019&quot;&gt;&lt;property id=&quot;20148&quot; value=&quot;5&quot;/&gt;&lt;property id=&quot;20300&quot; value=&quot;Slide 24&quot;/&gt;&lt;property id=&quot;20307&quot; value=&quot;268&quot;/&gt;&lt;/object&gt;&lt;object type=&quot;3&quot; unique_id=&quot;10128&quot;&gt;&lt;property id=&quot;20148&quot; value=&quot;5&quot;/&gt;&lt;property id=&quot;20300&quot; value=&quot;Slide 2&quot;/&gt;&lt;property id=&quot;20307&quot; value=&quot;290&quot;/&gt;&lt;/object&gt;&lt;object type=&quot;3&quot; unique_id=&quot;10129&quot;&gt;&lt;property id=&quot;20148&quot; value=&quot;5&quot;/&gt;&lt;property id=&quot;20300&quot; value=&quot;Slide 5&quot;/&gt;&lt;property id=&quot;20307&quot; value=&quot;289&quot;/&gt;&lt;/object&gt;&lt;object type=&quot;3&quot; unique_id=&quot;10410&quot;&gt;&lt;property id=&quot;20148&quot; value=&quot;5&quot;/&gt;&lt;property id=&quot;20300&quot; value=&quot;Slide 6&quot;/&gt;&lt;property id=&quot;20307&quot; value=&quot;291&quot;/&gt;&lt;/object&gt;&lt;object type=&quot;3&quot; unique_id=&quot;10431&quot;&gt;&lt;property id=&quot;20148&quot; value=&quot;5&quot;/&gt;&lt;property id=&quot;20300&quot; value=&quot;Slide 7 - &amp;quot; 1. Sự tiêu hóa thức ăn ở miệng và dạ dày&amp;quot;&quot;/&gt;&lt;property id=&quot;20307&quot; value=&quot;292&quot;/&gt;&lt;/object&gt;&lt;object type=&quot;3&quot; unique_id=&quot;10537&quot;&gt;&lt;property id=&quot;20148&quot; value=&quot;5&quot;/&gt;&lt;property id=&quot;20300&quot; value=&quot;Slide 8&quot;/&gt;&lt;property id=&quot;20307&quot; value=&quot;294&quot;/&gt;&lt;/object&gt;&lt;object type=&quot;3&quot; unique_id=&quot;10538&quot;&gt;&lt;property id=&quot;20148&quot; value=&quot;5&quot;/&gt;&lt;property id=&quot;20300&quot; value=&quot;Slide 9&quot;/&gt;&lt;property id=&quot;20307&quot; value=&quot;293&quot;/&gt;&lt;/object&gt;&lt;object type=&quot;3&quot; unique_id=&quot;10725&quot;&gt;&lt;property id=&quot;20148&quot; value=&quot;5&quot;/&gt;&lt;property id=&quot;20300&quot; value=&quot;Slide 10&quot;/&gt;&lt;property id=&quot;20307&quot; value=&quot;298&quot;/&gt;&lt;/object&gt;&lt;object type=&quot;3&quot; unique_id=&quot;11064&quot;&gt;&lt;property id=&quot;20148&quot; value=&quot;5&quot;/&gt;&lt;property id=&quot;20300&quot; value=&quot;Slide 15&quot;/&gt;&lt;property id=&quot;20307&quot; value=&quot;299&quot;/&gt;&lt;/object&gt;&lt;object type=&quot;3&quot; unique_id=&quot;13281&quot;&gt;&lt;property id=&quot;20148&quot; value=&quot;5&quot;/&gt;&lt;property id=&quot;20300&quot; value=&quot;Slide 23&quot;/&gt;&lt;property id=&quot;20307&quot; value=&quot;301&quot;/&gt;&lt;/object&gt;&lt;object type=&quot;3&quot; unique_id=&quot;13670&quot;&gt;&lt;property id=&quot;20148&quot; value=&quot;5&quot;/&gt;&lt;property id=&quot;20300&quot; value=&quot;Slide 12&quot;/&gt;&lt;property id=&quot;20307&quot; value=&quot;302&quot;/&gt;&lt;/object&gt;&lt;object type=&quot;3&quot; unique_id=&quot;13671&quot;&gt;&lt;property id=&quot;20148&quot; value=&quot;5&quot;/&gt;&lt;property id=&quot;20300&quot; value=&quot;Slide 13&quot;/&gt;&lt;property id=&quot;20307&quot; value=&quot;30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659</Words>
  <Application>Microsoft Office PowerPoint</Application>
  <PresentationFormat>Custom</PresentationFormat>
  <Paragraphs>128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1) Chỉ vào hình vẽ và nói tên các cơ quan tiêu hóa?</vt:lpstr>
      <vt:lpstr>PowerPoint Presentation</vt:lpstr>
      <vt:lpstr> Hoạt động 1: Sự tiêu hóa thức ăn ở miệng và dạ dày.</vt:lpstr>
      <vt:lpstr>PowerPoint Presentation</vt:lpstr>
      <vt:lpstr> Hoạt động 1: Sự tiêu hóa thức ăn ở miệng và dạ dày:</vt:lpstr>
      <vt:lpstr>Sự tiêu hóa thức ăn ở miệng và dạ dày: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260</cp:revision>
  <dcterms:created xsi:type="dcterms:W3CDTF">2011-09-26T05:31:11Z</dcterms:created>
  <dcterms:modified xsi:type="dcterms:W3CDTF">2020-10-07T08:44:01Z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