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58" r:id="rId3"/>
    <p:sldId id="260" r:id="rId4"/>
    <p:sldId id="262" r:id="rId5"/>
    <p:sldId id="263" r:id="rId6"/>
    <p:sldId id="267" r:id="rId7"/>
    <p:sldId id="259" r:id="rId8"/>
    <p:sldId id="261" r:id="rId9"/>
    <p:sldId id="268" r:id="rId10"/>
    <p:sldId id="264" r:id="rId11"/>
    <p:sldId id="26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6600"/>
    <a:srgbClr val="FFFF00"/>
    <a:srgbClr val="009900"/>
    <a:srgbClr val="333300"/>
    <a:srgbClr val="00FFFF"/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3" autoAdjust="0"/>
    <p:restoredTop sz="94660"/>
  </p:normalViewPr>
  <p:slideViewPr>
    <p:cSldViewPr>
      <p:cViewPr varScale="1">
        <p:scale>
          <a:sx n="70" d="100"/>
          <a:sy n="70" d="100"/>
        </p:scale>
        <p:origin x="4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91F65CB7-6677-4818-9246-276DC2588D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01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9C2DCF-16C3-401B-96B2-BF02A3B459B8}" type="slidenum">
              <a:rPr lang="vi-VN">
                <a:latin typeface="Times New Roman" panose="02020603050405020304" pitchFamily="18" charset="0"/>
              </a:rPr>
              <a:pPr eaLnBrk="1" hangingPunct="1"/>
              <a:t>1</a:t>
            </a:fld>
            <a:endParaRPr lang="vi-V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28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E11C2-B428-43BE-BA41-B2D3657DDB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DED94-1D68-4D99-82F6-5BC8A5D5A8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C861E-F718-4602-95FE-675A963FA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21BC4-A212-402B-BB32-84294C7865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F0501-39EF-407B-8452-4DE127620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20491-FB70-43F1-B14D-BBE94A856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8161F-4B1F-475E-89DE-1E31581133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3183D-9D01-4A71-9CDA-6ACA3C344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DB951-8981-4946-B375-8E7F13C2B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AAAF9-2D43-426E-AE4A-40D8444E2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E796B-5F7A-4638-B0A9-D28284D957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719DA148-28F5-44CF-AB78-0AA9AA9B77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D:\PICTURES\A___ẢNH\Trang trí POWERPOINT\Backgrounds\Colorful-Birthday-Balloons-Print-Maste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42865" y="1553294"/>
            <a:ext cx="71604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Times New Roman" pitchFamily="18" charset="0"/>
              </a:rPr>
              <a:t>Giáo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Times New Roman" pitchFamily="18" charset="0"/>
              </a:rPr>
              <a:t>án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Times New Roman" pitchFamily="18" charset="0"/>
              </a:rPr>
              <a:t>điện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Times New Roman" pitchFamily="18" charset="0"/>
              </a:rPr>
              <a:t>tử</a:t>
            </a:r>
            <a:endParaRPr lang="en-US" sz="5400" b="1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67778" y="617105"/>
            <a:ext cx="6510629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TRƯỜNG TIỂU HỌC ÁI MỘ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62392" y="3420670"/>
            <a:ext cx="6353175" cy="34573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cs typeface="Arial" pitchFamily="34" charset="0"/>
              </a:rPr>
              <a:t>	</a:t>
            </a:r>
            <a:r>
              <a:rPr lang="en-US" sz="4000" b="1" dirty="0" err="1">
                <a:cs typeface="Arial" pitchFamily="34" charset="0"/>
              </a:rPr>
              <a:t>Môn</a:t>
            </a:r>
            <a:r>
              <a:rPr lang="en-US" sz="4000" b="1" dirty="0">
                <a:cs typeface="Arial" pitchFamily="34" charset="0"/>
              </a:rPr>
              <a:t>: </a:t>
            </a:r>
            <a:r>
              <a:rPr lang="en-US" sz="4000" dirty="0" err="1">
                <a:cs typeface="Arial" pitchFamily="34" charset="0"/>
              </a:rPr>
              <a:t>Toán</a:t>
            </a:r>
            <a:r>
              <a:rPr lang="en-US" sz="4000" dirty="0">
                <a:cs typeface="Arial" pitchFamily="34" charset="0"/>
              </a:rPr>
              <a:t> – </a:t>
            </a:r>
            <a:r>
              <a:rPr lang="en-US" sz="4000" dirty="0" err="1">
                <a:cs typeface="Arial" pitchFamily="34" charset="0"/>
              </a:rPr>
              <a:t>Lớp</a:t>
            </a:r>
            <a:r>
              <a:rPr lang="en-US" sz="4000" dirty="0">
                <a:cs typeface="Arial" pitchFamily="34" charset="0"/>
              </a:rPr>
              <a:t> 4</a:t>
            </a:r>
          </a:p>
          <a:p>
            <a:pPr>
              <a:defRPr/>
            </a:pPr>
            <a:r>
              <a:rPr lang="en-US" sz="4000" b="1" dirty="0">
                <a:cs typeface="Arial" pitchFamily="34" charset="0"/>
              </a:rPr>
              <a:t>	</a:t>
            </a:r>
            <a:r>
              <a:rPr lang="en-US" sz="4000" b="1" dirty="0" err="1">
                <a:cs typeface="Arial" pitchFamily="34" charset="0"/>
              </a:rPr>
              <a:t>Tuần</a:t>
            </a:r>
            <a:r>
              <a:rPr lang="en-US" sz="4000" b="1" dirty="0">
                <a:cs typeface="Arial" pitchFamily="34" charset="0"/>
              </a:rPr>
              <a:t>: </a:t>
            </a:r>
            <a:r>
              <a:rPr lang="en-US" sz="4000" dirty="0">
                <a:cs typeface="Arial" pitchFamily="34" charset="0"/>
              </a:rPr>
              <a:t>5</a:t>
            </a:r>
            <a:r>
              <a:rPr lang="en-US" sz="4000" dirty="0">
                <a:cs typeface="Arial" pitchFamily="34" charset="0"/>
              </a:rPr>
              <a:t>      </a:t>
            </a:r>
            <a:r>
              <a:rPr lang="en-US" sz="4000" b="1" dirty="0" err="1">
                <a:cs typeface="Arial" pitchFamily="34" charset="0"/>
              </a:rPr>
              <a:t>Tiết</a:t>
            </a:r>
            <a:r>
              <a:rPr lang="en-US" sz="4000" b="1" dirty="0">
                <a:cs typeface="Arial" pitchFamily="34" charset="0"/>
              </a:rPr>
              <a:t>: 22</a:t>
            </a:r>
            <a:endParaRPr lang="en-US" sz="4000" dirty="0">
              <a:cs typeface="Arial" pitchFamily="34" charset="0"/>
            </a:endParaRPr>
          </a:p>
          <a:p>
            <a:pPr>
              <a:defRPr/>
            </a:pPr>
            <a:r>
              <a:rPr lang="en-US" sz="4000" b="1" dirty="0">
                <a:cs typeface="Arial" pitchFamily="34" charset="0"/>
              </a:rPr>
              <a:t>	</a:t>
            </a:r>
          </a:p>
          <a:p>
            <a:pPr algn="ctr">
              <a:defRPr/>
            </a:pPr>
            <a:r>
              <a:rPr lang="en-US" sz="6000" b="1" dirty="0" err="1">
                <a:cs typeface="Arial" pitchFamily="34" charset="0"/>
              </a:rPr>
              <a:t>Bài</a:t>
            </a:r>
            <a:r>
              <a:rPr lang="en-US" sz="6000" b="1" dirty="0">
                <a:cs typeface="Arial" pitchFamily="34" charset="0"/>
              </a:rPr>
              <a:t>: </a:t>
            </a:r>
            <a:r>
              <a:rPr lang="en-US" sz="6000" b="1" dirty="0" smtClean="0">
                <a:cs typeface="Arial" pitchFamily="34" charset="0"/>
              </a:rPr>
              <a:t> </a:t>
            </a:r>
            <a:r>
              <a:rPr lang="en-US" sz="3200" b="1" baseline="0" dirty="0" err="1" smtClean="0">
                <a:solidFill>
                  <a:srgbClr val="FF0000"/>
                </a:solidFill>
                <a:cs typeface="Arial" pitchFamily="34" charset="0"/>
              </a:rPr>
              <a:t>Diện</a:t>
            </a:r>
            <a:r>
              <a:rPr lang="en-US" sz="3200" b="1" baseline="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3200" b="1" baseline="0" dirty="0" err="1" smtClean="0">
                <a:solidFill>
                  <a:srgbClr val="FF0000"/>
                </a:solidFill>
                <a:cs typeface="Arial" pitchFamily="34" charset="0"/>
              </a:rPr>
              <a:t>tích</a:t>
            </a:r>
            <a:r>
              <a:rPr lang="en-US" sz="3200" b="1" baseline="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3200" b="1" baseline="0" dirty="0" err="1" smtClean="0">
                <a:solidFill>
                  <a:srgbClr val="FF0000"/>
                </a:solidFill>
                <a:cs typeface="Arial" pitchFamily="34" charset="0"/>
              </a:rPr>
              <a:t>hình</a:t>
            </a:r>
            <a:r>
              <a:rPr lang="en-US" sz="3200" b="1" baseline="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3200" b="1" baseline="0" dirty="0" err="1" smtClean="0">
                <a:solidFill>
                  <a:srgbClr val="FF0000"/>
                </a:solidFill>
                <a:cs typeface="Arial" pitchFamily="34" charset="0"/>
              </a:rPr>
              <a:t>bình</a:t>
            </a:r>
            <a:r>
              <a:rPr lang="en-US" sz="3200" b="1" baseline="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3200" b="1" baseline="0" dirty="0" err="1" smtClean="0">
                <a:solidFill>
                  <a:srgbClr val="FF0000"/>
                </a:solidFill>
                <a:cs typeface="Arial" pitchFamily="34" charset="0"/>
              </a:rPr>
              <a:t>hành</a:t>
            </a:r>
            <a:endParaRPr lang="en-US" sz="3200" b="1" dirty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defRPr/>
            </a:pPr>
            <a:endParaRPr lang="en-US" sz="6000" b="1" dirty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Giáo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viên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Nguyễn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Thị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Thu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Lan</a:t>
            </a:r>
            <a:endParaRPr lang="vi-VN" sz="28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endParaRPr lang="vi-VN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4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905000" y="1666875"/>
            <a:ext cx="7010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Tính diện tích hình bình hành, biết: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a) Độ dài đáy là 4dm, chiều cao là 34cm.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209800" y="3581400"/>
            <a:ext cx="54102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                       </a:t>
            </a:r>
            <a:r>
              <a:rPr lang="en-US" sz="2800" b="1" u="sng" baseline="0">
                <a:solidFill>
                  <a:srgbClr val="FF3300"/>
                </a:solidFill>
                <a:latin typeface="Times New Roman" pitchFamily="18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           4dm = 40 cm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Diện tích hình bình hành là: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      40 x 34 = 1360 ( cm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                </a:t>
            </a:r>
            <a:r>
              <a:rPr lang="en-US" sz="2800" b="1" u="sng" baseline="0">
                <a:solidFill>
                  <a:srgbClr val="FF3300"/>
                </a:solidFill>
                <a:latin typeface="Times New Roman" pitchFamily="18" charset="0"/>
              </a:rPr>
              <a:t>Đáp số</a:t>
            </a: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: 1360 (cm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609600" y="1752600"/>
            <a:ext cx="1295400" cy="487363"/>
          </a:xfrm>
          <a:prstGeom prst="ellipse">
            <a:avLst/>
          </a:prstGeom>
          <a:solidFill>
            <a:srgbClr val="00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Bài 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905000" y="2895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b) Độ dài đáy là 4m, chiều cao là 13dm.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905000" y="1935163"/>
            <a:ext cx="701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Tính diện tích hình bình hành, biết: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286000" y="3087688"/>
            <a:ext cx="5410200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                       </a:t>
            </a:r>
            <a:r>
              <a:rPr lang="en-US" sz="2800" b="1" u="sng" baseline="0">
                <a:solidFill>
                  <a:srgbClr val="FF3300"/>
                </a:solidFill>
                <a:latin typeface="Times New Roman" pitchFamily="18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           4m = 40 dm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Diện tích hình bình hành là: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      40 x 13 = 520 ( dm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                </a:t>
            </a:r>
            <a:r>
              <a:rPr lang="en-US" sz="2800" b="1" u="sng" baseline="0">
                <a:solidFill>
                  <a:srgbClr val="FF3300"/>
                </a:solidFill>
                <a:latin typeface="Times New Roman" pitchFamily="18" charset="0"/>
              </a:rPr>
              <a:t>Đáp số</a:t>
            </a: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 : 520 (dm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baseline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609600" y="2020888"/>
            <a:ext cx="1295400" cy="487362"/>
          </a:xfrm>
          <a:prstGeom prst="ellipse">
            <a:avLst/>
          </a:prstGeom>
          <a:solidFill>
            <a:srgbClr val="00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Bài 3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905000" y="2478088"/>
            <a:ext cx="701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b)  Độ dài đáy là 4m, chiều cao là 13dm.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33400" y="19050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latin typeface="Times New Roman" pitchFamily="18" charset="0"/>
              </a:rPr>
              <a:t>Hãy nêu đặc điểm của hình bình hành ?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838200" y="2743200"/>
            <a:ext cx="3505200" cy="1371600"/>
          </a:xfrm>
          <a:prstGeom prst="parallelogram">
            <a:avLst>
              <a:gd name="adj" fmla="val 63889"/>
            </a:avLst>
          </a:prstGeom>
          <a:solidFill>
            <a:srgbClr val="FFFF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447800" y="2362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A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267200" y="2362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B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557588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C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00063" y="39624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D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4572000" y="2760663"/>
            <a:ext cx="3886200" cy="1430337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Hình bình hành có hai cặp cạnh đối diện song song và bằng nhau.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990600" y="4953000"/>
            <a:ext cx="7391400" cy="1217613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0000"/>
                </a:solidFill>
                <a:latin typeface="Times New Roman" pitchFamily="18" charset="0"/>
              </a:rPr>
              <a:t>Cạnh AB đối diện và song song với cạnh DC</a:t>
            </a:r>
          </a:p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0000"/>
                </a:solidFill>
                <a:latin typeface="Times New Roman" pitchFamily="18" charset="0"/>
              </a:rPr>
              <a:t>Cạnh AD đối diện và song song với cạnh BC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  <p:bldP spid="5131" grpId="0"/>
      <p:bldP spid="5133" grpId="0"/>
      <p:bldP spid="5134" grpId="0"/>
      <p:bldP spid="5135" grpId="0"/>
      <p:bldP spid="5136" grpId="0" animBg="1"/>
      <p:bldP spid="51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0" name="Group 32"/>
          <p:cNvGrpSpPr>
            <a:grpSpLocks/>
          </p:cNvGrpSpPr>
          <p:nvPr/>
        </p:nvGrpSpPr>
        <p:grpSpPr bwMode="auto">
          <a:xfrm>
            <a:off x="1895475" y="1819275"/>
            <a:ext cx="4429125" cy="2600325"/>
            <a:chOff x="816" y="1146"/>
            <a:chExt cx="2790" cy="1638"/>
          </a:xfrm>
        </p:grpSpPr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1152" y="1554"/>
              <a:ext cx="2317" cy="1125"/>
            </a:xfrm>
            <a:prstGeom prst="parallelogram">
              <a:avLst>
                <a:gd name="adj" fmla="val 51489"/>
              </a:avLst>
            </a:prstGeom>
            <a:solidFill>
              <a:srgbClr val="FF0066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1482" y="1146"/>
              <a:ext cx="294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A</a:t>
              </a:r>
              <a:endParaRPr lang="en-US" b="1" baseline="0">
                <a:latin typeface="Times New Roman" pitchFamily="18" charset="0"/>
              </a:endParaRP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816" y="2448"/>
              <a:ext cx="294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 rot="10750243" flipV="1">
              <a:off x="3077" y="2496"/>
              <a:ext cx="331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3312" y="1191"/>
              <a:ext cx="294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B</a:t>
              </a:r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 rot="10792955" flipV="1">
            <a:off x="3124200" y="4191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baseline="0">
                <a:latin typeface="Times New Roman" pitchFamily="18" charset="0"/>
              </a:rPr>
              <a:t>H</a:t>
            </a:r>
            <a:endParaRPr lang="en-US" b="1" baseline="0">
              <a:latin typeface="Times New Roman" pitchFamily="18" charset="0"/>
            </a:endParaRPr>
          </a:p>
        </p:txBody>
      </p:sp>
      <p:grpSp>
        <p:nvGrpSpPr>
          <p:cNvPr id="7198" name="Group 30"/>
          <p:cNvGrpSpPr>
            <a:grpSpLocks/>
          </p:cNvGrpSpPr>
          <p:nvPr/>
        </p:nvGrpSpPr>
        <p:grpSpPr bwMode="auto">
          <a:xfrm>
            <a:off x="3352800" y="4005263"/>
            <a:ext cx="228600" cy="228600"/>
            <a:chOff x="3840" y="2832"/>
            <a:chExt cx="144" cy="144"/>
          </a:xfrm>
        </p:grpSpPr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3840" y="283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>
              <a:off x="3984" y="28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2428875" y="42433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5172075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V="1">
            <a:off x="2438400" y="4648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667000" y="4800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baseline="0">
                <a:latin typeface="Times New Roman" pitchFamily="18" charset="0"/>
              </a:rPr>
              <a:t>Độ dài đáy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505200" y="3048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baseline="0">
                <a:latin typeface="Times New Roman" pitchFamily="18" charset="0"/>
              </a:rPr>
              <a:t>Chiều cao</a:t>
            </a:r>
            <a:endParaRPr lang="en-US" b="1" baseline="0">
              <a:latin typeface="Times New Roman" pitchFamily="18" charset="0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219200" y="5484813"/>
            <a:ext cx="8153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990000"/>
              </a:buClr>
              <a:buSzPts val="2800"/>
              <a:buFont typeface="Arial" charset="0"/>
              <a:buNone/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-   DC là đáy của hình bình hành.</a:t>
            </a:r>
          </a:p>
          <a:p>
            <a:pPr>
              <a:buClr>
                <a:schemeClr val="tx1"/>
              </a:buClr>
              <a:buSzPts val="2800"/>
              <a:buFont typeface="Arial" charset="0"/>
              <a:buNone/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-  AH vuông góc với DC.</a:t>
            </a:r>
          </a:p>
          <a:p>
            <a:r>
              <a:rPr lang="en-US" sz="2800" baseline="0">
                <a:solidFill>
                  <a:srgbClr val="0000FF"/>
                </a:solidFill>
              </a:rPr>
              <a:t>-</a:t>
            </a:r>
            <a:r>
              <a:rPr lang="en-US" sz="2800" baseline="0"/>
              <a:t>  </a:t>
            </a: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Độ dài AH là chiều cao của hình bình hành.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457200" y="1371600"/>
            <a:ext cx="8991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1/</a:t>
            </a:r>
            <a:r>
              <a:rPr lang="en-US" sz="2800" b="1" baseline="0">
                <a:latin typeface="Times New Roman" pitchFamily="18" charset="0"/>
              </a:rPr>
              <a:t> </a:t>
            </a:r>
            <a:r>
              <a:rPr lang="en-US" sz="2800" b="1" u="sng" baseline="0">
                <a:solidFill>
                  <a:srgbClr val="0000FF"/>
                </a:solidFill>
                <a:latin typeface="Times New Roman" pitchFamily="18" charset="0"/>
              </a:rPr>
              <a:t>Giới thiệu độ dài đáy, chiều cao</a:t>
            </a:r>
          </a:p>
          <a:p>
            <a:pPr>
              <a:spcBef>
                <a:spcPct val="50000"/>
              </a:spcBef>
            </a:pPr>
            <a:endParaRPr lang="en-US" sz="2800" b="1" baseline="0">
              <a:latin typeface="Times New Roman" pitchFamily="18" charset="0"/>
            </a:endParaRPr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3352800" y="248126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7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7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7186" grpId="0" animBg="1"/>
      <p:bldP spid="7187" grpId="0" animBg="1"/>
      <p:bldP spid="7188" grpId="0" animBg="1"/>
      <p:bldP spid="7190" grpId="0"/>
      <p:bldP spid="72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533400" y="5499100"/>
            <a:ext cx="8534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57150" indent="-57150" defTabSz="114300">
              <a:spcBef>
                <a:spcPct val="50000"/>
              </a:spcBef>
              <a:tabLst>
                <a:tab pos="342900" algn="l"/>
              </a:tabLst>
            </a:pPr>
            <a:r>
              <a:rPr lang="en-US" sz="2800" b="1" i="1" baseline="0">
                <a:solidFill>
                  <a:srgbClr val="0000FF"/>
                </a:solidFill>
                <a:latin typeface="Times New Roman" pitchFamily="18" charset="0"/>
              </a:rPr>
              <a:t>Làm thế nào để chuyển hình bình hành thành hình chữ </a:t>
            </a:r>
          </a:p>
          <a:p>
            <a:pPr marL="57150" indent="-57150" defTabSz="114300">
              <a:spcBef>
                <a:spcPct val="50000"/>
              </a:spcBef>
              <a:tabLst>
                <a:tab pos="342900" algn="l"/>
              </a:tabLst>
            </a:pPr>
            <a:r>
              <a:rPr lang="en-US" sz="2800" b="1" i="1" baseline="0">
                <a:solidFill>
                  <a:srgbClr val="0000FF"/>
                </a:solidFill>
                <a:latin typeface="Times New Roman" pitchFamily="18" charset="0"/>
              </a:rPr>
              <a:t>nhật có cùng diện tích ?</a:t>
            </a:r>
          </a:p>
          <a:p>
            <a:pPr marL="57150" indent="-57150" defTabSz="114300" eaLnBrk="0" hangingPunct="0">
              <a:tabLst>
                <a:tab pos="342900" algn="l"/>
              </a:tabLst>
            </a:pPr>
            <a:endParaRPr lang="en-US" sz="2800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457200" y="14478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2/ </a:t>
            </a:r>
            <a:r>
              <a:rPr lang="en-US" sz="2800" b="1" u="sng" baseline="0">
                <a:solidFill>
                  <a:srgbClr val="0000FF"/>
                </a:solidFill>
                <a:latin typeface="Times New Roman" pitchFamily="18" charset="0"/>
              </a:rPr>
              <a:t>Hình thành công thức tính diện tích hình bình hành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9600" y="18288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a. </a:t>
            </a:r>
            <a:r>
              <a:rPr lang="en-US" sz="2800" b="1" u="sng" baseline="0">
                <a:solidFill>
                  <a:srgbClr val="FF0066"/>
                </a:solidFill>
                <a:latin typeface="Times New Roman" pitchFamily="18" charset="0"/>
              </a:rPr>
              <a:t>Cắt, ghép hình</a:t>
            </a:r>
          </a:p>
        </p:txBody>
      </p:sp>
      <p:grpSp>
        <p:nvGrpSpPr>
          <p:cNvPr id="9274" name="Group 58"/>
          <p:cNvGrpSpPr>
            <a:grpSpLocks/>
          </p:cNvGrpSpPr>
          <p:nvPr/>
        </p:nvGrpSpPr>
        <p:grpSpPr bwMode="auto">
          <a:xfrm>
            <a:off x="2867025" y="2057400"/>
            <a:ext cx="4524375" cy="3457575"/>
            <a:chOff x="0" y="48"/>
            <a:chExt cx="2850" cy="2178"/>
          </a:xfrm>
        </p:grpSpPr>
        <p:sp>
          <p:nvSpPr>
            <p:cNvPr id="9275" name="AutoShape 59"/>
            <p:cNvSpPr>
              <a:spLocks noChangeArrowheads="1"/>
            </p:cNvSpPr>
            <p:nvPr/>
          </p:nvSpPr>
          <p:spPr bwMode="auto">
            <a:xfrm>
              <a:off x="225" y="424"/>
              <a:ext cx="2343" cy="1145"/>
            </a:xfrm>
            <a:prstGeom prst="parallelogram">
              <a:avLst>
                <a:gd name="adj" fmla="val 5115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6" name="Line 60"/>
            <p:cNvSpPr>
              <a:spLocks noChangeShapeType="1"/>
            </p:cNvSpPr>
            <p:nvPr/>
          </p:nvSpPr>
          <p:spPr bwMode="auto">
            <a:xfrm>
              <a:off x="225" y="1920"/>
              <a:ext cx="17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Text Box 61"/>
            <p:cNvSpPr txBox="1">
              <a:spLocks noChangeArrowheads="1"/>
            </p:cNvSpPr>
            <p:nvPr/>
          </p:nvSpPr>
          <p:spPr bwMode="auto">
            <a:xfrm>
              <a:off x="742" y="48"/>
              <a:ext cx="273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9278" name="Text Box 62"/>
            <p:cNvSpPr txBox="1">
              <a:spLocks noChangeArrowheads="1"/>
            </p:cNvSpPr>
            <p:nvPr/>
          </p:nvSpPr>
          <p:spPr bwMode="auto">
            <a:xfrm>
              <a:off x="2577" y="89"/>
              <a:ext cx="273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B</a:t>
              </a:r>
              <a:endParaRPr lang="en-US" b="1" baseline="0">
                <a:latin typeface="Times New Roman" pitchFamily="18" charset="0"/>
              </a:endParaRPr>
            </a:p>
          </p:txBody>
        </p:sp>
        <p:sp>
          <p:nvSpPr>
            <p:cNvPr id="9279" name="Line 63"/>
            <p:cNvSpPr>
              <a:spLocks noChangeShapeType="1"/>
            </p:cNvSpPr>
            <p:nvPr/>
          </p:nvSpPr>
          <p:spPr bwMode="auto">
            <a:xfrm>
              <a:off x="816" y="424"/>
              <a:ext cx="0" cy="1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Rectangle 64"/>
            <p:cNvSpPr>
              <a:spLocks noChangeArrowheads="1"/>
            </p:cNvSpPr>
            <p:nvPr/>
          </p:nvSpPr>
          <p:spPr bwMode="auto">
            <a:xfrm>
              <a:off x="823" y="1406"/>
              <a:ext cx="117" cy="163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1" name="Text Box 65"/>
            <p:cNvSpPr txBox="1">
              <a:spLocks noChangeArrowheads="1"/>
            </p:cNvSpPr>
            <p:nvPr/>
          </p:nvSpPr>
          <p:spPr bwMode="auto">
            <a:xfrm>
              <a:off x="2108" y="1461"/>
              <a:ext cx="235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9282" name="Text Box 66"/>
            <p:cNvSpPr txBox="1">
              <a:spLocks noChangeArrowheads="1"/>
            </p:cNvSpPr>
            <p:nvPr/>
          </p:nvSpPr>
          <p:spPr bwMode="auto">
            <a:xfrm>
              <a:off x="0" y="1406"/>
              <a:ext cx="19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9283" name="Line 67"/>
            <p:cNvSpPr>
              <a:spLocks noChangeShapeType="1"/>
            </p:cNvSpPr>
            <p:nvPr/>
          </p:nvSpPr>
          <p:spPr bwMode="auto">
            <a:xfrm>
              <a:off x="1968" y="1569"/>
              <a:ext cx="0" cy="3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Text Box 68"/>
            <p:cNvSpPr txBox="1">
              <a:spLocks noChangeArrowheads="1"/>
            </p:cNvSpPr>
            <p:nvPr/>
          </p:nvSpPr>
          <p:spPr bwMode="auto">
            <a:xfrm>
              <a:off x="898" y="751"/>
              <a:ext cx="1289" cy="288"/>
            </a:xfrm>
            <a:prstGeom prst="rect">
              <a:avLst/>
            </a:prstGeom>
            <a:solidFill>
              <a:srgbClr val="FF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Chiều cao</a:t>
              </a:r>
              <a:r>
                <a:rPr lang="en-US" sz="2000" baseline="0"/>
                <a:t> </a:t>
              </a:r>
              <a:endParaRPr lang="en-US" baseline="0"/>
            </a:p>
          </p:txBody>
        </p:sp>
        <p:sp>
          <p:nvSpPr>
            <p:cNvPr id="9285" name="Text Box 69"/>
            <p:cNvSpPr txBox="1">
              <a:spLocks noChangeArrowheads="1"/>
            </p:cNvSpPr>
            <p:nvPr/>
          </p:nvSpPr>
          <p:spPr bwMode="auto">
            <a:xfrm>
              <a:off x="672" y="1932"/>
              <a:ext cx="117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 độ dài đáy</a:t>
              </a:r>
            </a:p>
          </p:txBody>
        </p:sp>
        <p:sp>
          <p:nvSpPr>
            <p:cNvPr id="9286" name="Text Box 70"/>
            <p:cNvSpPr txBox="1">
              <a:spLocks noChangeArrowheads="1"/>
            </p:cNvSpPr>
            <p:nvPr/>
          </p:nvSpPr>
          <p:spPr bwMode="auto">
            <a:xfrm rot="10792955" flipV="1">
              <a:off x="720" y="1584"/>
              <a:ext cx="289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H</a:t>
              </a:r>
              <a:endParaRPr lang="en-US" b="1" baseline="0">
                <a:latin typeface="Times New Roman" pitchFamily="18" charset="0"/>
              </a:endParaRPr>
            </a:p>
          </p:txBody>
        </p:sp>
        <p:sp>
          <p:nvSpPr>
            <p:cNvPr id="9287" name="Line 71"/>
            <p:cNvSpPr>
              <a:spLocks noChangeShapeType="1"/>
            </p:cNvSpPr>
            <p:nvPr/>
          </p:nvSpPr>
          <p:spPr bwMode="auto">
            <a:xfrm>
              <a:off x="240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" grpId="0"/>
      <p:bldP spid="9242" grpId="0"/>
      <p:bldP spid="92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2" name="Text Box 22"/>
          <p:cNvSpPr txBox="1">
            <a:spLocks noChangeArrowheads="1"/>
          </p:cNvSpPr>
          <p:nvPr/>
        </p:nvSpPr>
        <p:spPr bwMode="auto">
          <a:xfrm rot="16200000">
            <a:off x="3062288" y="4738688"/>
            <a:ext cx="1090612" cy="8620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baseline="0">
                <a:solidFill>
                  <a:srgbClr val="FF00FF"/>
                </a:solidFill>
                <a:sym typeface="Wingdings 2" pitchFamily="18" charset="2"/>
              </a:rPr>
              <a:t></a:t>
            </a:r>
            <a:endParaRPr lang="en-US" baseline="0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497513" y="5157788"/>
            <a:ext cx="692150" cy="557212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C</a:t>
            </a:r>
            <a:endParaRPr lang="en-US" b="1" baseline="0">
              <a:latin typeface="Times New Roman" pitchFamily="18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3363913" y="2338388"/>
            <a:ext cx="688975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A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276600" y="5257800"/>
            <a:ext cx="658813" cy="55721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H</a:t>
            </a:r>
          </a:p>
        </p:txBody>
      </p:sp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6183313" y="2338388"/>
            <a:ext cx="608012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  B</a:t>
            </a:r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2220913" y="5081588"/>
            <a:ext cx="479425" cy="557212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D</a:t>
            </a:r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>
            <a:off x="3621088" y="3100388"/>
            <a:ext cx="2790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 flipH="1">
            <a:off x="2678113" y="3100388"/>
            <a:ext cx="91440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 flipH="1">
            <a:off x="5497513" y="3100388"/>
            <a:ext cx="91440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3592513" y="4929188"/>
            <a:ext cx="1905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>
            <a:off x="3592513" y="3100388"/>
            <a:ext cx="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6" name="Line 56"/>
          <p:cNvSpPr>
            <a:spLocks noChangeShapeType="1"/>
          </p:cNvSpPr>
          <p:nvPr/>
        </p:nvSpPr>
        <p:spPr bwMode="auto">
          <a:xfrm>
            <a:off x="2678113" y="4929188"/>
            <a:ext cx="9144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99" name="Group 59"/>
          <p:cNvGrpSpPr>
            <a:grpSpLocks/>
          </p:cNvGrpSpPr>
          <p:nvPr/>
        </p:nvGrpSpPr>
        <p:grpSpPr bwMode="auto">
          <a:xfrm>
            <a:off x="3592513" y="4700588"/>
            <a:ext cx="152400" cy="228600"/>
            <a:chOff x="3408" y="2592"/>
            <a:chExt cx="96" cy="144"/>
          </a:xfrm>
        </p:grpSpPr>
        <p:sp>
          <p:nvSpPr>
            <p:cNvPr id="10297" name="Line 57"/>
            <p:cNvSpPr>
              <a:spLocks noChangeShapeType="1"/>
            </p:cNvSpPr>
            <p:nvPr/>
          </p:nvSpPr>
          <p:spPr bwMode="auto">
            <a:xfrm>
              <a:off x="3408" y="2592"/>
              <a:ext cx="9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auto">
            <a:xfrm>
              <a:off x="3504" y="2592"/>
              <a:ext cx="0" cy="144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01" name="Line 61"/>
          <p:cNvSpPr>
            <a:spLocks noChangeShapeType="1"/>
          </p:cNvSpPr>
          <p:nvPr/>
        </p:nvSpPr>
        <p:spPr bwMode="auto">
          <a:xfrm>
            <a:off x="3592513" y="3100388"/>
            <a:ext cx="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7917 L 0.00313 -0.59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1.11111E-6 L -0.24167 -1.11111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1.11111E-6 L -0.24167 -1.11111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4.44444E-6 L -0.24167 -4.44444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 animBg="1"/>
      <p:bldP spid="10262" grpId="1" animBg="1"/>
      <p:bldP spid="10292" grpId="0" animBg="1"/>
      <p:bldP spid="10295" grpId="0" animBg="1"/>
      <p:bldP spid="102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543800" y="2438400"/>
            <a:ext cx="692150" cy="55721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C</a:t>
            </a:r>
            <a:endParaRPr lang="en-US" b="1" baseline="0">
              <a:latin typeface="Times New Roman" pitchFamily="18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788025" y="166688"/>
            <a:ext cx="688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A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894388" y="2438400"/>
            <a:ext cx="658812" cy="55721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H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8305800" y="152400"/>
            <a:ext cx="598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baseline="0">
                <a:latin typeface="Times New Roman" pitchFamily="18" charset="0"/>
              </a:rPr>
              <a:t>  B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5972175" y="661988"/>
            <a:ext cx="2790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>
            <a:off x="7848600" y="661988"/>
            <a:ext cx="91440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5943600" y="2490788"/>
            <a:ext cx="1905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5943600" y="661988"/>
            <a:ext cx="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599" name="Group 23"/>
          <p:cNvGrpSpPr>
            <a:grpSpLocks/>
          </p:cNvGrpSpPr>
          <p:nvPr/>
        </p:nvGrpSpPr>
        <p:grpSpPr bwMode="auto">
          <a:xfrm>
            <a:off x="5943600" y="2262188"/>
            <a:ext cx="152400" cy="228600"/>
            <a:chOff x="3408" y="2592"/>
            <a:chExt cx="96" cy="144"/>
          </a:xfrm>
        </p:grpSpPr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3408" y="2592"/>
              <a:ext cx="9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3504" y="2592"/>
              <a:ext cx="0" cy="144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5943600" y="661988"/>
            <a:ext cx="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608" name="Group 32"/>
          <p:cNvGrpSpPr>
            <a:grpSpLocks/>
          </p:cNvGrpSpPr>
          <p:nvPr/>
        </p:nvGrpSpPr>
        <p:grpSpPr bwMode="auto">
          <a:xfrm>
            <a:off x="7856538" y="657225"/>
            <a:ext cx="914400" cy="1828800"/>
            <a:chOff x="4272" y="1584"/>
            <a:chExt cx="576" cy="1152"/>
          </a:xfrm>
        </p:grpSpPr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4272" y="2736"/>
              <a:ext cx="57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607" name="Group 31"/>
            <p:cNvGrpSpPr>
              <a:grpSpLocks/>
            </p:cNvGrpSpPr>
            <p:nvPr/>
          </p:nvGrpSpPr>
          <p:grpSpPr bwMode="auto">
            <a:xfrm>
              <a:off x="4272" y="1584"/>
              <a:ext cx="576" cy="1152"/>
              <a:chOff x="4272" y="1584"/>
              <a:chExt cx="576" cy="1152"/>
            </a:xfrm>
          </p:grpSpPr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4848" y="1584"/>
                <a:ext cx="0" cy="1152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Line 30"/>
              <p:cNvSpPr>
                <a:spLocks noChangeShapeType="1"/>
              </p:cNvSpPr>
              <p:nvPr/>
            </p:nvSpPr>
            <p:spPr bwMode="auto">
              <a:xfrm flipH="1">
                <a:off x="4272" y="1584"/>
                <a:ext cx="576" cy="1152"/>
              </a:xfrm>
              <a:prstGeom prst="line">
                <a:avLst/>
              </a:prstGeom>
              <a:noFill/>
              <a:ln w="5715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612" name="Group 36"/>
          <p:cNvGrpSpPr>
            <a:grpSpLocks/>
          </p:cNvGrpSpPr>
          <p:nvPr/>
        </p:nvGrpSpPr>
        <p:grpSpPr bwMode="auto">
          <a:xfrm>
            <a:off x="4648200" y="657225"/>
            <a:ext cx="914400" cy="1828800"/>
            <a:chOff x="576" y="1584"/>
            <a:chExt cx="576" cy="1152"/>
          </a:xfrm>
        </p:grpSpPr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>
              <a:off x="576" y="1584"/>
              <a:ext cx="0" cy="1152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576" y="1584"/>
              <a:ext cx="576" cy="1152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>
              <a:off x="576" y="2736"/>
              <a:ext cx="57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8534400" y="2438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latin typeface="Times New Roman" pitchFamily="18" charset="0"/>
              </a:rPr>
              <a:t>I</a:t>
            </a:r>
          </a:p>
        </p:txBody>
      </p:sp>
      <p:grpSp>
        <p:nvGrpSpPr>
          <p:cNvPr id="24647" name="Group 71"/>
          <p:cNvGrpSpPr>
            <a:grpSpLocks/>
          </p:cNvGrpSpPr>
          <p:nvPr/>
        </p:nvGrpSpPr>
        <p:grpSpPr bwMode="auto">
          <a:xfrm>
            <a:off x="0" y="76200"/>
            <a:ext cx="4524375" cy="3457575"/>
            <a:chOff x="0" y="48"/>
            <a:chExt cx="2850" cy="2178"/>
          </a:xfrm>
        </p:grpSpPr>
        <p:sp>
          <p:nvSpPr>
            <p:cNvPr id="24630" name="AutoShape 54"/>
            <p:cNvSpPr>
              <a:spLocks noChangeArrowheads="1"/>
            </p:cNvSpPr>
            <p:nvPr/>
          </p:nvSpPr>
          <p:spPr bwMode="auto">
            <a:xfrm>
              <a:off x="225" y="424"/>
              <a:ext cx="2343" cy="1145"/>
            </a:xfrm>
            <a:prstGeom prst="parallelogram">
              <a:avLst>
                <a:gd name="adj" fmla="val 5115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7" name="Line 61"/>
            <p:cNvSpPr>
              <a:spLocks noChangeShapeType="1"/>
            </p:cNvSpPr>
            <p:nvPr/>
          </p:nvSpPr>
          <p:spPr bwMode="auto">
            <a:xfrm>
              <a:off x="225" y="1920"/>
              <a:ext cx="17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7" name="Text Box 51"/>
            <p:cNvSpPr txBox="1">
              <a:spLocks noChangeArrowheads="1"/>
            </p:cNvSpPr>
            <p:nvPr/>
          </p:nvSpPr>
          <p:spPr bwMode="auto">
            <a:xfrm>
              <a:off x="742" y="48"/>
              <a:ext cx="273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4628" name="Text Box 52"/>
            <p:cNvSpPr txBox="1">
              <a:spLocks noChangeArrowheads="1"/>
            </p:cNvSpPr>
            <p:nvPr/>
          </p:nvSpPr>
          <p:spPr bwMode="auto">
            <a:xfrm>
              <a:off x="2577" y="89"/>
              <a:ext cx="273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B</a:t>
              </a:r>
              <a:endParaRPr lang="en-US" b="1" baseline="0">
                <a:latin typeface="Times New Roman" pitchFamily="18" charset="0"/>
              </a:endParaRPr>
            </a:p>
          </p:txBody>
        </p:sp>
        <p:sp>
          <p:nvSpPr>
            <p:cNvPr id="24631" name="Line 55"/>
            <p:cNvSpPr>
              <a:spLocks noChangeShapeType="1"/>
            </p:cNvSpPr>
            <p:nvPr/>
          </p:nvSpPr>
          <p:spPr bwMode="auto">
            <a:xfrm>
              <a:off x="816" y="424"/>
              <a:ext cx="0" cy="1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2" name="Rectangle 56"/>
            <p:cNvSpPr>
              <a:spLocks noChangeArrowheads="1"/>
            </p:cNvSpPr>
            <p:nvPr/>
          </p:nvSpPr>
          <p:spPr bwMode="auto">
            <a:xfrm>
              <a:off x="823" y="1406"/>
              <a:ext cx="117" cy="163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3" name="Text Box 57"/>
            <p:cNvSpPr txBox="1">
              <a:spLocks noChangeArrowheads="1"/>
            </p:cNvSpPr>
            <p:nvPr/>
          </p:nvSpPr>
          <p:spPr bwMode="auto">
            <a:xfrm>
              <a:off x="2108" y="1461"/>
              <a:ext cx="235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24634" name="Text Box 58"/>
            <p:cNvSpPr txBox="1">
              <a:spLocks noChangeArrowheads="1"/>
            </p:cNvSpPr>
            <p:nvPr/>
          </p:nvSpPr>
          <p:spPr bwMode="auto">
            <a:xfrm>
              <a:off x="0" y="1406"/>
              <a:ext cx="19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24636" name="Line 60"/>
            <p:cNvSpPr>
              <a:spLocks noChangeShapeType="1"/>
            </p:cNvSpPr>
            <p:nvPr/>
          </p:nvSpPr>
          <p:spPr bwMode="auto">
            <a:xfrm>
              <a:off x="1968" y="1569"/>
              <a:ext cx="0" cy="3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898" y="751"/>
              <a:ext cx="1289" cy="288"/>
            </a:xfrm>
            <a:prstGeom prst="rect">
              <a:avLst/>
            </a:prstGeom>
            <a:solidFill>
              <a:srgbClr val="FF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Chiều cao</a:t>
              </a:r>
              <a:r>
                <a:rPr lang="en-US" sz="2000" baseline="0"/>
                <a:t> </a:t>
              </a:r>
              <a:endParaRPr lang="en-US" baseline="0"/>
            </a:p>
          </p:txBody>
        </p:sp>
        <p:sp>
          <p:nvSpPr>
            <p:cNvPr id="24639" name="Text Box 63"/>
            <p:cNvSpPr txBox="1">
              <a:spLocks noChangeArrowheads="1"/>
            </p:cNvSpPr>
            <p:nvPr/>
          </p:nvSpPr>
          <p:spPr bwMode="auto">
            <a:xfrm>
              <a:off x="672" y="1932"/>
              <a:ext cx="117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 độ dài đáy</a:t>
              </a:r>
            </a:p>
          </p:txBody>
        </p:sp>
        <p:sp>
          <p:nvSpPr>
            <p:cNvPr id="24641" name="Text Box 65"/>
            <p:cNvSpPr txBox="1">
              <a:spLocks noChangeArrowheads="1"/>
            </p:cNvSpPr>
            <p:nvPr/>
          </p:nvSpPr>
          <p:spPr bwMode="auto">
            <a:xfrm rot="10792955" flipV="1">
              <a:off x="720" y="1584"/>
              <a:ext cx="289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baseline="0">
                  <a:latin typeface="Times New Roman" pitchFamily="18" charset="0"/>
                </a:rPr>
                <a:t>H</a:t>
              </a:r>
              <a:endParaRPr lang="en-US" b="1" baseline="0">
                <a:latin typeface="Times New Roman" pitchFamily="18" charset="0"/>
              </a:endParaRPr>
            </a:p>
          </p:txBody>
        </p:sp>
        <p:sp>
          <p:nvSpPr>
            <p:cNvPr id="24646" name="Line 70"/>
            <p:cNvSpPr>
              <a:spLocks noChangeShapeType="1"/>
            </p:cNvSpPr>
            <p:nvPr/>
          </p:nvSpPr>
          <p:spPr bwMode="auto">
            <a:xfrm>
              <a:off x="240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457200" y="39624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Diện tích hình bình hành ABCD bằng diện tích hình chữ nhật ABIH.</a:t>
            </a: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457200" y="49530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Diện tích hình chữ nhật ABIH là: HI x AH.</a:t>
            </a:r>
          </a:p>
        </p:txBody>
      </p:sp>
      <p:sp>
        <p:nvSpPr>
          <p:cNvPr id="24650" name="Text Box 74"/>
          <p:cNvSpPr txBox="1">
            <a:spLocks noChangeArrowheads="1"/>
          </p:cNvSpPr>
          <p:nvPr/>
        </p:nvSpPr>
        <p:spPr bwMode="auto">
          <a:xfrm>
            <a:off x="457200" y="55626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Diện tích hình bình hành ABCD là: CD x AH.</a:t>
            </a:r>
          </a:p>
        </p:txBody>
      </p:sp>
      <p:sp>
        <p:nvSpPr>
          <p:cNvPr id="24651" name="Line 75"/>
          <p:cNvSpPr>
            <a:spLocks noChangeShapeType="1"/>
          </p:cNvSpPr>
          <p:nvPr/>
        </p:nvSpPr>
        <p:spPr bwMode="auto">
          <a:xfrm>
            <a:off x="5943600" y="2514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2" name="Line 76"/>
          <p:cNvSpPr>
            <a:spLocks noChangeShapeType="1"/>
          </p:cNvSpPr>
          <p:nvPr/>
        </p:nvSpPr>
        <p:spPr bwMode="auto">
          <a:xfrm>
            <a:off x="87630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5" name="Line 79"/>
          <p:cNvSpPr>
            <a:spLocks noChangeShapeType="1"/>
          </p:cNvSpPr>
          <p:nvPr/>
        </p:nvSpPr>
        <p:spPr bwMode="auto">
          <a:xfrm>
            <a:off x="5943600" y="3048000"/>
            <a:ext cx="2819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6" name="Text Box 80"/>
          <p:cNvSpPr txBox="1">
            <a:spLocks noChangeArrowheads="1"/>
          </p:cNvSpPr>
          <p:nvPr/>
        </p:nvSpPr>
        <p:spPr bwMode="auto">
          <a:xfrm>
            <a:off x="6477000" y="3200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latin typeface="Times New Roman" pitchFamily="18" charset="0"/>
              </a:rPr>
              <a:t>độ dài đáy</a:t>
            </a:r>
          </a:p>
        </p:txBody>
      </p:sp>
      <p:sp>
        <p:nvSpPr>
          <p:cNvPr id="24657" name="Text Box 81"/>
          <p:cNvSpPr txBox="1">
            <a:spLocks noChangeArrowheads="1"/>
          </p:cNvSpPr>
          <p:nvPr/>
        </p:nvSpPr>
        <p:spPr bwMode="auto">
          <a:xfrm>
            <a:off x="5943600" y="1295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latin typeface="Times New Roman" pitchFamily="18" charset="0"/>
              </a:rPr>
              <a:t>Chiều cao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4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48" grpId="0"/>
      <p:bldP spid="24649" grpId="0"/>
      <p:bldP spid="24650" grpId="0"/>
      <p:bldP spid="24651" grpId="0" animBg="1"/>
      <p:bldP spid="24652" grpId="0" animBg="1"/>
      <p:bldP spid="24655" grpId="0" animBg="1"/>
      <p:bldP spid="24656" grpId="0"/>
      <p:bldP spid="246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09600" y="1981200"/>
            <a:ext cx="8077200" cy="1430338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baseline="0">
                <a:solidFill>
                  <a:srgbClr val="0000FF"/>
                </a:solidFill>
                <a:latin typeface="Times New Roman" pitchFamily="18" charset="0"/>
              </a:rPr>
              <a:t>Qui tắc</a:t>
            </a:r>
            <a:r>
              <a:rPr lang="en-US" sz="2800" baseline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Muốn tính diện tích của hình bình hành ta lấy độ dài đáy nhân với chiều cao (</a:t>
            </a:r>
            <a:r>
              <a:rPr lang="en-US" sz="2800" baseline="0">
                <a:solidFill>
                  <a:srgbClr val="FF0066"/>
                </a:solidFill>
                <a:latin typeface="Times New Roman" pitchFamily="18" charset="0"/>
              </a:rPr>
              <a:t>cùng một đơn vị đo).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438400" y="3657600"/>
            <a:ext cx="4267200" cy="6985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baseline="0">
                <a:solidFill>
                  <a:srgbClr val="FF0066"/>
                </a:solidFill>
                <a:latin typeface="Times New Roman" pitchFamily="18" charset="0"/>
              </a:rPr>
              <a:t>Công thức</a:t>
            </a:r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 : </a:t>
            </a:r>
            <a:r>
              <a:rPr lang="en-US" sz="3600" b="1" baseline="0">
                <a:solidFill>
                  <a:srgbClr val="FF0066"/>
                </a:solidFill>
                <a:latin typeface="Times New Roman" pitchFamily="18" charset="0"/>
              </a:rPr>
              <a:t>S = a x h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762000" y="4830763"/>
            <a:ext cx="2151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S là diện tích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47963" y="4833938"/>
            <a:ext cx="2576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, a là độ dài đáy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105400" y="4848225"/>
            <a:ext cx="2425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, h là chiều cao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nimBg="1"/>
      <p:bldP spid="6157" grpId="0" animBg="1"/>
      <p:bldP spid="6160" grpId="0"/>
      <p:bldP spid="6161" grpId="0"/>
      <p:bldP spid="61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57200" y="15240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3/</a:t>
            </a:r>
            <a:r>
              <a:rPr lang="en-US" sz="2800" b="1" baseline="0">
                <a:latin typeface="Times New Roman" pitchFamily="18" charset="0"/>
              </a:rPr>
              <a:t> </a:t>
            </a:r>
            <a:r>
              <a:rPr lang="en-US" sz="2800" b="1" u="sng" baseline="0">
                <a:solidFill>
                  <a:srgbClr val="0000FF"/>
                </a:solidFill>
                <a:latin typeface="Times New Roman" pitchFamily="18" charset="0"/>
              </a:rPr>
              <a:t>Luyện tập: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609600" y="2209800"/>
            <a:ext cx="1295400" cy="487363"/>
          </a:xfrm>
          <a:prstGeom prst="ellipse">
            <a:avLst/>
          </a:prstGeom>
          <a:solidFill>
            <a:srgbClr val="00FFFF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Bài 1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057400" y="22098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latin typeface="Times New Roman" pitchFamily="18" charset="0"/>
              </a:rPr>
              <a:t>Tính diện tích mỗi hình bình hành sau :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4876800" y="4800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baseline="0">
                <a:latin typeface="Times New Roman" pitchFamily="18" charset="0"/>
              </a:rPr>
              <a:t>13cm</a:t>
            </a:r>
          </a:p>
        </p:txBody>
      </p:sp>
      <p:pic>
        <p:nvPicPr>
          <p:cNvPr id="8224" name="Picture 3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429000"/>
            <a:ext cx="3581400" cy="1333500"/>
          </a:xfrm>
          <a:prstGeom prst="rect">
            <a:avLst/>
          </a:prstGeom>
          <a:noFill/>
        </p:spPr>
      </p:pic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5562600" y="38862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baseline="0">
                <a:latin typeface="Times New Roman" pitchFamily="18" charset="0"/>
              </a:rPr>
              <a:t>4cm</a:t>
            </a: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auto">
          <a:xfrm>
            <a:off x="304800" y="3581400"/>
            <a:ext cx="3048000" cy="1219200"/>
          </a:xfrm>
          <a:prstGeom prst="parallelogram">
            <a:avLst>
              <a:gd name="adj" fmla="val 62500"/>
            </a:avLst>
          </a:prstGeom>
          <a:solidFill>
            <a:srgbClr val="B5E9B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1066800" y="4038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baseline="0">
                <a:latin typeface="Times New Roman" pitchFamily="18" charset="0"/>
              </a:rPr>
              <a:t>5cm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219200" y="4800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baseline="0">
                <a:latin typeface="Times New Roman" pitchFamily="18" charset="0"/>
              </a:rPr>
              <a:t>9cm</a:t>
            </a:r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1066800" y="3581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7620000" y="4829175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>
            <a:off x="7239000" y="3352800"/>
            <a:ext cx="1600200" cy="1981200"/>
          </a:xfrm>
          <a:prstGeom prst="parallelogram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696200" y="4191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baseline="0">
                <a:latin typeface="Times New Roman" pitchFamily="18" charset="0"/>
              </a:rPr>
              <a:t>9cm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7239000" y="5486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>
                <a:latin typeface="Times New Roman" pitchFamily="18" charset="0"/>
              </a:rPr>
              <a:t>   </a:t>
            </a:r>
            <a:r>
              <a:rPr lang="en-US" sz="2000" b="1" baseline="0">
                <a:latin typeface="Times New Roman" pitchFamily="18" charset="0"/>
              </a:rPr>
              <a:t>7cm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1066800" y="4648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12192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12192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7620000" y="5181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248" name="Group 56"/>
          <p:cNvGrpSpPr>
            <a:grpSpLocks/>
          </p:cNvGrpSpPr>
          <p:nvPr/>
        </p:nvGrpSpPr>
        <p:grpSpPr bwMode="auto">
          <a:xfrm>
            <a:off x="7667625" y="5186363"/>
            <a:ext cx="152400" cy="152400"/>
            <a:chOff x="4770" y="3264"/>
            <a:chExt cx="96" cy="96"/>
          </a:xfrm>
        </p:grpSpPr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4770" y="32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>
              <a:off x="4866" y="32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9" name="Line 57"/>
          <p:cNvSpPr>
            <a:spLocks noChangeShapeType="1"/>
          </p:cNvSpPr>
          <p:nvPr/>
        </p:nvSpPr>
        <p:spPr bwMode="auto">
          <a:xfrm>
            <a:off x="7653338" y="33528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20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utoUpdateAnimBg="0"/>
      <p:bldP spid="8202" grpId="0" animBg="1" autoUpdateAnimBg="0"/>
      <p:bldP spid="8203" grpId="0"/>
      <p:bldP spid="8223" grpId="0"/>
      <p:bldP spid="8225" grpId="0"/>
      <p:bldP spid="8226" grpId="0" animBg="1"/>
      <p:bldP spid="8227" grpId="0"/>
      <p:bldP spid="8228" grpId="0"/>
      <p:bldP spid="8229" grpId="0" animBg="1"/>
      <p:bldP spid="8230" grpId="0" animBg="1"/>
      <p:bldP spid="8231" grpId="0" animBg="1"/>
      <p:bldP spid="8233" grpId="0"/>
      <p:bldP spid="8234" grpId="0"/>
      <p:bldP spid="8235" grpId="0" animBg="1"/>
      <p:bldP spid="8236" grpId="0" animBg="1"/>
      <p:bldP spid="8237" grpId="0" animBg="1"/>
      <p:bldP spid="8238" grpId="0" animBg="1"/>
      <p:bldP spid="82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90600" y="25908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S = 9 x 5 = 45 (cm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800" b="1" baseline="0">
                <a:solidFill>
                  <a:srgbClr val="0000FF"/>
                </a:solidFill>
                <a:latin typeface="Times New Roman" pitchFamily="18" charset="0"/>
              </a:rPr>
              <a:t> 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410200" y="2514600"/>
            <a:ext cx="3429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S = 13 x 4 = 52 (cm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</a:rPr>
              <a:t>2</a:t>
            </a:r>
            <a:r>
              <a:rPr lang="en-US" sz="2800" b="1" baseline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US" sz="2800" baseline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762000" y="5943600"/>
            <a:ext cx="5181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>
                <a:solidFill>
                  <a:srgbClr val="006600"/>
                </a:solidFill>
                <a:latin typeface="Times New Roman" pitchFamily="18" charset="0"/>
              </a:rPr>
              <a:t>S = 7 x 9 = 63(cm</a:t>
            </a:r>
            <a:r>
              <a:rPr lang="en-US" sz="2800" b="1">
                <a:solidFill>
                  <a:srgbClr val="006600"/>
                </a:solidFill>
                <a:latin typeface="Times New Roman" pitchFamily="18" charset="0"/>
              </a:rPr>
              <a:t>2</a:t>
            </a:r>
            <a:r>
              <a:rPr lang="en-US" sz="2800" b="1" baseline="0">
                <a:solidFill>
                  <a:srgbClr val="006600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US" sz="2800" b="1" baseline="0">
              <a:solidFill>
                <a:srgbClr val="006600"/>
              </a:solidFill>
              <a:latin typeface="Times New Roman" pitchFamily="18" charset="0"/>
            </a:endParaRPr>
          </a:p>
        </p:txBody>
      </p: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914400" y="762000"/>
            <a:ext cx="3048000" cy="1616075"/>
            <a:chOff x="0" y="480"/>
            <a:chExt cx="1920" cy="1018"/>
          </a:xfrm>
        </p:grpSpPr>
        <p:grpSp>
          <p:nvGrpSpPr>
            <p:cNvPr id="27662" name="Group 14"/>
            <p:cNvGrpSpPr>
              <a:grpSpLocks/>
            </p:cNvGrpSpPr>
            <p:nvPr/>
          </p:nvGrpSpPr>
          <p:grpSpPr bwMode="auto">
            <a:xfrm>
              <a:off x="0" y="480"/>
              <a:ext cx="1920" cy="1018"/>
              <a:chOff x="0" y="480"/>
              <a:chExt cx="1920" cy="1018"/>
            </a:xfrm>
          </p:grpSpPr>
          <p:sp>
            <p:nvSpPr>
              <p:cNvPr id="27655" name="AutoShape 7"/>
              <p:cNvSpPr>
                <a:spLocks noChangeArrowheads="1"/>
              </p:cNvSpPr>
              <p:nvPr/>
            </p:nvSpPr>
            <p:spPr bwMode="auto">
              <a:xfrm>
                <a:off x="0" y="480"/>
                <a:ext cx="1920" cy="768"/>
              </a:xfrm>
              <a:prstGeom prst="parallelogram">
                <a:avLst>
                  <a:gd name="adj" fmla="val 62500"/>
                </a:avLst>
              </a:prstGeom>
              <a:solidFill>
                <a:srgbClr val="B5E9BE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6" name="Text Box 8"/>
              <p:cNvSpPr txBox="1">
                <a:spLocks noChangeArrowheads="1"/>
              </p:cNvSpPr>
              <p:nvPr/>
            </p:nvSpPr>
            <p:spPr bwMode="auto">
              <a:xfrm>
                <a:off x="528" y="768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b="1" baseline="0">
                    <a:latin typeface="Times New Roman" pitchFamily="18" charset="0"/>
                  </a:rPr>
                  <a:t>5cm</a:t>
                </a:r>
              </a:p>
            </p:txBody>
          </p:sp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576" y="1248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b="1" baseline="0">
                    <a:latin typeface="Times New Roman" pitchFamily="18" charset="0"/>
                  </a:rPr>
                  <a:t>9cm</a:t>
                </a:r>
              </a:p>
            </p:txBody>
          </p:sp>
        </p:grp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480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480" y="11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 flipH="1">
              <a:off x="576" y="120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576" y="11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72" name="Group 24"/>
          <p:cNvGrpSpPr>
            <a:grpSpLocks/>
          </p:cNvGrpSpPr>
          <p:nvPr/>
        </p:nvGrpSpPr>
        <p:grpSpPr bwMode="auto">
          <a:xfrm>
            <a:off x="4953000" y="457200"/>
            <a:ext cx="3581400" cy="1768475"/>
            <a:chOff x="2208" y="240"/>
            <a:chExt cx="2256" cy="1114"/>
          </a:xfrm>
        </p:grpSpPr>
        <p:sp>
          <p:nvSpPr>
            <p:cNvPr id="27669" name="Text Box 21"/>
            <p:cNvSpPr txBox="1">
              <a:spLocks noChangeArrowheads="1"/>
            </p:cNvSpPr>
            <p:nvPr/>
          </p:nvSpPr>
          <p:spPr bwMode="auto">
            <a:xfrm>
              <a:off x="3168" y="110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baseline="0">
                  <a:latin typeface="Times New Roman" pitchFamily="18" charset="0"/>
                </a:rPr>
                <a:t>13cm</a:t>
              </a:r>
            </a:p>
          </p:txBody>
        </p:sp>
        <p:pic>
          <p:nvPicPr>
            <p:cNvPr id="27670" name="Picture 2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240"/>
              <a:ext cx="2256" cy="840"/>
            </a:xfrm>
            <a:prstGeom prst="rect">
              <a:avLst/>
            </a:prstGeom>
            <a:noFill/>
          </p:spPr>
        </p:pic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3600" y="62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baseline="0">
                  <a:latin typeface="Times New Roman" pitchFamily="18" charset="0"/>
                </a:rPr>
                <a:t>4cm</a:t>
              </a:r>
            </a:p>
          </p:txBody>
        </p:sp>
      </p:grpSp>
      <p:grpSp>
        <p:nvGrpSpPr>
          <p:cNvPr id="27682" name="Group 34"/>
          <p:cNvGrpSpPr>
            <a:grpSpLocks/>
          </p:cNvGrpSpPr>
          <p:nvPr/>
        </p:nvGrpSpPr>
        <p:grpSpPr bwMode="auto">
          <a:xfrm>
            <a:off x="1143000" y="3429000"/>
            <a:ext cx="1600200" cy="2530475"/>
            <a:chOff x="1920" y="2208"/>
            <a:chExt cx="1008" cy="1594"/>
          </a:xfrm>
        </p:grpSpPr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2160" y="313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AutoShape 26"/>
            <p:cNvSpPr>
              <a:spLocks noChangeArrowheads="1"/>
            </p:cNvSpPr>
            <p:nvPr/>
          </p:nvSpPr>
          <p:spPr bwMode="auto">
            <a:xfrm>
              <a:off x="1920" y="2208"/>
              <a:ext cx="1008" cy="1248"/>
            </a:xfrm>
            <a:prstGeom prst="parallelogram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2208" y="2736"/>
              <a:ext cx="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baseline="0">
                  <a:latin typeface="Times New Roman" pitchFamily="18" charset="0"/>
                </a:rPr>
                <a:t>9cm</a:t>
              </a:r>
            </a:p>
          </p:txBody>
        </p:sp>
        <p:sp>
          <p:nvSpPr>
            <p:cNvPr id="27676" name="Text Box 28"/>
            <p:cNvSpPr txBox="1">
              <a:spLocks noChangeArrowheads="1"/>
            </p:cNvSpPr>
            <p:nvPr/>
          </p:nvSpPr>
          <p:spPr bwMode="auto">
            <a:xfrm>
              <a:off x="1920" y="3552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aseline="0">
                  <a:latin typeface="Times New Roman" pitchFamily="18" charset="0"/>
                </a:rPr>
                <a:t>   </a:t>
              </a:r>
              <a:r>
                <a:rPr lang="en-US" sz="2000" b="1" baseline="0">
                  <a:latin typeface="Times New Roman" pitchFamily="18" charset="0"/>
                </a:rPr>
                <a:t>7cm</a:t>
              </a:r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auto">
            <a:xfrm>
              <a:off x="2160" y="336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8" name="Group 30"/>
            <p:cNvGrpSpPr>
              <a:grpSpLocks/>
            </p:cNvGrpSpPr>
            <p:nvPr/>
          </p:nvGrpSpPr>
          <p:grpSpPr bwMode="auto">
            <a:xfrm>
              <a:off x="2190" y="3363"/>
              <a:ext cx="96" cy="96"/>
              <a:chOff x="4770" y="3264"/>
              <a:chExt cx="96" cy="96"/>
            </a:xfrm>
          </p:grpSpPr>
          <p:sp>
            <p:nvSpPr>
              <p:cNvPr id="27679" name="Line 31"/>
              <p:cNvSpPr>
                <a:spLocks noChangeShapeType="1"/>
              </p:cNvSpPr>
              <p:nvPr/>
            </p:nvSpPr>
            <p:spPr bwMode="auto">
              <a:xfrm>
                <a:off x="4770" y="326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0" name="Line 32"/>
              <p:cNvSpPr>
                <a:spLocks noChangeShapeType="1"/>
              </p:cNvSpPr>
              <p:nvPr/>
            </p:nvSpPr>
            <p:spPr bwMode="auto">
              <a:xfrm>
                <a:off x="4866" y="326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>
              <a:off x="2181" y="220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1476"/>
  <p:tag name="VIOLETTITLE" val="diên tích hình bình hành-lop4"/>
  <p:tag name="VIOLETLESSON" val="63"/>
  <p:tag name="VIOLETCATID" val="8049779"/>
  <p:tag name="VIOLETSUBJECT" val="Toán học 4"/>
  <p:tag name="VIOLETAUTHORID" val="221679"/>
  <p:tag name="VIOLETAUTHORNAME" val="Đoàn Thị Ngọc"/>
  <p:tag name="VIOLETAUTHORAVATAR" val="no_avatarf.jpg"/>
  <p:tag name="VIOLETAUTHORADDRESS" val="Trường THCS Nguyễn Văn Thuộc - Hạ Long"/>
  <p:tag name="VIOLETDATE" val="2012-05-14 08:53:59"/>
  <p:tag name="VIOLETHIT" val="298"/>
  <p:tag name="VIOLETLIKE" val="0"/>
  <p:tag name="MMPROD_NEXTUNIQUEID" val="10010"/>
  <p:tag name="MMPROD_UIDATA" val="&lt;database version=&quot;7.0&quot;&gt;&lt;object type=&quot;1&quot; unique_id=&quot;10001&quot;&gt;&lt;object type=&quot;2&quot; unique_id=&quot;10114&quot;&gt;&lt;object type=&quot;3&quot; unique_id=&quot;10115&quot;&gt;&lt;property id=&quot;20148&quot; value=&quot;5&quot;/&gt;&lt;property id=&quot;20300&quot; value=&quot;Slide 1&quot;/&gt;&lt;property id=&quot;20307&quot; value=&quot;256&quot;/&gt;&lt;/object&gt;&lt;object type=&quot;3&quot; unique_id=&quot;10116&quot;&gt;&lt;property id=&quot;20148&quot; value=&quot;5&quot;/&gt;&lt;property id=&quot;20300&quot; value=&quot;Slide 2&quot;/&gt;&lt;property id=&quot;20307&quot; value=&quot;258&quot;/&gt;&lt;/object&gt;&lt;object type=&quot;3&quot; unique_id=&quot;10117&quot;&gt;&lt;property id=&quot;20148&quot; value=&quot;5&quot;/&gt;&lt;property id=&quot;20300&quot; value=&quot;Slide 3&quot;/&gt;&lt;property id=&quot;20307&quot; value=&quot;260&quot;/&gt;&lt;/object&gt;&lt;object type=&quot;3&quot; unique_id=&quot;10118&quot;&gt;&lt;property id=&quot;20148&quot; value=&quot;5&quot;/&gt;&lt;property id=&quot;20300&quot; value=&quot;Slide 4&quot;/&gt;&lt;property id=&quot;20307&quot; value=&quot;262&quot;/&gt;&lt;/object&gt;&lt;object type=&quot;3&quot; unique_id=&quot;10119&quot;&gt;&lt;property id=&quot;20148&quot; value=&quot;5&quot;/&gt;&lt;property id=&quot;20300&quot; value=&quot;Slide 5&quot;/&gt;&lt;property id=&quot;20307&quot; value=&quot;263&quot;/&gt;&lt;/object&gt;&lt;object type=&quot;3&quot; unique_id=&quot;10120&quot;&gt;&lt;property id=&quot;20148&quot; value=&quot;5&quot;/&gt;&lt;property id=&quot;20300&quot; value=&quot;Slide 6&quot;/&gt;&lt;property id=&quot;20307&quot; value=&quot;267&quot;/&gt;&lt;/object&gt;&lt;object type=&quot;3&quot; unique_id=&quot;10121&quot;&gt;&lt;property id=&quot;20148&quot; value=&quot;5&quot;/&gt;&lt;property id=&quot;20300&quot; value=&quot;Slide 7&quot;/&gt;&lt;property id=&quot;20307&quot; value=&quot;259&quot;/&gt;&lt;/object&gt;&lt;object type=&quot;3&quot; unique_id=&quot;10122&quot;&gt;&lt;property id=&quot;20148&quot; value=&quot;5&quot;/&gt;&lt;property id=&quot;20300&quot; value=&quot;Slide 8&quot;/&gt;&lt;property id=&quot;20307&quot; value=&quot;261&quot;/&gt;&lt;/object&gt;&lt;object type=&quot;3&quot; unique_id=&quot;10123&quot;&gt;&lt;property id=&quot;20148&quot; value=&quot;5&quot;/&gt;&lt;property id=&quot;20300&quot; value=&quot;Slide 9&quot;/&gt;&lt;property id=&quot;20307&quot; value=&quot;268&quot;/&gt;&lt;/object&gt;&lt;object type=&quot;3&quot; unique_id=&quot;10124&quot;&gt;&lt;property id=&quot;20148&quot; value=&quot;5&quot;/&gt;&lt;property id=&quot;20300&quot; value=&quot;Slide 10&quot;/&gt;&lt;property id=&quot;20307&quot; value=&quot;264&quot;/&gt;&lt;/object&gt;&lt;object type=&quot;3&quot; unique_id=&quot;10125&quot;&gt;&lt;property id=&quot;20148&quot; value=&quot;5&quot;/&gt;&lt;property id=&quot;20300&quot; value=&quot;Slide 11&quot;/&gt;&lt;property id=&quot;20307&quot; value=&quot;265&quot;/&gt;&lt;/object&gt;&lt;object type=&quot;3&quot; unique_id=&quot;10126&quot;&gt;&lt;property id=&quot;20148&quot; value=&quot;5&quot;/&gt;&lt;property id=&quot;20300&quot; value=&quot;Slide 12&quot;/&gt;&lt;property id=&quot;20307&quot; value=&quot;266&quot;/&gt;&lt;/object&gt;&lt;/object&gt;&lt;object type=&quot;8&quot; unique_id=&quot;101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451</Words>
  <Application>Microsoft Office PowerPoint</Application>
  <PresentationFormat>On-screen Show (4:3)</PresentationFormat>
  <Paragraphs>102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 2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Admin</cp:lastModifiedBy>
  <cp:revision>77</cp:revision>
  <dcterms:created xsi:type="dcterms:W3CDTF">2002-01-15T18:28:53Z</dcterms:created>
  <dcterms:modified xsi:type="dcterms:W3CDTF">2021-01-21T06:14:51Z</dcterms:modified>
</cp:coreProperties>
</file>