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342" r:id="rId2"/>
    <p:sldId id="287" r:id="rId3"/>
    <p:sldId id="301" r:id="rId4"/>
    <p:sldId id="303" r:id="rId5"/>
    <p:sldId id="304" r:id="rId6"/>
    <p:sldId id="305" r:id="rId7"/>
    <p:sldId id="308" r:id="rId8"/>
    <p:sldId id="339" r:id="rId9"/>
    <p:sldId id="314" r:id="rId10"/>
    <p:sldId id="312" r:id="rId11"/>
    <p:sldId id="315" r:id="rId12"/>
    <p:sldId id="338" r:id="rId13"/>
    <p:sldId id="318" r:id="rId14"/>
    <p:sldId id="317" r:id="rId15"/>
    <p:sldId id="332" r:id="rId16"/>
    <p:sldId id="334" r:id="rId17"/>
    <p:sldId id="336" r:id="rId18"/>
    <p:sldId id="341" r:id="rId19"/>
    <p:sldId id="340" r:id="rId20"/>
    <p:sldId id="331" r:id="rId21"/>
  </p:sldIdLst>
  <p:sldSz cx="13716000" cy="9601200"/>
  <p:notesSz cx="9921875" cy="679132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0033CC"/>
    <a:srgbClr val="E541A3"/>
    <a:srgbClr val="EEA438"/>
    <a:srgbClr val="35F135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7" autoAdjust="0"/>
    <p:restoredTop sz="99671" autoAdjust="0"/>
  </p:normalViewPr>
  <p:slideViewPr>
    <p:cSldViewPr>
      <p:cViewPr varScale="1">
        <p:scale>
          <a:sx n="52" d="100"/>
          <a:sy n="52" d="100"/>
        </p:scale>
        <p:origin x="-228" y="-108"/>
      </p:cViewPr>
      <p:guideLst>
        <p:guide orient="horz" pos="302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542" y="-66"/>
      </p:cViewPr>
      <p:guideLst>
        <p:guide orient="horz" pos="2139"/>
        <p:guide pos="3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-"/>
              <a:defRPr>
                <a:latin typeface=".VnArial" pitchFamily="34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-"/>
              <a:defRPr>
                <a:latin typeface=".VnArial" pitchFamily="34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160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-"/>
              <a:defRPr>
                <a:latin typeface=".VnArial" pitchFamily="34" charset="0"/>
              </a:defRPr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160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-"/>
              <a:defRPr>
                <a:latin typeface=".VnArial" pitchFamily="34" charset="0"/>
              </a:defRPr>
            </a:lvl1pPr>
          </a:lstStyle>
          <a:p>
            <a:fld id="{914E5B87-0C57-45C9-AE76-7FA0D9CEB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09588"/>
            <a:ext cx="3636963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5800"/>
            <a:ext cx="72771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160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160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C3B02FAC-DE66-4A33-8F4F-3583FC5CA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9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96240E-5573-4659-BFF2-DFE4ECDD98B8}" type="slidenum">
              <a:rPr lang="vi-VN">
                <a:latin typeface="Times New Roman" pitchFamily="18" charset="0"/>
              </a:rPr>
              <a:pPr eaLnBrk="1" hangingPunct="1"/>
              <a:t>1</a:t>
            </a:fld>
            <a:endParaRPr lang="vi-VN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7A493-29FB-43BD-BFC2-61598885E3C3}" type="slidenum">
              <a:rPr lang="en-US"/>
              <a:pPr/>
              <a:t>10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F850F-832F-4F59-9BCF-1E2EF891FF80}" type="slidenum">
              <a:rPr lang="en-US"/>
              <a:pPr/>
              <a:t>11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5745B-A5D1-4909-AD6C-C7C40D511083}" type="slidenum">
              <a:rPr lang="en-US"/>
              <a:pPr/>
              <a:t>12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AD2CC-BEF3-4E24-A8F4-A206DEDB81A6}" type="slidenum">
              <a:rPr lang="en-US"/>
              <a:pPr/>
              <a:t>13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ADD06-DA2E-4CDC-8719-37CBCD9B78B5}" type="slidenum">
              <a:rPr lang="en-US"/>
              <a:pPr/>
              <a:t>14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626D4-0E76-477C-ADA1-02C9F840ECFE}" type="slidenum">
              <a:rPr lang="en-US"/>
              <a:pPr/>
              <a:t>15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C2649-1945-4C67-BB44-61AF0CE83931}" type="slidenum">
              <a:rPr lang="en-US"/>
              <a:pPr/>
              <a:t>16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2CCFD-D7A6-4B45-8BD7-BAACF1B8408F}" type="slidenum">
              <a:rPr lang="en-US"/>
              <a:pPr/>
              <a:t>17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DD690-22E3-47F3-AAA9-D2C0861DD23D}" type="slidenum">
              <a:rPr lang="en-US"/>
              <a:pPr/>
              <a:t>18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F5436-6F2A-489C-9BF9-E24CB7E27788}" type="slidenum">
              <a:rPr lang="en-US"/>
              <a:pPr/>
              <a:t>19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285E7-52C3-41C0-BCD4-203BFB3BE701}" type="slidenum">
              <a:rPr lang="en-US"/>
              <a:pPr/>
              <a:t>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38EB8-3A9C-4B98-8D6E-CD36A82A5BA6}" type="slidenum">
              <a:rPr lang="en-US"/>
              <a:pPr/>
              <a:t>20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F4E20-3501-4D10-A77B-E2CDA657DB03}" type="slidenum">
              <a:rPr lang="en-US"/>
              <a:pPr/>
              <a:t>3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3E199-FCC8-4D35-947E-8F2B14DF12C9}" type="slidenum">
              <a:rPr lang="en-US"/>
              <a:pPr/>
              <a:t>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72053-FDC7-4982-B3DB-973BFE980734}" type="slidenum">
              <a:rPr lang="en-US"/>
              <a:pPr/>
              <a:t>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DB089-34C8-44A4-9F98-2E23D65858F7}" type="slidenum">
              <a:rPr lang="en-US"/>
              <a:pPr/>
              <a:t>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558E7-E8D2-4E46-A8D3-EBF09D868670}" type="slidenum">
              <a:rPr lang="en-US"/>
              <a:pPr/>
              <a:t>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AD81-9C05-4ABB-8EEF-5FAC38ECA4AD}" type="slidenum">
              <a:rPr lang="en-US"/>
              <a:pPr/>
              <a:t>8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9D4B8-7582-473E-AA35-CDF0AFC419CD}" type="slidenum">
              <a:rPr lang="en-US"/>
              <a:pPr/>
              <a:t>9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 descr="Canvas"/>
          <p:cNvSpPr>
            <a:spLocks noChangeArrowheads="1"/>
          </p:cNvSpPr>
          <p:nvPr/>
        </p:nvSpPr>
        <p:spPr bwMode="white">
          <a:xfrm>
            <a:off x="793750" y="279400"/>
            <a:ext cx="12593638" cy="90566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112296" tIns="56149" rIns="112296" bIns="56149" anchor="ctr"/>
          <a:lstStyle/>
          <a:p>
            <a:pPr algn="ctr" defTabSz="1122363"/>
            <a:endParaRPr kumimoji="1" lang="en-US" sz="2900" b="0" noProof="1"/>
          </a:p>
        </p:txBody>
      </p:sp>
      <p:pic>
        <p:nvPicPr>
          <p:cNvPr id="68611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68263"/>
            <a:ext cx="1770063" cy="6000750"/>
          </a:xfrm>
          <a:prstGeom prst="rect">
            <a:avLst/>
          </a:prstGeom>
          <a:noFill/>
        </p:spPr>
      </p:pic>
      <p:sp>
        <p:nvSpPr>
          <p:cNvPr id="68612" name="Rectangle 4" descr="Canvas"/>
          <p:cNvSpPr>
            <a:spLocks noChangeArrowheads="1"/>
          </p:cNvSpPr>
          <p:nvPr/>
        </p:nvSpPr>
        <p:spPr bwMode="white">
          <a:xfrm>
            <a:off x="898525" y="5780088"/>
            <a:ext cx="1558925" cy="6429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112296" tIns="56149" rIns="112296" bIns="56149" anchor="ctr"/>
          <a:lstStyle/>
          <a:p>
            <a:pPr algn="ctr" defTabSz="1122363"/>
            <a:endParaRPr kumimoji="1" lang="en-US" sz="2900" b="0" noProof="1"/>
          </a:p>
        </p:txBody>
      </p:sp>
      <p:pic>
        <p:nvPicPr>
          <p:cNvPr id="68613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5911850"/>
            <a:ext cx="1770063" cy="3600450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74775" y="2879725"/>
            <a:ext cx="11579225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5438775"/>
            <a:ext cx="9605962" cy="248285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624013" y="8534400"/>
            <a:ext cx="2857500" cy="638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284788" y="8534400"/>
            <a:ext cx="4340225" cy="638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28288" y="8534400"/>
            <a:ext cx="2857500" cy="638175"/>
          </a:xfrm>
        </p:spPr>
        <p:txBody>
          <a:bodyPr/>
          <a:lstStyle>
            <a:lvl1pPr>
              <a:defRPr/>
            </a:lvl1pPr>
          </a:lstStyle>
          <a:p>
            <a:fld id="{7530D621-C4BF-4DB5-9722-F39B6C3A5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E069-6F73-4389-8D59-FD7928E4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2700" y="533400"/>
            <a:ext cx="2857500" cy="7680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533400"/>
            <a:ext cx="8420100" cy="7680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0DD9-8D37-4A9E-876A-3BF603E03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D4167-00E7-473E-A4D0-DD7B0340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63" y="6169025"/>
            <a:ext cx="11658600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263" y="4068763"/>
            <a:ext cx="11658600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9027B-BACB-41DB-BBDE-45DB9F2CF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54275"/>
            <a:ext cx="5638800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2454275"/>
            <a:ext cx="5638800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710A3-79AC-47A5-9353-18D30D2E1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4175"/>
            <a:ext cx="12344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49475"/>
            <a:ext cx="6061075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044825"/>
            <a:ext cx="6061075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149475"/>
            <a:ext cx="60626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3044825"/>
            <a:ext cx="60626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1CD8-FC80-4427-96B4-F062E46D5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472D-1BD1-4964-8D27-54E5873AE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D3840-90A3-4F98-A8FE-A19FF696C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588"/>
            <a:ext cx="4513263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82588"/>
            <a:ext cx="7667625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009775"/>
            <a:ext cx="4513263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39035-DF31-44DC-A05F-371028479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25" y="6721475"/>
            <a:ext cx="8229600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9225" y="857250"/>
            <a:ext cx="8229600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225" y="7513638"/>
            <a:ext cx="8229600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6E9C2-8E11-4BD8-B0F1-9D3E9EE98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912813" y="320675"/>
            <a:ext cx="12358687" cy="8947150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lIns="112296" tIns="56149" rIns="112296" bIns="56149" anchor="ctr"/>
          <a:lstStyle/>
          <a:p>
            <a:pPr algn="ctr" defTabSz="1122363"/>
            <a:endParaRPr kumimoji="1" lang="en-US" sz="2900" b="0" noProof="1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ltGray">
          <a:xfrm>
            <a:off x="1524000" y="2238375"/>
            <a:ext cx="115062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8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68263"/>
            <a:ext cx="1770063" cy="5686425"/>
          </a:xfrm>
          <a:prstGeom prst="rect">
            <a:avLst/>
          </a:prstGeom>
          <a:noFill/>
        </p:spPr>
      </p:pic>
      <p:pic>
        <p:nvPicPr>
          <p:cNvPr id="67589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5911850"/>
            <a:ext cx="1770063" cy="3600450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533400"/>
            <a:ext cx="1143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296" tIns="56149" rIns="112296" bIns="561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54275"/>
            <a:ext cx="11430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296" tIns="56149" rIns="112296" bIns="56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2413" y="8547100"/>
            <a:ext cx="2857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296" tIns="56149" rIns="112296" bIns="56149" numCol="1" anchor="t" anchorCtr="0" compatLnSpc="1">
            <a:prstTxWarp prst="textNoShape">
              <a:avLst/>
            </a:prstTxWarp>
          </a:bodyPr>
          <a:lstStyle>
            <a:lvl1pPr defTabSz="1122363">
              <a:defRPr sz="1700" b="0"/>
            </a:lvl1pPr>
          </a:lstStyle>
          <a:p>
            <a:endParaRPr 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8547100"/>
            <a:ext cx="43418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296" tIns="56149" rIns="112296" bIns="56149" numCol="1" anchor="t" anchorCtr="0" compatLnSpc="1">
            <a:prstTxWarp prst="textNoShape">
              <a:avLst/>
            </a:prstTxWarp>
          </a:bodyPr>
          <a:lstStyle>
            <a:lvl1pPr algn="ctr" defTabSz="1122363">
              <a:defRPr sz="1700" b="0"/>
            </a:lvl1pPr>
          </a:lstStyle>
          <a:p>
            <a:endParaRPr lang="en-US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5100" y="8547100"/>
            <a:ext cx="2857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296" tIns="56149" rIns="112296" bIns="56149" numCol="1" anchor="t" anchorCtr="0" compatLnSpc="1">
            <a:prstTxWarp prst="textNoShape">
              <a:avLst/>
            </a:prstTxWarp>
          </a:bodyPr>
          <a:lstStyle>
            <a:lvl1pPr algn="r" defTabSz="1122363">
              <a:defRPr sz="1700" b="0"/>
            </a:lvl1pPr>
          </a:lstStyle>
          <a:p>
            <a:fld id="{98B37FDA-321E-4146-AE36-66BE9727F5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122363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19100" indent="-419100" algn="l" defTabSz="1122363" rtl="0" fontAlgn="base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52425" algn="l" defTabSz="1122363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403350" indent="-280988" algn="l" defTabSz="1122363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66913" indent="-282575" algn="l" defTabSz="1122363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25713" indent="-277813" algn="l" defTabSz="11223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982913" indent="-277813" algn="l" defTabSz="11223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440113" indent="-277813" algn="l" defTabSz="11223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897313" indent="-277813" algn="l" defTabSz="11223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354513" indent="-277813" algn="l" defTabSz="11223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" y="0"/>
            <a:ext cx="13699331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4296" y="2174612"/>
            <a:ext cx="10740684" cy="1350257"/>
          </a:xfrm>
          <a:prstGeom prst="rect">
            <a:avLst/>
          </a:prstGeom>
          <a:noFill/>
        </p:spPr>
        <p:txBody>
          <a:bodyPr lIns="133237" tIns="66619" rIns="133237" bIns="66619">
            <a:spAutoFit/>
          </a:bodyPr>
          <a:lstStyle/>
          <a:p>
            <a:pPr algn="ctr">
              <a:defRPr/>
            </a:pPr>
            <a:r>
              <a:rPr lang="en-US" sz="79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Giáo</a:t>
            </a:r>
            <a:r>
              <a:rPr lang="en-US" sz="7900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79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án</a:t>
            </a:r>
            <a:r>
              <a:rPr lang="en-US" sz="7900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79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điện</a:t>
            </a:r>
            <a:r>
              <a:rPr lang="en-US" sz="7900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79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Times New Roman" pitchFamily="18" charset="0"/>
              </a:rPr>
              <a:t>tử</a:t>
            </a:r>
            <a:endParaRPr lang="en-US" sz="7900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015" y="14942"/>
            <a:ext cx="9407091" cy="934758"/>
          </a:xfrm>
          <a:prstGeom prst="rect">
            <a:avLst/>
          </a:prstGeom>
          <a:noFill/>
        </p:spPr>
        <p:txBody>
          <a:bodyPr wrap="none" lIns="133237" tIns="66619" rIns="133237" bIns="666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2370" y="4502786"/>
            <a:ext cx="9529763" cy="5597573"/>
          </a:xfrm>
          <a:prstGeom prst="rect">
            <a:avLst/>
          </a:prstGeom>
          <a:noFill/>
        </p:spPr>
        <p:txBody>
          <a:bodyPr lIns="133237" tIns="66619" rIns="133237" bIns="66619">
            <a:spAutoFit/>
          </a:bodyPr>
          <a:lstStyle/>
          <a:p>
            <a:pPr>
              <a:defRPr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41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100" dirty="0" err="1" smtClean="0">
                <a:latin typeface="Arial" pitchFamily="34" charset="0"/>
                <a:cs typeface="Arial" pitchFamily="34" charset="0"/>
              </a:rPr>
              <a:t>môn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TLV– </a:t>
            </a:r>
            <a:r>
              <a:rPr lang="en-US" sz="41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 4</a:t>
            </a:r>
          </a:p>
          <a:p>
            <a:pPr>
              <a:defRPr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4100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14      </a:t>
            </a:r>
            <a:r>
              <a:rPr lang="en-US" sz="41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27</a:t>
            </a:r>
            <a:endParaRPr lang="en-US" sz="41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6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defRPr/>
            </a:pP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Phùng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Thơm</a:t>
            </a:r>
            <a:endParaRPr lang="vi-VN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vi-VN" sz="6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48" name="Text Box 36"/>
          <p:cNvSpPr txBox="1">
            <a:spLocks noChangeArrowheads="1"/>
          </p:cNvSpPr>
          <p:nvPr/>
        </p:nvSpPr>
        <p:spPr bwMode="auto">
          <a:xfrm>
            <a:off x="1876425" y="1838325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.VnTime" pitchFamily="34" charset="0"/>
              </a:rPr>
              <a:t>I. NhËn xÐt:</a:t>
            </a:r>
          </a:p>
        </p:txBody>
      </p:sp>
      <p:sp>
        <p:nvSpPr>
          <p:cNvPr id="243750" name="Text Box 38"/>
          <p:cNvSpPr txBox="1">
            <a:spLocks noChangeArrowheads="1"/>
          </p:cNvSpPr>
          <p:nvPr/>
        </p:nvSpPr>
        <p:spPr bwMode="auto">
          <a:xfrm>
            <a:off x="1828800" y="3657600"/>
            <a:ext cx="1158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2.</a:t>
            </a:r>
            <a:r>
              <a:rPr lang="en-US" sz="3200" b="0">
                <a:solidFill>
                  <a:srgbClr val="990033"/>
                </a:solidFill>
                <a:latin typeface=".VnTime" pitchFamily="34" charset="0"/>
              </a:rPr>
              <a:t> </a:t>
            </a: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ViÕt nh÷ng ®iÒu em h×nh dung ®­îc vÒ c¸c sù vËt theo lêi miªu t¶:</a:t>
            </a:r>
          </a:p>
        </p:txBody>
      </p:sp>
      <p:sp>
        <p:nvSpPr>
          <p:cNvPr id="243760" name="Text Box 48"/>
          <p:cNvSpPr txBox="1">
            <a:spLocks noChangeArrowheads="1"/>
          </p:cNvSpPr>
          <p:nvPr/>
        </p:nvSpPr>
        <p:spPr bwMode="auto">
          <a:xfrm>
            <a:off x="1828800" y="4648200"/>
            <a:ext cx="1135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3. Qua nh÷ng nÐt miªu t¶ võa t×m ®­îc, em thÊy t¸c gi¶ ®· quan s¸t sù vËt b»ng nh÷ng gi¸c quan :</a:t>
            </a:r>
          </a:p>
        </p:txBody>
      </p: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2209800" y="4114800"/>
            <a:ext cx="1074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Tªn sù vËt, h×nh d¸ng, mµu s¾c, chuyÓn ®éng, tiÕng ®éng.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2000250" y="56388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latin typeface=".VnTime" pitchFamily="34" charset="0"/>
              </a:rPr>
              <a:t>- Quan s¸t b»ng m¾t</a:t>
            </a:r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2000250" y="6096000"/>
            <a:ext cx="577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latin typeface=".VnTime" pitchFamily="34" charset="0"/>
              </a:rPr>
              <a:t>- Quan s¸t b»ng m¾t, b»ng tai </a:t>
            </a:r>
          </a:p>
        </p:txBody>
      </p:sp>
      <p:sp>
        <p:nvSpPr>
          <p:cNvPr id="243764" name="Text Box 52"/>
          <p:cNvSpPr txBox="1">
            <a:spLocks noChangeArrowheads="1"/>
          </p:cNvSpPr>
          <p:nvPr/>
        </p:nvSpPr>
        <p:spPr bwMode="auto">
          <a:xfrm>
            <a:off x="2000250" y="66294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latin typeface=".VnTime" pitchFamily="34" charset="0"/>
              </a:rPr>
              <a:t>- Quan s¸t b»ng nhiÒu gi¸c quan </a:t>
            </a:r>
          </a:p>
        </p:txBody>
      </p:sp>
      <p:sp>
        <p:nvSpPr>
          <p:cNvPr id="243765" name="Text Box 53"/>
          <p:cNvSpPr txBox="1">
            <a:spLocks noChangeArrowheads="1"/>
          </p:cNvSpPr>
          <p:nvPr/>
        </p:nvSpPr>
        <p:spPr bwMode="auto">
          <a:xfrm>
            <a:off x="1828800" y="70866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.VnTime" pitchFamily="34" charset="0"/>
              </a:rPr>
              <a:t>II. Ghi nhí:</a:t>
            </a:r>
          </a:p>
        </p:txBody>
      </p:sp>
      <p:sp>
        <p:nvSpPr>
          <p:cNvPr id="243766" name="Text Box 54"/>
          <p:cNvSpPr txBox="1">
            <a:spLocks noChangeArrowheads="1"/>
          </p:cNvSpPr>
          <p:nvPr/>
        </p:nvSpPr>
        <p:spPr bwMode="auto">
          <a:xfrm>
            <a:off x="1905000" y="7620000"/>
            <a:ext cx="11353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	</a:t>
            </a:r>
            <a:r>
              <a:rPr lang="en-US" sz="3200">
                <a:solidFill>
                  <a:srgbClr val="CC3300"/>
                </a:solidFill>
                <a:latin typeface=".VnTime" pitchFamily="34" charset="0"/>
              </a:rPr>
              <a:t>Miªu t¶ lµ vÏ l¹i b»ng lêi nh÷ng ®Æc ®iÓm næi bËt cña c¶nh, cña ng­êi, cña vËt ®Ó gióp ng­êi nghe, ng­êi ®äc h×nh dung ®­îc c¸c ®èi t­îng ®ã</a:t>
            </a:r>
            <a:r>
              <a:rPr lang="en-US" sz="2400">
                <a:solidFill>
                  <a:srgbClr val="CC3300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243767" name="Text Box 55"/>
          <p:cNvSpPr txBox="1">
            <a:spLocks noChangeArrowheads="1"/>
          </p:cNvSpPr>
          <p:nvPr/>
        </p:nvSpPr>
        <p:spPr bwMode="auto">
          <a:xfrm>
            <a:off x="1905000" y="2392363"/>
            <a:ext cx="647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1. §o¹n v¨n miªu t¶ nh÷ng sù vËt : </a:t>
            </a:r>
          </a:p>
        </p:txBody>
      </p:sp>
      <p:sp>
        <p:nvSpPr>
          <p:cNvPr id="243768" name="Text Box 56"/>
          <p:cNvSpPr txBox="1">
            <a:spLocks noChangeArrowheads="1"/>
          </p:cNvSpPr>
          <p:nvPr/>
        </p:nvSpPr>
        <p:spPr bwMode="auto">
          <a:xfrm>
            <a:off x="7696200" y="2362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- c©y sßi</a:t>
            </a:r>
          </a:p>
        </p:txBody>
      </p:sp>
      <p:sp>
        <p:nvSpPr>
          <p:cNvPr id="243769" name="Text Box 57"/>
          <p:cNvSpPr txBox="1">
            <a:spLocks noChangeArrowheads="1"/>
          </p:cNvSpPr>
          <p:nvPr/>
        </p:nvSpPr>
        <p:spPr bwMode="auto">
          <a:xfrm>
            <a:off x="7696200" y="27432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- c©y c¬m nguéi</a:t>
            </a:r>
          </a:p>
        </p:txBody>
      </p:sp>
      <p:sp>
        <p:nvSpPr>
          <p:cNvPr id="243770" name="Text Box 58"/>
          <p:cNvSpPr txBox="1">
            <a:spLocks noChangeArrowheads="1"/>
          </p:cNvSpPr>
          <p:nvPr/>
        </p:nvSpPr>
        <p:spPr bwMode="auto">
          <a:xfrm>
            <a:off x="7696200" y="3200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- l¹ch n­íc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65" grpId="0"/>
      <p:bldP spid="2437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13" name="Text Box 57"/>
          <p:cNvSpPr txBox="1">
            <a:spLocks noChangeArrowheads="1"/>
          </p:cNvSpPr>
          <p:nvPr/>
        </p:nvSpPr>
        <p:spPr bwMode="auto">
          <a:xfrm>
            <a:off x="1752600" y="1981200"/>
            <a:ext cx="2057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3333FF"/>
                </a:solidFill>
                <a:latin typeface=".VnTime" pitchFamily="34" charset="0"/>
              </a:rPr>
              <a:t>I. NhËn xÐt:</a:t>
            </a:r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1676400" y="2362200"/>
            <a:ext cx="594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Time" pitchFamily="34" charset="0"/>
              </a:rPr>
              <a:t>1. §o¹n v¨n miªu t¶ nh÷ng sù vËt : </a:t>
            </a:r>
          </a:p>
        </p:txBody>
      </p:sp>
      <p:sp>
        <p:nvSpPr>
          <p:cNvPr id="249915" name="Text Box 59"/>
          <p:cNvSpPr txBox="1">
            <a:spLocks noChangeArrowheads="1"/>
          </p:cNvSpPr>
          <p:nvPr/>
        </p:nvSpPr>
        <p:spPr bwMode="auto">
          <a:xfrm>
            <a:off x="1752600" y="3505200"/>
            <a:ext cx="5715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Time" pitchFamily="34" charset="0"/>
              </a:rPr>
              <a:t>2. ViÕt nh÷ng ®iÒu em h×nh dung ®­îc vÒ c¸c sù vËt theo lêi miªu t¶:</a:t>
            </a:r>
          </a:p>
        </p:txBody>
      </p:sp>
      <p:sp>
        <p:nvSpPr>
          <p:cNvPr id="249917" name="Text Box 61"/>
          <p:cNvSpPr txBox="1">
            <a:spLocks noChangeArrowheads="1"/>
          </p:cNvSpPr>
          <p:nvPr/>
        </p:nvSpPr>
        <p:spPr bwMode="auto">
          <a:xfrm>
            <a:off x="3371850" y="2652713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c©y sßi</a:t>
            </a:r>
          </a:p>
        </p:txBody>
      </p:sp>
      <p:sp>
        <p:nvSpPr>
          <p:cNvPr id="249918" name="Text Box 62"/>
          <p:cNvSpPr txBox="1">
            <a:spLocks noChangeArrowheads="1"/>
          </p:cNvSpPr>
          <p:nvPr/>
        </p:nvSpPr>
        <p:spPr bwMode="auto">
          <a:xfrm>
            <a:off x="3371850" y="2973388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c©y c¬m nguéi</a:t>
            </a:r>
          </a:p>
        </p:txBody>
      </p:sp>
      <p:sp>
        <p:nvSpPr>
          <p:cNvPr id="249919" name="Text Box 63"/>
          <p:cNvSpPr txBox="1">
            <a:spLocks noChangeArrowheads="1"/>
          </p:cNvSpPr>
          <p:nvPr/>
        </p:nvSpPr>
        <p:spPr bwMode="auto">
          <a:xfrm>
            <a:off x="3371850" y="3265488"/>
            <a:ext cx="251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l¹ch n­íc</a:t>
            </a:r>
          </a:p>
        </p:txBody>
      </p:sp>
      <p:sp>
        <p:nvSpPr>
          <p:cNvPr id="249925" name="Text Box 69"/>
          <p:cNvSpPr txBox="1">
            <a:spLocks noChangeArrowheads="1"/>
          </p:cNvSpPr>
          <p:nvPr/>
        </p:nvSpPr>
        <p:spPr bwMode="auto">
          <a:xfrm>
            <a:off x="1752600" y="4953000"/>
            <a:ext cx="5715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Time" pitchFamily="34" charset="0"/>
              </a:rPr>
              <a:t>3. Qua nh÷ng nÐt miªu t¶ võa t×m ®­îc, em thÊy t¸c gi¶ ®· quan s¸t sù vËt b»ng nh÷ng gi¸c quan nµo?</a:t>
            </a:r>
          </a:p>
        </p:txBody>
      </p:sp>
      <p:sp>
        <p:nvSpPr>
          <p:cNvPr id="249926" name="Text Box 70"/>
          <p:cNvSpPr txBox="1">
            <a:spLocks noChangeArrowheads="1"/>
          </p:cNvSpPr>
          <p:nvPr/>
        </p:nvSpPr>
        <p:spPr bwMode="auto">
          <a:xfrm>
            <a:off x="1752600" y="7391400"/>
            <a:ext cx="5638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  <a:latin typeface=".VnTime" pitchFamily="34" charset="0"/>
              </a:rPr>
              <a:t>Miªu t¶ lµ vÏ l¹i b»ng lêi nh÷ng ®Æc ®iÓm næi bËt cña c¶nh, cña ng­êi, cña vËt ®Ó gióp ng­êi nghe, ng­êi ®äc h×nh dung ®­îc c¸c ®èi t­îng ®ã .</a:t>
            </a:r>
          </a:p>
        </p:txBody>
      </p:sp>
      <p:sp>
        <p:nvSpPr>
          <p:cNvPr id="249927" name="Line 71"/>
          <p:cNvSpPr>
            <a:spLocks noChangeShapeType="1"/>
          </p:cNvSpPr>
          <p:nvPr/>
        </p:nvSpPr>
        <p:spPr bwMode="auto">
          <a:xfrm>
            <a:off x="7620000" y="2133600"/>
            <a:ext cx="0" cy="70866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928" name="Text Box 72"/>
          <p:cNvSpPr txBox="1">
            <a:spLocks noChangeArrowheads="1"/>
          </p:cNvSpPr>
          <p:nvPr/>
        </p:nvSpPr>
        <p:spPr bwMode="auto">
          <a:xfrm>
            <a:off x="7924800" y="2819400"/>
            <a:ext cx="533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Bµi 1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: T×m nh÷ng c©u v¨n miªu t¶ trong truyÖn “Chó §Êt Nung”</a:t>
            </a:r>
          </a:p>
        </p:txBody>
      </p:sp>
      <p:sp>
        <p:nvSpPr>
          <p:cNvPr id="249929" name="Text Box 73"/>
          <p:cNvSpPr txBox="1">
            <a:spLocks noChangeArrowheads="1"/>
          </p:cNvSpPr>
          <p:nvPr/>
        </p:nvSpPr>
        <p:spPr bwMode="auto">
          <a:xfrm>
            <a:off x="7924800" y="3733800"/>
            <a:ext cx="518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- §ã lµ mét chµng kÞ sÜ rÊt b¶nh, c­ìi ngùa tÝa, d©y c­¬ng vµng vµ mét nµng c«ng chóa mÆt tr¾ng, ngåi trong m¸i lÇu son. </a:t>
            </a:r>
          </a:p>
        </p:txBody>
      </p:sp>
      <p:sp>
        <p:nvSpPr>
          <p:cNvPr id="249930" name="Text Box 74"/>
          <p:cNvSpPr txBox="1">
            <a:spLocks noChangeArrowheads="1"/>
          </p:cNvSpPr>
          <p:nvPr/>
        </p:nvSpPr>
        <p:spPr bwMode="auto">
          <a:xfrm>
            <a:off x="2127250" y="6019800"/>
            <a:ext cx="350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Quan s¸t b»ng m¾t</a:t>
            </a:r>
          </a:p>
        </p:txBody>
      </p:sp>
      <p:sp>
        <p:nvSpPr>
          <p:cNvPr id="249931" name="Text Box 75"/>
          <p:cNvSpPr txBox="1">
            <a:spLocks noChangeArrowheads="1"/>
          </p:cNvSpPr>
          <p:nvPr/>
        </p:nvSpPr>
        <p:spPr bwMode="auto">
          <a:xfrm>
            <a:off x="2133600" y="6324600"/>
            <a:ext cx="4495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Quan s¸t b»ng m¾t, b»ng tai </a:t>
            </a:r>
          </a:p>
        </p:txBody>
      </p:sp>
      <p:sp>
        <p:nvSpPr>
          <p:cNvPr id="249932" name="Text Box 76"/>
          <p:cNvSpPr txBox="1">
            <a:spLocks noChangeArrowheads="1"/>
          </p:cNvSpPr>
          <p:nvPr/>
        </p:nvSpPr>
        <p:spPr bwMode="auto">
          <a:xfrm>
            <a:off x="2133600" y="662940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Quan s¸t b»ng nhiÒu gi¸c quan </a:t>
            </a:r>
          </a:p>
        </p:txBody>
      </p:sp>
      <p:sp>
        <p:nvSpPr>
          <p:cNvPr id="249933" name="Line 77"/>
          <p:cNvSpPr>
            <a:spLocks noChangeShapeType="1"/>
          </p:cNvSpPr>
          <p:nvPr/>
        </p:nvSpPr>
        <p:spPr bwMode="auto">
          <a:xfrm>
            <a:off x="9982200" y="4191000"/>
            <a:ext cx="152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934" name="Line 78"/>
          <p:cNvSpPr>
            <a:spLocks noChangeShapeType="1"/>
          </p:cNvSpPr>
          <p:nvPr/>
        </p:nvSpPr>
        <p:spPr bwMode="auto">
          <a:xfrm flipV="1">
            <a:off x="8839200" y="5029200"/>
            <a:ext cx="2362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935" name="Text Box 79"/>
          <p:cNvSpPr txBox="1">
            <a:spLocks noChangeArrowheads="1"/>
          </p:cNvSpPr>
          <p:nvPr/>
        </p:nvSpPr>
        <p:spPr bwMode="auto">
          <a:xfrm>
            <a:off x="8077200" y="2286000"/>
            <a:ext cx="312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III. LuyÖn tËp</a:t>
            </a:r>
          </a:p>
        </p:txBody>
      </p:sp>
      <p:sp>
        <p:nvSpPr>
          <p:cNvPr id="249936" name="Text Box 80"/>
          <p:cNvSpPr txBox="1">
            <a:spLocks noChangeArrowheads="1"/>
          </p:cNvSpPr>
          <p:nvPr/>
        </p:nvSpPr>
        <p:spPr bwMode="auto">
          <a:xfrm>
            <a:off x="1752600" y="7010400"/>
            <a:ext cx="2057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II. Ghi nhí:</a:t>
            </a:r>
          </a:p>
        </p:txBody>
      </p:sp>
      <p:sp>
        <p:nvSpPr>
          <p:cNvPr id="249937" name="Text Box 81"/>
          <p:cNvSpPr txBox="1">
            <a:spLocks noChangeArrowheads="1"/>
          </p:cNvSpPr>
          <p:nvPr/>
        </p:nvSpPr>
        <p:spPr bwMode="auto">
          <a:xfrm>
            <a:off x="1981200" y="4267200"/>
            <a:ext cx="5486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  Tªn sù vËt, h×nh d¸ng, mµu s¾c.chuyÓn ®éng, tiÕng ®éng</a:t>
            </a:r>
          </a:p>
        </p:txBody>
      </p:sp>
      <p:sp>
        <p:nvSpPr>
          <p:cNvPr id="249939" name="Text Box 83"/>
          <p:cNvSpPr txBox="1">
            <a:spLocks noChangeArrowheads="1"/>
          </p:cNvSpPr>
          <p:nvPr/>
        </p:nvSpPr>
        <p:spPr bwMode="auto">
          <a:xfrm>
            <a:off x="7848600" y="5562600"/>
            <a:ext cx="5638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Bµi  2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:</a:t>
            </a:r>
            <a:r>
              <a:rPr lang="en-US" sz="2600" b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Em thÝch nh÷ng h×nh ¶nh nµo trong ®o¹n trÝch d­íi ®©y? H·y viÕt 1, 2 c©u miªu t¶ mét trong nh÷ng h×nh ¶nh ®ã.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4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928" grpId="0"/>
      <p:bldP spid="249929" grpId="0"/>
      <p:bldP spid="249933" grpId="0" animBg="1"/>
      <p:bldP spid="249934" grpId="0" animBg="1"/>
      <p:bldP spid="249935" grpId="0"/>
      <p:bldP spid="2499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01" name="Rectangle 45"/>
          <p:cNvSpPr>
            <a:spLocks noChangeArrowheads="1"/>
          </p:cNvSpPr>
          <p:nvPr/>
        </p:nvSpPr>
        <p:spPr bwMode="auto">
          <a:xfrm>
            <a:off x="1600200" y="45339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Chíp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R¹ch ngang trêi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Kh« khèc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SÊm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GhÐ xuèng s©n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Khanh kh¸ch c­êi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C©y dõa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S¶i tay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B¬i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Ngän mïng t¬i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Nh¶y móa</a:t>
            </a:r>
          </a:p>
        </p:txBody>
      </p:sp>
      <p:sp>
        <p:nvSpPr>
          <p:cNvPr id="301102" name="Rectangle 46"/>
          <p:cNvSpPr>
            <a:spLocks noChangeArrowheads="1"/>
          </p:cNvSpPr>
          <p:nvPr/>
        </p:nvSpPr>
        <p:spPr bwMode="auto">
          <a:xfrm>
            <a:off x="4419600" y="4229100"/>
            <a:ext cx="3124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M­a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M­a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Ù ï nh­ xay lóa</a:t>
            </a:r>
            <a:r>
              <a:rPr lang="en-US" sz="2800"/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Lép bép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Lép bép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R¬i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R¬i…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§Êt trêi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Mï tr¾ng n­íc</a:t>
            </a:r>
          </a:p>
          <a:p>
            <a:endParaRPr lang="en-US" sz="2600">
              <a:solidFill>
                <a:srgbClr val="0000FF"/>
              </a:solidFill>
              <a:latin typeface=".VnTime" pitchFamily="34" charset="0"/>
            </a:endParaRPr>
          </a:p>
          <a:p>
            <a:endParaRPr lang="en-US" sz="2600" i="1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6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1103" name="Rectangle 47"/>
          <p:cNvSpPr>
            <a:spLocks noChangeArrowheads="1"/>
          </p:cNvSpPr>
          <p:nvPr/>
        </p:nvSpPr>
        <p:spPr bwMode="auto">
          <a:xfrm>
            <a:off x="1905000" y="2667000"/>
            <a:ext cx="11125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  <a:latin typeface=".VnTime" pitchFamily="34" charset="0"/>
              </a:rPr>
              <a:t>Bµi  2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:  Em thÝch nh÷ng h×nh ¶nh nµo trong ®o¹n trÝch d­íi ®©y? H·y viÕt 1, 2 c©u miªu t¶ mét trong nh÷ng h×nh ¶nh ®ã.</a:t>
            </a:r>
          </a:p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                         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M¦A 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                              </a:t>
            </a:r>
            <a:r>
              <a:rPr lang="en-US" sz="2800" i="1">
                <a:solidFill>
                  <a:srgbClr val="0000FF"/>
                </a:solidFill>
                <a:latin typeface=".VnTime" pitchFamily="34" charset="0"/>
              </a:rPr>
              <a:t>(TrÝch)</a:t>
            </a:r>
          </a:p>
        </p:txBody>
      </p:sp>
      <p:sp>
        <p:nvSpPr>
          <p:cNvPr id="301110" name="Text Box 54"/>
          <p:cNvSpPr txBox="1">
            <a:spLocks noChangeArrowheads="1"/>
          </p:cNvSpPr>
          <p:nvPr/>
        </p:nvSpPr>
        <p:spPr bwMode="auto">
          <a:xfrm>
            <a:off x="1981200" y="1828800"/>
            <a:ext cx="312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III. LuyÖn tËp</a:t>
            </a:r>
          </a:p>
        </p:txBody>
      </p:sp>
      <p:sp>
        <p:nvSpPr>
          <p:cNvPr id="301111" name="Text Box 55"/>
          <p:cNvSpPr txBox="1">
            <a:spLocks noChangeArrowheads="1"/>
          </p:cNvSpPr>
          <p:nvPr/>
        </p:nvSpPr>
        <p:spPr bwMode="auto">
          <a:xfrm>
            <a:off x="1905000" y="2286000"/>
            <a:ext cx="1028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Bµi  1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: T×m nh÷ng c©u v¨n miªu t¶ trong truyÖn “Chó §Êt Nung”</a:t>
            </a:r>
          </a:p>
        </p:txBody>
      </p:sp>
      <p:pic>
        <p:nvPicPr>
          <p:cNvPr id="301124" name="Picture 68" descr="MƯ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0" y="3505200"/>
            <a:ext cx="3124200" cy="5791200"/>
          </a:xfrm>
          <a:prstGeom prst="rect">
            <a:avLst/>
          </a:prstGeom>
          <a:noFill/>
        </p:spPr>
      </p:pic>
      <p:sp>
        <p:nvSpPr>
          <p:cNvPr id="301129" name="Rectangle 73"/>
          <p:cNvSpPr>
            <a:spLocks noChangeArrowheads="1"/>
          </p:cNvSpPr>
          <p:nvPr/>
        </p:nvSpPr>
        <p:spPr bwMode="auto">
          <a:xfrm>
            <a:off x="7086600" y="4778375"/>
            <a:ext cx="35052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M­a chÐo mÆt s©n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Sñi bät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Cãc nh¶y chåm chåm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Chã sña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C©y l¸ h¶ hª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Bè em ®i cµy vÒ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§éi sÊm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§éi chíp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§éi c¶ trêi m­a...</a:t>
            </a:r>
          </a:p>
          <a:p>
            <a:endParaRPr lang="en-US" sz="260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2600" i="1">
                <a:solidFill>
                  <a:srgbClr val="0000FF"/>
                </a:solidFill>
                <a:latin typeface=".VnTime" pitchFamily="34" charset="0"/>
              </a:rPr>
              <a:t>        TrÇn §¨ng Khoa</a:t>
            </a:r>
            <a:endParaRPr lang="en-US" sz="26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1136" name="Line 80"/>
          <p:cNvSpPr>
            <a:spLocks noChangeShapeType="1"/>
          </p:cNvSpPr>
          <p:nvPr/>
        </p:nvSpPr>
        <p:spPr bwMode="auto">
          <a:xfrm>
            <a:off x="1752600" y="61722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38" name="Line 82"/>
          <p:cNvSpPr>
            <a:spLocks noChangeShapeType="1"/>
          </p:cNvSpPr>
          <p:nvPr/>
        </p:nvSpPr>
        <p:spPr bwMode="auto">
          <a:xfrm>
            <a:off x="1752600" y="4953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39" name="Line 83"/>
          <p:cNvSpPr>
            <a:spLocks noChangeShapeType="1"/>
          </p:cNvSpPr>
          <p:nvPr/>
        </p:nvSpPr>
        <p:spPr bwMode="auto">
          <a:xfrm>
            <a:off x="1752600" y="73406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40" name="Line 84"/>
          <p:cNvSpPr>
            <a:spLocks noChangeShapeType="1"/>
          </p:cNvSpPr>
          <p:nvPr/>
        </p:nvSpPr>
        <p:spPr bwMode="auto">
          <a:xfrm>
            <a:off x="1676400" y="85344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41" name="Line 85"/>
          <p:cNvSpPr>
            <a:spLocks noChangeShapeType="1"/>
          </p:cNvSpPr>
          <p:nvPr/>
        </p:nvSpPr>
        <p:spPr bwMode="auto">
          <a:xfrm>
            <a:off x="4522788" y="5105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42" name="Line 86"/>
          <p:cNvSpPr>
            <a:spLocks noChangeShapeType="1"/>
          </p:cNvSpPr>
          <p:nvPr/>
        </p:nvSpPr>
        <p:spPr bwMode="auto">
          <a:xfrm>
            <a:off x="4549775" y="7978775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43" name="Line 87"/>
          <p:cNvSpPr>
            <a:spLocks noChangeShapeType="1"/>
          </p:cNvSpPr>
          <p:nvPr/>
        </p:nvSpPr>
        <p:spPr bwMode="auto">
          <a:xfrm>
            <a:off x="7239000" y="6046788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44" name="Line 88"/>
          <p:cNvSpPr>
            <a:spLocks noChangeShapeType="1"/>
          </p:cNvSpPr>
          <p:nvPr/>
        </p:nvSpPr>
        <p:spPr bwMode="auto">
          <a:xfrm>
            <a:off x="7239000" y="6477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45" name="Line 89"/>
          <p:cNvSpPr>
            <a:spLocks noChangeShapeType="1"/>
          </p:cNvSpPr>
          <p:nvPr/>
        </p:nvSpPr>
        <p:spPr bwMode="auto">
          <a:xfrm flipV="1">
            <a:off x="7239000" y="68580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46" name="Line 90"/>
          <p:cNvSpPr>
            <a:spLocks noChangeShapeType="1"/>
          </p:cNvSpPr>
          <p:nvPr/>
        </p:nvSpPr>
        <p:spPr bwMode="auto">
          <a:xfrm flipV="1">
            <a:off x="7189788" y="7239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36" grpId="0" animBg="1"/>
      <p:bldP spid="301138" grpId="0" animBg="1"/>
      <p:bldP spid="301139" grpId="0" animBg="1"/>
      <p:bldP spid="301140" grpId="0" animBg="1"/>
      <p:bldP spid="301141" grpId="0" animBg="1"/>
      <p:bldP spid="301142" grpId="0" animBg="1"/>
      <p:bldP spid="301143" grpId="0" animBg="1"/>
      <p:bldP spid="301144" grpId="0" animBg="1"/>
      <p:bldP spid="301145" grpId="0" animBg="1"/>
      <p:bldP spid="3011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3" name="Picture 43" descr="Xem ảnh với kích cỡ đầy đủ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81000"/>
            <a:ext cx="11734800" cy="8839200"/>
          </a:xfrm>
          <a:prstGeom prst="rect">
            <a:avLst/>
          </a:prstGeom>
          <a:noFill/>
        </p:spPr>
      </p:pic>
      <p:sp>
        <p:nvSpPr>
          <p:cNvPr id="256046" name="Text Box 46"/>
          <p:cNvSpPr txBox="1">
            <a:spLocks noChangeArrowheads="1"/>
          </p:cNvSpPr>
          <p:nvPr/>
        </p:nvSpPr>
        <p:spPr bwMode="auto">
          <a:xfrm>
            <a:off x="2057400" y="762000"/>
            <a:ext cx="3886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0000FF"/>
                </a:solidFill>
                <a:latin typeface=".VnTime" pitchFamily="34" charset="0"/>
              </a:rPr>
              <a:t>Chíp</a:t>
            </a:r>
          </a:p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0000FF"/>
                </a:solidFill>
                <a:latin typeface=".VnTime" pitchFamily="34" charset="0"/>
              </a:rPr>
              <a:t>R¹ch ngang trêi</a:t>
            </a:r>
          </a:p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0000FF"/>
                </a:solidFill>
                <a:latin typeface=".VnTime" pitchFamily="34" charset="0"/>
              </a:rPr>
              <a:t>Kh« khèc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80" name="Picture 28" descr="cay%20du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"/>
            <a:ext cx="11734800" cy="8991600"/>
          </a:xfrm>
          <a:prstGeom prst="rect">
            <a:avLst/>
          </a:prstGeom>
          <a:noFill/>
        </p:spPr>
      </p:pic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1905000" y="6461125"/>
            <a:ext cx="2667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C©y dõa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S¶i tay 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B¬i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95" name="Picture 2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11887200" cy="8991600"/>
          </a:xfrm>
          <a:prstGeom prst="rect">
            <a:avLst/>
          </a:prstGeom>
          <a:noFill/>
        </p:spPr>
      </p:pic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1676400" y="8382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CC"/>
                </a:solidFill>
                <a:latin typeface=".VnTime" pitchFamily="34" charset="0"/>
              </a:rPr>
              <a:t>Ngän mïng t¬i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CC"/>
                </a:solidFill>
                <a:latin typeface=".VnTime" pitchFamily="34" charset="0"/>
              </a:rPr>
              <a:t>Nh¶y móa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916" name="Picture 76" descr="rain_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"/>
            <a:ext cx="11734800" cy="9067800"/>
          </a:xfrm>
          <a:prstGeom prst="rect">
            <a:avLst/>
          </a:prstGeom>
          <a:noFill/>
        </p:spPr>
      </p:pic>
      <p:sp>
        <p:nvSpPr>
          <p:cNvPr id="291917" name="Text Box 77"/>
          <p:cNvSpPr txBox="1">
            <a:spLocks noChangeArrowheads="1"/>
          </p:cNvSpPr>
          <p:nvPr/>
        </p:nvSpPr>
        <p:spPr bwMode="auto">
          <a:xfrm>
            <a:off x="1905000" y="1447800"/>
            <a:ext cx="381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CC"/>
                </a:solidFill>
                <a:latin typeface=".VnTime" pitchFamily="34" charset="0"/>
              </a:rPr>
              <a:t>§Êt trêi 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CC"/>
                </a:solidFill>
                <a:latin typeface=".VnTime" pitchFamily="34" charset="0"/>
              </a:rPr>
              <a:t>Mï tr¾ng n­íc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002" name="Picture 66" descr="MƯ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"/>
            <a:ext cx="7239000" cy="8915400"/>
          </a:xfrm>
          <a:prstGeom prst="rect">
            <a:avLst/>
          </a:prstGeom>
          <a:noFill/>
        </p:spPr>
      </p:pic>
      <p:sp>
        <p:nvSpPr>
          <p:cNvPr id="296003" name="Text Box 67"/>
          <p:cNvSpPr txBox="1">
            <a:spLocks noChangeArrowheads="1"/>
          </p:cNvSpPr>
          <p:nvPr/>
        </p:nvSpPr>
        <p:spPr bwMode="auto">
          <a:xfrm>
            <a:off x="1524000" y="3505200"/>
            <a:ext cx="4495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Bè em ®i cµy vÒ 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§éi sÊm 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§éi chíp 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§éi c¶ trêi m­a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1600200" y="45339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Chíp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R¹ch ngang trêi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Kh« khèc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SÊm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GhÐ xuèng s©n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Khanh kh¸ch c­êi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C©y dõa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S¶i tay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B¬i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Ngän mïng t¬i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Nh¶y móa</a:t>
            </a: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4419600" y="4229100"/>
            <a:ext cx="3124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M­a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M­a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Ù ï nh­ xay lóa</a:t>
            </a:r>
            <a:r>
              <a:rPr lang="en-US" sz="2800"/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Lép bép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Lép bép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R¬i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R¬i…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§Êt trêi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Mï tr¾ng n­íc</a:t>
            </a:r>
          </a:p>
          <a:p>
            <a:endParaRPr lang="en-US" sz="2600">
              <a:solidFill>
                <a:srgbClr val="0000FF"/>
              </a:solidFill>
              <a:latin typeface=".VnTime" pitchFamily="34" charset="0"/>
            </a:endParaRPr>
          </a:p>
          <a:p>
            <a:endParaRPr lang="en-US" sz="2600" i="1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6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1905000" y="2667000"/>
            <a:ext cx="11125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  <a:latin typeface=".VnTime" pitchFamily="34" charset="0"/>
              </a:rPr>
              <a:t>Bài  2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:  Em thÝch nh÷ng h×nh ¶nh nµo trong ®o¹n trÝch d­íi ®©y? H·y viÕt 1,  2 c©u miªu t¶ mét trong nh÷ng h×nh ¶nh ®ã.</a:t>
            </a:r>
          </a:p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                         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M¦A 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                             </a:t>
            </a:r>
            <a:r>
              <a:rPr lang="en-US" sz="2800" i="1">
                <a:solidFill>
                  <a:srgbClr val="0000FF"/>
                </a:solidFill>
                <a:latin typeface=".VnTime" pitchFamily="34" charset="0"/>
              </a:rPr>
              <a:t>(TrÝch)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1981200" y="1828800"/>
            <a:ext cx="312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III. LuyÖn tËp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1905000" y="2286000"/>
            <a:ext cx="1028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Bµi  1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: T×m nh÷ng c©u v¨n miªu t¶ trong truyÖn “Chó §Êt Nung”</a:t>
            </a:r>
          </a:p>
        </p:txBody>
      </p:sp>
      <p:pic>
        <p:nvPicPr>
          <p:cNvPr id="325639" name="Picture 7" descr="MƯ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0" y="3505200"/>
            <a:ext cx="3124200" cy="5791200"/>
          </a:xfrm>
          <a:prstGeom prst="rect">
            <a:avLst/>
          </a:prstGeom>
          <a:noFill/>
        </p:spPr>
      </p:pic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7086600" y="4778375"/>
            <a:ext cx="35052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M­a chÐo mÆt s©n</a:t>
            </a:r>
          </a:p>
          <a:p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Sñi bät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Cãc nh¶y chåm chåm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Chã sña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C©y l¸ h¶ hª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Bè em ®i cµy vÒ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§éi sÊm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§éi chíp</a:t>
            </a:r>
          </a:p>
          <a:p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§éi c¶ trêi m­a...</a:t>
            </a:r>
          </a:p>
          <a:p>
            <a:endParaRPr lang="en-US" sz="260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2600" i="1">
                <a:solidFill>
                  <a:srgbClr val="0000FF"/>
                </a:solidFill>
                <a:latin typeface=".VnTime" pitchFamily="34" charset="0"/>
              </a:rPr>
              <a:t>        TrÇn §¨ng Khoa</a:t>
            </a:r>
            <a:endParaRPr lang="en-US" sz="260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1752600" y="1981200"/>
            <a:ext cx="2057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3333FF"/>
                </a:solidFill>
                <a:latin typeface=".VnTime" pitchFamily="34" charset="0"/>
              </a:rPr>
              <a:t>I.NhËn xÐt: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1676400" y="2362200"/>
            <a:ext cx="594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Time" pitchFamily="34" charset="0"/>
              </a:rPr>
              <a:t>1. §o¹n v¨n miªu t¶ nh÷ng sù vËt : 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1752600" y="3581400"/>
            <a:ext cx="5715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Time" pitchFamily="34" charset="0"/>
              </a:rPr>
              <a:t>2. ViÕt nh÷ng ®iÒu em h×nh dung ®­îc vÒ c¸c sù vËt theo lêi miªu t¶:</a:t>
            </a: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3371850" y="2652713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c©y sßi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3371850" y="2973388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c©y c¬m nguéi</a:t>
            </a: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3371850" y="3265488"/>
            <a:ext cx="251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l¹ch n­íc</a:t>
            </a:r>
          </a:p>
        </p:txBody>
      </p:sp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1752600" y="4965700"/>
            <a:ext cx="5715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Time" pitchFamily="34" charset="0"/>
              </a:rPr>
              <a:t>3. Qua nh÷ng nÐt miªu t¶ võa t×m ®­îc, em thÊy t¸c gi¶ ®· quan s¸t sù vËt b»ng nh÷ng gi¸c quan :</a:t>
            </a: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1752600" y="7467600"/>
            <a:ext cx="5638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  <a:latin typeface=".VnTime" pitchFamily="34" charset="0"/>
              </a:rPr>
              <a:t>Miªu t¶ lµ vÏ l¹i b»ng lêi nh÷ng ®Æc ®iÓm næi bËt cña c¶nh, cña ng­êi, cña vËt ®Ó gióp ng­êi nghe, ng­êi ®äc h×nh dung ®­îc c¸c ®èi t­îng ®ã .</a:t>
            </a:r>
          </a:p>
        </p:txBody>
      </p:sp>
      <p:sp>
        <p:nvSpPr>
          <p:cNvPr id="323600" name="Line 16"/>
          <p:cNvSpPr>
            <a:spLocks noChangeShapeType="1"/>
          </p:cNvSpPr>
          <p:nvPr/>
        </p:nvSpPr>
        <p:spPr bwMode="auto">
          <a:xfrm>
            <a:off x="7620000" y="2362200"/>
            <a:ext cx="0" cy="68580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601" name="Text Box 17"/>
          <p:cNvSpPr txBox="1">
            <a:spLocks noChangeArrowheads="1"/>
          </p:cNvSpPr>
          <p:nvPr/>
        </p:nvSpPr>
        <p:spPr bwMode="auto">
          <a:xfrm>
            <a:off x="7620000" y="2743200"/>
            <a:ext cx="533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Bµi 1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: T×m nh÷ng c©u v¨n miªu t¶ trong truyÖn “Chó §Êt Nung”</a:t>
            </a: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7848600" y="3657600"/>
            <a:ext cx="518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- §ã lµ mét chµng kÞ sÜ rÊt b¶nh, c­ìi ngùa tÝa, d©y c­¬ng vµng vµ mét nµng c«ng chóa mÆt tr¾ng, ngåi trong m¸i lÇu son. </a:t>
            </a:r>
          </a:p>
        </p:txBody>
      </p:sp>
      <p:sp>
        <p:nvSpPr>
          <p:cNvPr id="323603" name="Text Box 19"/>
          <p:cNvSpPr txBox="1">
            <a:spLocks noChangeArrowheads="1"/>
          </p:cNvSpPr>
          <p:nvPr/>
        </p:nvSpPr>
        <p:spPr bwMode="auto">
          <a:xfrm>
            <a:off x="2127250" y="6019800"/>
            <a:ext cx="350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Quan s¸t b»ng m¾t</a:t>
            </a:r>
          </a:p>
        </p:txBody>
      </p:sp>
      <p:sp>
        <p:nvSpPr>
          <p:cNvPr id="323604" name="Text Box 20"/>
          <p:cNvSpPr txBox="1">
            <a:spLocks noChangeArrowheads="1"/>
          </p:cNvSpPr>
          <p:nvPr/>
        </p:nvSpPr>
        <p:spPr bwMode="auto">
          <a:xfrm>
            <a:off x="2127250" y="6369050"/>
            <a:ext cx="4578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Quan s¸t b»ng m¾t, b»ng tai </a:t>
            </a:r>
          </a:p>
        </p:txBody>
      </p:sp>
      <p:sp>
        <p:nvSpPr>
          <p:cNvPr id="323605" name="Text Box 21"/>
          <p:cNvSpPr txBox="1">
            <a:spLocks noChangeArrowheads="1"/>
          </p:cNvSpPr>
          <p:nvPr/>
        </p:nvSpPr>
        <p:spPr bwMode="auto">
          <a:xfrm>
            <a:off x="2133600" y="667385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- Quan s¸t b»ng nhiÒu gi¸c quan </a:t>
            </a:r>
          </a:p>
        </p:txBody>
      </p:sp>
      <p:sp>
        <p:nvSpPr>
          <p:cNvPr id="323608" name="Text Box 24"/>
          <p:cNvSpPr txBox="1">
            <a:spLocks noChangeArrowheads="1"/>
          </p:cNvSpPr>
          <p:nvPr/>
        </p:nvSpPr>
        <p:spPr bwMode="auto">
          <a:xfrm>
            <a:off x="7848600" y="2209800"/>
            <a:ext cx="3352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III. LuyÖn tËp</a:t>
            </a:r>
          </a:p>
        </p:txBody>
      </p:sp>
      <p:sp>
        <p:nvSpPr>
          <p:cNvPr id="323609" name="Text Box 25"/>
          <p:cNvSpPr txBox="1">
            <a:spLocks noChangeArrowheads="1"/>
          </p:cNvSpPr>
          <p:nvPr/>
        </p:nvSpPr>
        <p:spPr bwMode="auto">
          <a:xfrm>
            <a:off x="1752600" y="7010400"/>
            <a:ext cx="2057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II. Ghi nhí:</a:t>
            </a:r>
          </a:p>
        </p:txBody>
      </p:sp>
      <p:sp>
        <p:nvSpPr>
          <p:cNvPr id="323610" name="Text Box 26"/>
          <p:cNvSpPr txBox="1">
            <a:spLocks noChangeArrowheads="1"/>
          </p:cNvSpPr>
          <p:nvPr/>
        </p:nvSpPr>
        <p:spPr bwMode="auto">
          <a:xfrm>
            <a:off x="2209800" y="4318000"/>
            <a:ext cx="441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Tªn sù vËt, h×nh d¸ng, mµu s¾c.</a:t>
            </a:r>
          </a:p>
        </p:txBody>
      </p:sp>
      <p:sp>
        <p:nvSpPr>
          <p:cNvPr id="323611" name="Text Box 27"/>
          <p:cNvSpPr txBox="1">
            <a:spLocks noChangeArrowheads="1"/>
          </p:cNvSpPr>
          <p:nvPr/>
        </p:nvSpPr>
        <p:spPr bwMode="auto">
          <a:xfrm>
            <a:off x="2209800" y="4699000"/>
            <a:ext cx="365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CC3300"/>
                </a:solidFill>
                <a:latin typeface=".VnTime" pitchFamily="34" charset="0"/>
              </a:rPr>
              <a:t>chuyÓn ®éng, tiÕng ®éng.</a:t>
            </a:r>
          </a:p>
        </p:txBody>
      </p:sp>
      <p:sp>
        <p:nvSpPr>
          <p:cNvPr id="323612" name="Text Box 28"/>
          <p:cNvSpPr txBox="1">
            <a:spLocks noChangeArrowheads="1"/>
          </p:cNvSpPr>
          <p:nvPr/>
        </p:nvSpPr>
        <p:spPr bwMode="auto">
          <a:xfrm>
            <a:off x="7696200" y="5410200"/>
            <a:ext cx="57912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rgbClr val="0000FF"/>
                </a:solidFill>
                <a:latin typeface=".VnTime" pitchFamily="34" charset="0"/>
              </a:rPr>
              <a:t>Bµi 2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: Em thÝch nh÷ng h×nh ¶nh nµo trong ®o¹n trÝch d­íi ®©y? H·y viÕt 1, 2 c©u miªu t¶ mét trong nh÷ng h×nh ¶nh ®ã.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5448300" y="838200"/>
            <a:ext cx="3810000" cy="915987"/>
          </a:xfrm>
          <a:prstGeom prst="ribbon">
            <a:avLst>
              <a:gd name="adj1" fmla="val 12500"/>
              <a:gd name="adj2" fmla="val 7500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8" rIns="91414" bIns="45708" anchor="ctr"/>
          <a:lstStyle/>
          <a:p>
            <a:pPr algn="ctr"/>
            <a:r>
              <a:rPr lang="en-US" sz="2300" dirty="0" smtClean="0">
                <a:solidFill>
                  <a:srgbClr val="CC3300"/>
                </a:solidFill>
                <a:latin typeface=".VnArialH" pitchFamily="34" charset="0"/>
              </a:rPr>
              <a:t>BµI </a:t>
            </a:r>
            <a:r>
              <a:rPr lang="en-US" sz="2300" dirty="0" err="1">
                <a:solidFill>
                  <a:srgbClr val="CC3300"/>
                </a:solidFill>
                <a:latin typeface=".VnArialH" pitchFamily="34" charset="0"/>
              </a:rPr>
              <a:t>Cò</a:t>
            </a:r>
            <a:endParaRPr lang="en-US" sz="2300" dirty="0">
              <a:solidFill>
                <a:srgbClr val="CC3300"/>
              </a:solidFill>
              <a:latin typeface=".VnArialH" pitchFamily="34" charset="0"/>
            </a:endParaRPr>
          </a:p>
        </p:txBody>
      </p:sp>
      <p:sp>
        <p:nvSpPr>
          <p:cNvPr id="88085" name="AutoShape 21" descr="BBFAQ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1752600" y="3048000"/>
            <a:ext cx="990600" cy="1066800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/>
          <a:lstStyle/>
          <a:p>
            <a:pPr algn="ctr"/>
            <a:endParaRPr lang="en-US" sz="1700" b="0">
              <a:latin typeface="Arial" charset="0"/>
            </a:endParaRP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3124200" y="3222625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.VnTime" pitchFamily="34" charset="0"/>
              </a:rPr>
              <a:t>ThÕ nµo lµ kÓ chuyÖn?</a:t>
            </a:r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1981200" y="3733800"/>
            <a:ext cx="10744200" cy="5105400"/>
            <a:chOff x="1248" y="2352"/>
            <a:chExt cx="6768" cy="3216"/>
          </a:xfrm>
        </p:grpSpPr>
        <p:sp>
          <p:nvSpPr>
            <p:cNvPr id="88083" name="AutoShape 19" descr="Pink tissue paper"/>
            <p:cNvSpPr>
              <a:spLocks noChangeArrowheads="1"/>
            </p:cNvSpPr>
            <p:nvPr/>
          </p:nvSpPr>
          <p:spPr bwMode="auto">
            <a:xfrm>
              <a:off x="1248" y="2352"/>
              <a:ext cx="6768" cy="3216"/>
            </a:xfrm>
            <a:prstGeom prst="horizontalScroll">
              <a:avLst>
                <a:gd name="adj" fmla="val 125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4" tIns="45708" rIns="91414" bIns="45708" anchor="ctr"/>
            <a:lstStyle/>
            <a:p>
              <a:pPr eaLnBrk="0" hangingPunct="0"/>
              <a:endParaRPr lang="en-US" sz="5400" b="0" i="1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88104" name="Text Box 40"/>
            <p:cNvSpPr txBox="1">
              <a:spLocks noChangeArrowheads="1"/>
            </p:cNvSpPr>
            <p:nvPr/>
          </p:nvSpPr>
          <p:spPr bwMode="auto">
            <a:xfrm>
              <a:off x="1776" y="2928"/>
              <a:ext cx="6096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.VnTime" pitchFamily="34" charset="0"/>
                </a:rPr>
                <a:t>- KÓ chuyÖn lµ kÓ l¹i mét chuçi sù viÖc cã ®Çu cã cuèi, liªn quan ®Õn mét hay mét sè nh©n vËt.</a:t>
              </a:r>
            </a:p>
            <a:p>
              <a:pPr algn="just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.VnTime" pitchFamily="34" charset="0"/>
                </a:rPr>
                <a:t>- Mçi c©u chuyÖn cÇn nãi lªn ®­îc mét ®iÒu cã ý nghÜa.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85" grpId="0" animBg="1"/>
      <p:bldP spid="88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56" name="Object 32"/>
          <p:cNvGraphicFramePr>
            <a:graphicFrameLocks noChangeAspect="1"/>
          </p:cNvGraphicFramePr>
          <p:nvPr/>
        </p:nvGraphicFramePr>
        <p:xfrm>
          <a:off x="-15875" y="-22225"/>
          <a:ext cx="13731875" cy="961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8" r:id="rId4" imgW="7621064" imgH="5380952" progId="Paint.Picture">
                  <p:embed/>
                </p:oleObj>
              </mc:Choice>
              <mc:Fallback>
                <p:oleObj r:id="rId4" imgW="7621064" imgH="5380952" progId="Paint.Picture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-22225"/>
                        <a:ext cx="13731875" cy="961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57" name="WordArt 33"/>
          <p:cNvSpPr>
            <a:spLocks noChangeArrowheads="1" noChangeShapeType="1" noTextEdit="1"/>
          </p:cNvSpPr>
          <p:nvPr/>
        </p:nvSpPr>
        <p:spPr bwMode="auto">
          <a:xfrm>
            <a:off x="2667000" y="3657600"/>
            <a:ext cx="10439400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5400" i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33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học giỏi!</a:t>
            </a:r>
            <a:endParaRPr lang="en-US" sz="5400" i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6633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2658" name="WordArt 34"/>
          <p:cNvSpPr>
            <a:spLocks noChangeArrowheads="1" noChangeShapeType="1" noTextEdit="1"/>
          </p:cNvSpPr>
          <p:nvPr/>
        </p:nvSpPr>
        <p:spPr bwMode="auto">
          <a:xfrm rot="5400000">
            <a:off x="-3026568" y="3602831"/>
            <a:ext cx="8991600" cy="20907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111"/>
              </a:avLst>
            </a:prstTxWarp>
          </a:bodyPr>
          <a:lstStyle/>
          <a:p>
            <a:pPr algn="ctr" fontAlgn="auto"/>
            <a:r>
              <a:rPr lang="en-US" sz="4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Chúc các thầy cô sức khoẻ!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7" grpId="0" animBg="1"/>
      <p:bldP spid="2826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30" name="Text Box 62"/>
          <p:cNvSpPr txBox="1">
            <a:spLocks noChangeArrowheads="1"/>
          </p:cNvSpPr>
          <p:nvPr/>
        </p:nvSpPr>
        <p:spPr bwMode="auto">
          <a:xfrm>
            <a:off x="1981200" y="2066925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rgbClr val="3333FF"/>
                </a:solidFill>
                <a:latin typeface=".VnTime" pitchFamily="34" charset="0"/>
              </a:rPr>
              <a:t>I. NhËn xÐt:</a:t>
            </a:r>
          </a:p>
        </p:txBody>
      </p:sp>
      <p:sp>
        <p:nvSpPr>
          <p:cNvPr id="135231" name="Text Box 63"/>
          <p:cNvSpPr txBox="1">
            <a:spLocks noChangeArrowheads="1"/>
          </p:cNvSpPr>
          <p:nvPr/>
        </p:nvSpPr>
        <p:spPr bwMode="auto">
          <a:xfrm>
            <a:off x="1949450" y="2825750"/>
            <a:ext cx="902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1. §o¹n v¨n sau miªu t¶ nh÷ng sù vËt nµo? </a:t>
            </a:r>
          </a:p>
        </p:txBody>
      </p:sp>
      <p:sp>
        <p:nvSpPr>
          <p:cNvPr id="135232" name="Text Box 64"/>
          <p:cNvSpPr txBox="1">
            <a:spLocks noChangeArrowheads="1"/>
          </p:cNvSpPr>
          <p:nvPr/>
        </p:nvSpPr>
        <p:spPr bwMode="auto">
          <a:xfrm>
            <a:off x="1981200" y="3581400"/>
            <a:ext cx="11125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	Tr­íc mÆt t«i, mét c©y sßi cao lín toµn th©n phñ ®Çy l¸ ®á. Bªn c¹nh ®ã, nh­ ®Ó t«n thªm mµu ®á chãi läi kia l¹i lµ mµu vµng rùc rì cña mÊy c©y c¬m nguéi. Mét lµn giã r× rµo ch¹y qua, nh÷ng chiÕc l¸ rËp r×nh lay ®éng nh­ nh÷ng ®èm löa vµng löa ®á bËp bïng ch¸y. T«i rÏ l¸, nhÑ nhµng men theo mét l¹ch n­íc ®Ó ®Õn c¹nh c©y sßi. N­íc rãc r¸ch ch¶y, lóc tr­ên lªn mÊy t¶ng ®¸ tr¾ng, lóc luån d­íi mÊy gèc c©y Èm môc. </a:t>
            </a:r>
          </a:p>
        </p:txBody>
      </p:sp>
      <p:sp>
        <p:nvSpPr>
          <p:cNvPr id="135233" name="Text Box 65"/>
          <p:cNvSpPr txBox="1">
            <a:spLocks noChangeArrowheads="1"/>
          </p:cNvSpPr>
          <p:nvPr/>
        </p:nvSpPr>
        <p:spPr bwMode="auto">
          <a:xfrm>
            <a:off x="8915400" y="82931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TrÇn Hoµi D­¬ng</a:t>
            </a:r>
            <a:r>
              <a:rPr lang="en-US" sz="3600" i="1">
                <a:solidFill>
                  <a:srgbClr val="99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35234" name="Line 66"/>
          <p:cNvSpPr>
            <a:spLocks noChangeShapeType="1"/>
          </p:cNvSpPr>
          <p:nvPr/>
        </p:nvSpPr>
        <p:spPr bwMode="auto">
          <a:xfrm>
            <a:off x="9144000" y="5241925"/>
            <a:ext cx="2759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35" name="Line 67"/>
          <p:cNvSpPr>
            <a:spLocks noChangeShapeType="1"/>
          </p:cNvSpPr>
          <p:nvPr/>
        </p:nvSpPr>
        <p:spPr bwMode="auto">
          <a:xfrm flipV="1">
            <a:off x="9544050" y="6858000"/>
            <a:ext cx="1809750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36" name="Line 68"/>
          <p:cNvSpPr>
            <a:spLocks noChangeShapeType="1"/>
          </p:cNvSpPr>
          <p:nvPr/>
        </p:nvSpPr>
        <p:spPr bwMode="auto">
          <a:xfrm flipV="1">
            <a:off x="5273675" y="3352800"/>
            <a:ext cx="4022725" cy="22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40" name="Line 72"/>
          <p:cNvSpPr>
            <a:spLocks noChangeShapeType="1"/>
          </p:cNvSpPr>
          <p:nvPr/>
        </p:nvSpPr>
        <p:spPr bwMode="auto">
          <a:xfrm>
            <a:off x="7083425" y="41148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13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3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30" grpId="0"/>
      <p:bldP spid="135231" grpId="0"/>
      <p:bldP spid="135232" grpId="0"/>
      <p:bldP spid="135233" grpId="0"/>
      <p:bldP spid="135234" grpId="0" animBg="1"/>
      <p:bldP spid="135235" grpId="0" animBg="1"/>
      <p:bldP spid="135236" grpId="0" animBg="1"/>
      <p:bldP spid="1352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66" name="Picture 3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b="3226"/>
          <a:stretch>
            <a:fillRect/>
          </a:stretch>
        </p:blipFill>
        <p:spPr bwMode="auto">
          <a:xfrm>
            <a:off x="1195388" y="2286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19" name="Picture 35" descr="G03A0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425" y="273050"/>
            <a:ext cx="11887200" cy="906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62" name="Picture 30" descr="12383974777638_yume_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73050"/>
            <a:ext cx="11798300" cy="902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905000" y="16764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.VnTime" pitchFamily="34" charset="0"/>
              </a:rPr>
              <a:t>I. NhËn xÐt:</a:t>
            </a: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676400" y="22098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1. §o¹n v¨n miªu t¶ nh÷ng sù vËt : </a:t>
            </a:r>
          </a:p>
        </p:txBody>
      </p:sp>
      <p:sp>
        <p:nvSpPr>
          <p:cNvPr id="230422" name="Text Box 22"/>
          <p:cNvSpPr txBox="1">
            <a:spLocks noChangeArrowheads="1"/>
          </p:cNvSpPr>
          <p:nvPr/>
        </p:nvSpPr>
        <p:spPr bwMode="auto">
          <a:xfrm>
            <a:off x="1752600" y="3954463"/>
            <a:ext cx="1150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2.</a:t>
            </a:r>
            <a:r>
              <a:rPr lang="en-US" sz="3200" b="0">
                <a:solidFill>
                  <a:srgbClr val="990033"/>
                </a:solidFill>
                <a:latin typeface=".VnTime" pitchFamily="34" charset="0"/>
              </a:rPr>
              <a:t> </a:t>
            </a: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ViÕt nh÷ng ®iÒu em h×nh dung ®­îc vÒ c¸c sù vËt theo lêi miªu t¶:</a:t>
            </a:r>
          </a:p>
        </p:txBody>
      </p:sp>
      <p:graphicFrame>
        <p:nvGraphicFramePr>
          <p:cNvPr id="230527" name="Group 127"/>
          <p:cNvGraphicFramePr>
            <a:graphicFrameLocks noGrp="1"/>
          </p:cNvGraphicFramePr>
          <p:nvPr/>
        </p:nvGraphicFramePr>
        <p:xfrm>
          <a:off x="2727325" y="4537075"/>
          <a:ext cx="9372600" cy="4797552"/>
        </p:xfrm>
        <a:graphic>
          <a:graphicData uri="http://schemas.openxmlformats.org/drawingml/2006/table">
            <a:tbl>
              <a:tblPr/>
              <a:tblGrid>
                <a:gridCol w="914400"/>
                <a:gridCol w="1905000"/>
                <a:gridCol w="1066800"/>
                <a:gridCol w="1219200"/>
                <a:gridCol w="2895600"/>
                <a:gridCol w="137160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.VnTime" pitchFamily="34" charset="0"/>
                        </a:rPr>
                        <a:t>Thø tù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Tªn sù vËt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H×nh d¸ng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Mµu s¾c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" pitchFamily="34" charset="0"/>
                        </a:rPr>
                        <a:t>ChuyÓn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" pitchFamily="34" charset="0"/>
                        </a:rPr>
                        <a:t>®éng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TiÕng ®éng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0460" name="Text Box 60"/>
          <p:cNvSpPr txBox="1">
            <a:spLocks noChangeArrowheads="1"/>
          </p:cNvSpPr>
          <p:nvPr/>
        </p:nvSpPr>
        <p:spPr bwMode="auto">
          <a:xfrm>
            <a:off x="3613150" y="7035800"/>
            <a:ext cx="1933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C©y c¬m nguéi</a:t>
            </a:r>
          </a:p>
        </p:txBody>
      </p:sp>
      <p:sp>
        <p:nvSpPr>
          <p:cNvPr id="230461" name="Text Box 61"/>
          <p:cNvSpPr txBox="1">
            <a:spLocks noChangeArrowheads="1"/>
          </p:cNvSpPr>
          <p:nvPr/>
        </p:nvSpPr>
        <p:spPr bwMode="auto">
          <a:xfrm>
            <a:off x="6537325" y="7067550"/>
            <a:ext cx="144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l¸ vµng rùc rì</a:t>
            </a:r>
          </a:p>
        </p:txBody>
      </p:sp>
      <p:sp>
        <p:nvSpPr>
          <p:cNvPr id="230462" name="Text Box 62"/>
          <p:cNvSpPr txBox="1">
            <a:spLocks noChangeArrowheads="1"/>
          </p:cNvSpPr>
          <p:nvPr/>
        </p:nvSpPr>
        <p:spPr bwMode="auto">
          <a:xfrm>
            <a:off x="7861300" y="6899275"/>
            <a:ext cx="289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l¸ rËp r×nh lay ®éng nh­ nh÷ng ®èm löa vµng</a:t>
            </a:r>
          </a:p>
        </p:txBody>
      </p:sp>
      <p:sp>
        <p:nvSpPr>
          <p:cNvPr id="230463" name="Text Box 63"/>
          <p:cNvSpPr txBox="1">
            <a:spLocks noChangeArrowheads="1"/>
          </p:cNvSpPr>
          <p:nvPr/>
        </p:nvSpPr>
        <p:spPr bwMode="auto">
          <a:xfrm>
            <a:off x="3946525" y="8255000"/>
            <a:ext cx="1371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L¹ch n­íc</a:t>
            </a:r>
          </a:p>
        </p:txBody>
      </p:sp>
      <p:sp>
        <p:nvSpPr>
          <p:cNvPr id="230464" name="Text Box 64"/>
          <p:cNvSpPr txBox="1">
            <a:spLocks noChangeArrowheads="1"/>
          </p:cNvSpPr>
          <p:nvPr/>
        </p:nvSpPr>
        <p:spPr bwMode="auto">
          <a:xfrm>
            <a:off x="2879725" y="7205663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30465" name="Text Box 65"/>
          <p:cNvSpPr txBox="1">
            <a:spLocks noChangeArrowheads="1"/>
          </p:cNvSpPr>
          <p:nvPr/>
        </p:nvSpPr>
        <p:spPr bwMode="auto">
          <a:xfrm>
            <a:off x="2867025" y="8445500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30466" name="Text Box 66"/>
          <p:cNvSpPr txBox="1">
            <a:spLocks noChangeArrowheads="1"/>
          </p:cNvSpPr>
          <p:nvPr/>
        </p:nvSpPr>
        <p:spPr bwMode="auto">
          <a:xfrm>
            <a:off x="7908925" y="8039100"/>
            <a:ext cx="2895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tr­ên lªn mÊy t¶ng ®¸, luån d­íi mÊy gèc c©y Èm môc </a:t>
            </a:r>
          </a:p>
        </p:txBody>
      </p:sp>
      <p:sp>
        <p:nvSpPr>
          <p:cNvPr id="230467" name="Text Box 67"/>
          <p:cNvSpPr txBox="1">
            <a:spLocks noChangeArrowheads="1"/>
          </p:cNvSpPr>
          <p:nvPr/>
        </p:nvSpPr>
        <p:spPr bwMode="auto">
          <a:xfrm>
            <a:off x="10804525" y="824230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rãc r¸ch</a:t>
            </a:r>
          </a:p>
        </p:txBody>
      </p:sp>
      <p:sp>
        <p:nvSpPr>
          <p:cNvPr id="230469" name="Text Box 69"/>
          <p:cNvSpPr txBox="1">
            <a:spLocks noChangeArrowheads="1"/>
          </p:cNvSpPr>
          <p:nvPr/>
        </p:nvSpPr>
        <p:spPr bwMode="auto">
          <a:xfrm>
            <a:off x="2822575" y="2576513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- c©y sßi</a:t>
            </a:r>
          </a:p>
        </p:txBody>
      </p:sp>
      <p:sp>
        <p:nvSpPr>
          <p:cNvPr id="230470" name="Text Box 70"/>
          <p:cNvSpPr txBox="1">
            <a:spLocks noChangeArrowheads="1"/>
          </p:cNvSpPr>
          <p:nvPr/>
        </p:nvSpPr>
        <p:spPr bwMode="auto">
          <a:xfrm>
            <a:off x="2819400" y="3033713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- c©y c¬m nguéi</a:t>
            </a:r>
          </a:p>
        </p:txBody>
      </p:sp>
      <p:sp>
        <p:nvSpPr>
          <p:cNvPr id="230471" name="Text Box 71"/>
          <p:cNvSpPr txBox="1">
            <a:spLocks noChangeArrowheads="1"/>
          </p:cNvSpPr>
          <p:nvPr/>
        </p:nvSpPr>
        <p:spPr bwMode="auto">
          <a:xfrm>
            <a:off x="2819400" y="3490913"/>
            <a:ext cx="335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- l¹ch n­íc</a:t>
            </a:r>
          </a:p>
        </p:txBody>
      </p:sp>
      <p:sp>
        <p:nvSpPr>
          <p:cNvPr id="230517" name="Text Box 117"/>
          <p:cNvSpPr txBox="1">
            <a:spLocks noChangeArrowheads="1"/>
          </p:cNvSpPr>
          <p:nvPr/>
        </p:nvSpPr>
        <p:spPr bwMode="auto">
          <a:xfrm>
            <a:off x="3657600" y="59578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C©y sßi</a:t>
            </a:r>
            <a:endParaRPr lang="en-US" sz="2800"/>
          </a:p>
        </p:txBody>
      </p:sp>
      <p:sp>
        <p:nvSpPr>
          <p:cNvPr id="230518" name="Text Box 118"/>
          <p:cNvSpPr txBox="1">
            <a:spLocks noChangeArrowheads="1"/>
          </p:cNvSpPr>
          <p:nvPr/>
        </p:nvSpPr>
        <p:spPr bwMode="auto">
          <a:xfrm>
            <a:off x="5105400" y="56261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cao </a:t>
            </a:r>
          </a:p>
          <a:p>
            <a:pPr algn="ctr"/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lín</a:t>
            </a:r>
          </a:p>
        </p:txBody>
      </p:sp>
      <p:sp>
        <p:nvSpPr>
          <p:cNvPr id="230519" name="Text Box 119"/>
          <p:cNvSpPr txBox="1">
            <a:spLocks noChangeArrowheads="1"/>
          </p:cNvSpPr>
          <p:nvPr/>
        </p:nvSpPr>
        <p:spPr bwMode="auto">
          <a:xfrm>
            <a:off x="7877175" y="5516563"/>
            <a:ext cx="2895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l¸ rËp r×nh lay ®éng nh­ nh÷ng ®èm löa ®á </a:t>
            </a:r>
            <a:endParaRPr lang="en-US" sz="26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30528" name="Text Box 128"/>
          <p:cNvSpPr txBox="1">
            <a:spLocks noChangeArrowheads="1"/>
          </p:cNvSpPr>
          <p:nvPr/>
        </p:nvSpPr>
        <p:spPr bwMode="auto">
          <a:xfrm>
            <a:off x="6248400" y="56515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l¸ ®á </a:t>
            </a:r>
          </a:p>
          <a:p>
            <a:pPr algn="ctr"/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chãi läi</a:t>
            </a:r>
          </a:p>
        </p:txBody>
      </p:sp>
      <p:sp>
        <p:nvSpPr>
          <p:cNvPr id="230529" name="Text Box 129"/>
          <p:cNvSpPr txBox="1">
            <a:spLocks noChangeArrowheads="1"/>
          </p:cNvSpPr>
          <p:nvPr/>
        </p:nvSpPr>
        <p:spPr bwMode="auto">
          <a:xfrm>
            <a:off x="2667000" y="5972175"/>
            <a:ext cx="106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FF0000"/>
                </a:solidFill>
                <a:latin typeface=".VnTime" pitchFamily="34" charset="0"/>
              </a:rPr>
              <a:t>M: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0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0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0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2" grpId="0" autoUpdateAnimBg="0"/>
      <p:bldP spid="230460" grpId="0" autoUpdateAnimBg="0"/>
      <p:bldP spid="230461" grpId="0" autoUpdateAnimBg="0"/>
      <p:bldP spid="230462" grpId="0" autoUpdateAnimBg="0"/>
      <p:bldP spid="230463" grpId="0" autoUpdateAnimBg="0"/>
      <p:bldP spid="230464" grpId="0" autoUpdateAnimBg="0"/>
      <p:bldP spid="230465" grpId="0" autoUpdateAnimBg="0"/>
      <p:bldP spid="230466" grpId="0" autoUpdateAnimBg="0"/>
      <p:bldP spid="230467" grpId="0" autoUpdateAnimBg="0"/>
      <p:bldP spid="230517" grpId="0"/>
      <p:bldP spid="230518" grpId="0"/>
      <p:bldP spid="230519" grpId="0"/>
      <p:bldP spid="230528" grpId="0"/>
      <p:bldP spid="2305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1876425" y="1838325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.VnTime" pitchFamily="34" charset="0"/>
              </a:rPr>
              <a:t>I. NhËn xÐt: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812925" y="2298700"/>
            <a:ext cx="11598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1. §o¹n v¨n miªu t¶ nh÷ng sù vËt:c©y sßi, c©y c¬m nguéi, r¹ch n­íc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1828800" y="2819400"/>
            <a:ext cx="1150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2.</a:t>
            </a:r>
            <a:r>
              <a:rPr lang="en-US" sz="3200" b="0">
                <a:solidFill>
                  <a:srgbClr val="990033"/>
                </a:solidFill>
                <a:latin typeface=".VnTime" pitchFamily="34" charset="0"/>
              </a:rPr>
              <a:t> </a:t>
            </a: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ViÕt nh÷ng ®iÒu em h×nh dung ®­îc vÒ c¸c sù vËt theo lêi miªu t¶:</a:t>
            </a:r>
          </a:p>
        </p:txBody>
      </p:sp>
      <p:graphicFrame>
        <p:nvGraphicFramePr>
          <p:cNvPr id="321541" name="Group 5"/>
          <p:cNvGraphicFramePr>
            <a:graphicFrameLocks noGrp="1"/>
          </p:cNvGraphicFramePr>
          <p:nvPr/>
        </p:nvGraphicFramePr>
        <p:xfrm>
          <a:off x="2819400" y="4495800"/>
          <a:ext cx="9372600" cy="4785360"/>
        </p:xfrm>
        <a:graphic>
          <a:graphicData uri="http://schemas.openxmlformats.org/drawingml/2006/table">
            <a:tbl>
              <a:tblPr/>
              <a:tblGrid>
                <a:gridCol w="914400"/>
                <a:gridCol w="1905000"/>
                <a:gridCol w="1066800"/>
                <a:gridCol w="1219200"/>
                <a:gridCol w="2895600"/>
                <a:gridCol w="137160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.VnTime" pitchFamily="34" charset="0"/>
                        </a:rPr>
                        <a:t>Thø tù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Tªn sù vËt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H×nh d¸ng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Mµu s¾c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" pitchFamily="34" charset="0"/>
                        </a:rPr>
                        <a:t>ChuyÓn ®éng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TiÕng ®éng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M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: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</a:rPr>
                        <a:t>C©y sßi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</a:rPr>
                        <a:t>cao lín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</a:rPr>
                        <a:t>l¸ ®á chãi läi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</a:rPr>
                        <a:t>l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</a:rPr>
                        <a:t>¸ rËp r×nh lay ®éng nh­ nh÷ng ®èm löa ®á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1578" name="Text Box 42"/>
          <p:cNvSpPr txBox="1">
            <a:spLocks noChangeArrowheads="1"/>
          </p:cNvSpPr>
          <p:nvPr/>
        </p:nvSpPr>
        <p:spPr bwMode="auto">
          <a:xfrm>
            <a:off x="3629025" y="6750050"/>
            <a:ext cx="1933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C©y c¬m nguéi</a:t>
            </a:r>
          </a:p>
        </p:txBody>
      </p:sp>
      <p:sp>
        <p:nvSpPr>
          <p:cNvPr id="321579" name="Text Box 43"/>
          <p:cNvSpPr txBox="1">
            <a:spLocks noChangeArrowheads="1"/>
          </p:cNvSpPr>
          <p:nvPr/>
        </p:nvSpPr>
        <p:spPr bwMode="auto">
          <a:xfrm>
            <a:off x="6553200" y="6781800"/>
            <a:ext cx="144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l¸ vµng rùc rì</a:t>
            </a:r>
          </a:p>
        </p:txBody>
      </p:sp>
      <p:sp>
        <p:nvSpPr>
          <p:cNvPr id="321580" name="Text Box 44"/>
          <p:cNvSpPr txBox="1">
            <a:spLocks noChangeArrowheads="1"/>
          </p:cNvSpPr>
          <p:nvPr/>
        </p:nvSpPr>
        <p:spPr bwMode="auto">
          <a:xfrm>
            <a:off x="7924800" y="6842125"/>
            <a:ext cx="289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l¸ rËp r×nh lay ®éng nh­ nh÷ng ®èm löa vµng</a:t>
            </a:r>
          </a:p>
        </p:txBody>
      </p:sp>
      <p:sp>
        <p:nvSpPr>
          <p:cNvPr id="321581" name="Text Box 45"/>
          <p:cNvSpPr txBox="1">
            <a:spLocks noChangeArrowheads="1"/>
          </p:cNvSpPr>
          <p:nvPr/>
        </p:nvSpPr>
        <p:spPr bwMode="auto">
          <a:xfrm>
            <a:off x="3962400" y="8159750"/>
            <a:ext cx="1371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L¹ch n­íc</a:t>
            </a:r>
          </a:p>
        </p:txBody>
      </p:sp>
      <p:sp>
        <p:nvSpPr>
          <p:cNvPr id="321582" name="Text Box 46"/>
          <p:cNvSpPr txBox="1">
            <a:spLocks noChangeArrowheads="1"/>
          </p:cNvSpPr>
          <p:nvPr/>
        </p:nvSpPr>
        <p:spPr bwMode="auto">
          <a:xfrm>
            <a:off x="2895600" y="7086600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21583" name="Text Box 47"/>
          <p:cNvSpPr txBox="1">
            <a:spLocks noChangeArrowheads="1"/>
          </p:cNvSpPr>
          <p:nvPr/>
        </p:nvSpPr>
        <p:spPr bwMode="auto">
          <a:xfrm>
            <a:off x="2882900" y="8334375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21584" name="Text Box 48"/>
          <p:cNvSpPr txBox="1">
            <a:spLocks noChangeArrowheads="1"/>
          </p:cNvSpPr>
          <p:nvPr/>
        </p:nvSpPr>
        <p:spPr bwMode="auto">
          <a:xfrm>
            <a:off x="7924800" y="7959725"/>
            <a:ext cx="2895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tr­ên lªn mÊy t¶ng ®¸, luån d­íi mÊy gèc c©y Èm môc </a:t>
            </a:r>
          </a:p>
        </p:txBody>
      </p:sp>
      <p:sp>
        <p:nvSpPr>
          <p:cNvPr id="321585" name="Text Box 49"/>
          <p:cNvSpPr txBox="1">
            <a:spLocks noChangeArrowheads="1"/>
          </p:cNvSpPr>
          <p:nvPr/>
        </p:nvSpPr>
        <p:spPr bwMode="auto">
          <a:xfrm>
            <a:off x="10820400" y="8131175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rãc r¸ch</a:t>
            </a:r>
          </a:p>
        </p:txBody>
      </p:sp>
      <p:sp>
        <p:nvSpPr>
          <p:cNvPr id="321595" name="Text Box 59"/>
          <p:cNvSpPr txBox="1">
            <a:spLocks noChangeArrowheads="1"/>
          </p:cNvSpPr>
          <p:nvPr/>
        </p:nvSpPr>
        <p:spPr bwMode="auto">
          <a:xfrm>
            <a:off x="1828800" y="3352800"/>
            <a:ext cx="1135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3. Qua nh÷ng nÐt miªu t¶ võa t×m ®­îc, em thÊy t¸c gi¶ ®· quan s¸t sù vËt b»ng nh÷ng gi¸c quan nµo?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78" grpId="0"/>
      <p:bldP spid="321579" grpId="0"/>
      <p:bldP spid="321580" grpId="0"/>
      <p:bldP spid="321581" grpId="0"/>
      <p:bldP spid="321582" grpId="0"/>
      <p:bldP spid="321583" grpId="0"/>
      <p:bldP spid="321584" grpId="0"/>
      <p:bldP spid="321585" grpId="0"/>
      <p:bldP spid="3215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1876425" y="1838325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.VnTime" pitchFamily="34" charset="0"/>
              </a:rPr>
              <a:t>I. NhËn xÐt:</a:t>
            </a:r>
          </a:p>
        </p:txBody>
      </p:sp>
      <p:sp>
        <p:nvSpPr>
          <p:cNvPr id="247829" name="Text Box 21"/>
          <p:cNvSpPr txBox="1">
            <a:spLocks noChangeArrowheads="1"/>
          </p:cNvSpPr>
          <p:nvPr/>
        </p:nvSpPr>
        <p:spPr bwMode="auto">
          <a:xfrm>
            <a:off x="1812925" y="2298700"/>
            <a:ext cx="1082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1. §o¹n v¨n miªu t¶ nh÷ng sù vËt : </a:t>
            </a:r>
          </a:p>
        </p:txBody>
      </p: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1905000" y="3886200"/>
            <a:ext cx="1150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2.</a:t>
            </a:r>
            <a:r>
              <a:rPr lang="en-US" sz="3200" b="0">
                <a:solidFill>
                  <a:srgbClr val="990033"/>
                </a:solidFill>
                <a:latin typeface=".VnTime" pitchFamily="34" charset="0"/>
              </a:rPr>
              <a:t> </a:t>
            </a: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ViÕt nh÷ng ®iÒu em h×nh dung ®­îc vÒ c¸c sù vËt theo lêi miªu t¶:</a:t>
            </a:r>
          </a:p>
        </p:txBody>
      </p:sp>
      <p:sp>
        <p:nvSpPr>
          <p:cNvPr id="247832" name="Text Box 24"/>
          <p:cNvSpPr txBox="1">
            <a:spLocks noChangeArrowheads="1"/>
          </p:cNvSpPr>
          <p:nvPr/>
        </p:nvSpPr>
        <p:spPr bwMode="auto">
          <a:xfrm>
            <a:off x="4486275" y="271145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- c©y sßi</a:t>
            </a:r>
          </a:p>
        </p:txBody>
      </p:sp>
      <p:sp>
        <p:nvSpPr>
          <p:cNvPr id="247833" name="Text Box 25"/>
          <p:cNvSpPr txBox="1">
            <a:spLocks noChangeArrowheads="1"/>
          </p:cNvSpPr>
          <p:nvPr/>
        </p:nvSpPr>
        <p:spPr bwMode="auto">
          <a:xfrm>
            <a:off x="4486275" y="310515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- c©y c¬m nguéi</a:t>
            </a:r>
          </a:p>
        </p:txBody>
      </p:sp>
      <p:sp>
        <p:nvSpPr>
          <p:cNvPr id="247834" name="Text Box 26"/>
          <p:cNvSpPr txBox="1">
            <a:spLocks noChangeArrowheads="1"/>
          </p:cNvSpPr>
          <p:nvPr/>
        </p:nvSpPr>
        <p:spPr bwMode="auto">
          <a:xfrm>
            <a:off x="4495800" y="3503613"/>
            <a:ext cx="335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- l¹ch n­íc</a:t>
            </a:r>
          </a:p>
        </p:txBody>
      </p:sp>
      <p:sp>
        <p:nvSpPr>
          <p:cNvPr id="247840" name="Text Box 32"/>
          <p:cNvSpPr txBox="1">
            <a:spLocks noChangeArrowheads="1"/>
          </p:cNvSpPr>
          <p:nvPr/>
        </p:nvSpPr>
        <p:spPr bwMode="auto">
          <a:xfrm>
            <a:off x="1828800" y="4876800"/>
            <a:ext cx="1135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3. Qua nh÷ng nÐt miªu t¶ võa t×m ®­îc, em thÊy t¸c gi¶ ®· quan s¸t sù vËt b»ng nh÷ng gi¸c quan :</a:t>
            </a:r>
          </a:p>
        </p:txBody>
      </p:sp>
      <p:sp>
        <p:nvSpPr>
          <p:cNvPr id="247841" name="Text Box 33"/>
          <p:cNvSpPr txBox="1">
            <a:spLocks noChangeArrowheads="1"/>
          </p:cNvSpPr>
          <p:nvPr/>
        </p:nvSpPr>
        <p:spPr bwMode="auto">
          <a:xfrm>
            <a:off x="2209800" y="4343400"/>
            <a:ext cx="1074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CC3300"/>
                </a:solidFill>
                <a:latin typeface=".VnTime" pitchFamily="34" charset="0"/>
              </a:rPr>
              <a:t>Tªn sù vËt, h×nh d¸ng, mµu s¾c, chuyÓn ®éng, tiÕng ®éng.</a:t>
            </a:r>
          </a:p>
        </p:txBody>
      </p:sp>
      <p:sp>
        <p:nvSpPr>
          <p:cNvPr id="247842" name="Text Box 34"/>
          <p:cNvSpPr txBox="1">
            <a:spLocks noChangeArrowheads="1"/>
          </p:cNvSpPr>
          <p:nvPr/>
        </p:nvSpPr>
        <p:spPr bwMode="auto">
          <a:xfrm>
            <a:off x="1981200" y="6096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latin typeface=".VnTime" pitchFamily="34" charset="0"/>
              </a:rPr>
              <a:t>- Quan s¸t b»ng m¾t</a:t>
            </a:r>
          </a:p>
        </p:txBody>
      </p:sp>
      <p:sp>
        <p:nvSpPr>
          <p:cNvPr id="247843" name="Text Box 35"/>
          <p:cNvSpPr txBox="1">
            <a:spLocks noChangeArrowheads="1"/>
          </p:cNvSpPr>
          <p:nvPr/>
        </p:nvSpPr>
        <p:spPr bwMode="auto">
          <a:xfrm>
            <a:off x="2000250" y="6705600"/>
            <a:ext cx="5848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latin typeface=".VnTime" pitchFamily="34" charset="0"/>
              </a:rPr>
              <a:t>- Quan s¸t b»ng m¾t, b»ng tai </a:t>
            </a:r>
          </a:p>
        </p:txBody>
      </p:sp>
      <p:sp>
        <p:nvSpPr>
          <p:cNvPr id="247844" name="Text Box 36"/>
          <p:cNvSpPr txBox="1">
            <a:spLocks noChangeArrowheads="1"/>
          </p:cNvSpPr>
          <p:nvPr/>
        </p:nvSpPr>
        <p:spPr bwMode="auto">
          <a:xfrm>
            <a:off x="2000250" y="73025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latin typeface=".VnTime" pitchFamily="34" charset="0"/>
              </a:rPr>
              <a:t>- Quan s¸t b»ng nhiÒu gi¸c quan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42" grpId="0"/>
      <p:bldP spid="247843" grpId="0"/>
      <p:bldP spid="24784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9995"/>
  <p:tag name="VIOLETTITLE" val="TLV:THẾ NÀO LÀ MIÊU TẢ"/>
  <p:tag name="VIOLETLESSON" val="26"/>
  <p:tag name="VIOLETCATID" val="8048924"/>
  <p:tag name="VIOLETSUBJECT" val="Tập làm văn 4"/>
  <p:tag name="VIOLETAUTHORID" val="1895120"/>
  <p:tag name="VIOLETAUTHORNAME" val="Trần Thị Hoa"/>
  <p:tag name="VIOLETAUTHORAVATAR" val="no_avatar.jpg"/>
  <p:tag name="VIOLETAUTHORADDRESS" val="Truong TH Cẩm Bình - Hà Tĩnh"/>
  <p:tag name="VIOLETDATE" val="2011-11-24 21:15:43"/>
  <p:tag name="VIOLETHIT" val="196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6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301&quot;/&gt;&lt;/object&gt;&lt;object type=&quot;3&quot; unique_id=&quot;10007&quot;&gt;&lt;property id=&quot;20148&quot; value=&quot;5&quot;/&gt;&lt;property id=&quot;20300&quot; value=&quot;Slide 4&quot;/&gt;&lt;property id=&quot;20307&quot; value=&quot;303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5&quot;/&gt;&lt;/object&gt;&lt;object type=&quot;3&quot; unique_id=&quot;10010&quot;&gt;&lt;property id=&quot;20148&quot; value=&quot;5&quot;/&gt;&lt;property id=&quot;20300&quot; value=&quot;Slide 7&quot;/&gt;&lt;property id=&quot;20307&quot; value=&quot;308&quot;/&gt;&lt;/object&gt;&lt;object type=&quot;3&quot; unique_id=&quot;10011&quot;&gt;&lt;property id=&quot;20148&quot; value=&quot;5&quot;/&gt;&lt;property id=&quot;20300&quot; value=&quot;Slide 8&quot;/&gt;&lt;property id=&quot;20307&quot; value=&quot;339&quot;/&gt;&lt;/object&gt;&lt;object type=&quot;3&quot; unique_id=&quot;10012&quot;&gt;&lt;property id=&quot;20148&quot; value=&quot;5&quot;/&gt;&lt;property id=&quot;20300&quot; value=&quot;Slide 9&quot;/&gt;&lt;property id=&quot;20307&quot; value=&quot;314&quot;/&gt;&lt;/object&gt;&lt;object type=&quot;3&quot; unique_id=&quot;10013&quot;&gt;&lt;property id=&quot;20148&quot; value=&quot;5&quot;/&gt;&lt;property id=&quot;20300&quot; value=&quot;Slide 10&quot;/&gt;&lt;property id=&quot;20307&quot; value=&quot;312&quot;/&gt;&lt;/object&gt;&lt;object type=&quot;3&quot; unique_id=&quot;10014&quot;&gt;&lt;property id=&quot;20148&quot; value=&quot;5&quot;/&gt;&lt;property id=&quot;20300&quot; value=&quot;Slide 11&quot;/&gt;&lt;property id=&quot;20307&quot; value=&quot;315&quot;/&gt;&lt;/object&gt;&lt;object type=&quot;3&quot; unique_id=&quot;10015&quot;&gt;&lt;property id=&quot;20148&quot; value=&quot;5&quot;/&gt;&lt;property id=&quot;20300&quot; value=&quot;Slide 12&quot;/&gt;&lt;property id=&quot;20307&quot; value=&quot;338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17&quot;/&gt;&lt;/object&gt;&lt;object type=&quot;3&quot; unique_id=&quot;10018&quot;&gt;&lt;property id=&quot;20148&quot; value=&quot;5&quot;/&gt;&lt;property id=&quot;20300&quot; value=&quot;Slide 15&quot;/&gt;&lt;property id=&quot;20307&quot; value=&quot;332&quot;/&gt;&lt;/object&gt;&lt;object type=&quot;3&quot; unique_id=&quot;10019&quot;&gt;&lt;property id=&quot;20148&quot; value=&quot;5&quot;/&gt;&lt;property id=&quot;20300&quot; value=&quot;Slide 16&quot;/&gt;&lt;property id=&quot;20307&quot; value=&quot;334&quot;/&gt;&lt;/object&gt;&lt;object type=&quot;3&quot; unique_id=&quot;10020&quot;&gt;&lt;property id=&quot;20148&quot; value=&quot;5&quot;/&gt;&lt;property id=&quot;20300&quot; value=&quot;Slide 17&quot;/&gt;&lt;property id=&quot;20307&quot; value=&quot;336&quot;/&gt;&lt;/object&gt;&lt;object type=&quot;3&quot; unique_id=&quot;10021&quot;&gt;&lt;property id=&quot;20148&quot; value=&quot;5&quot;/&gt;&lt;property id=&quot;20300&quot; value=&quot;Slide 18&quot;/&gt;&lt;property id=&quot;20307&quot; value=&quot;341&quot;/&gt;&lt;/object&gt;&lt;object type=&quot;3&quot; unique_id=&quot;10022&quot;&gt;&lt;property id=&quot;20148&quot; value=&quot;5&quot;/&gt;&lt;property id=&quot;20300&quot; value=&quot;Slide 19&quot;/&gt;&lt;property id=&quot;20307&quot; value=&quot;340&quot;/&gt;&lt;/object&gt;&lt;object type=&quot;3&quot; unique_id=&quot;10023&quot;&gt;&lt;property id=&quot;20148&quot; value=&quot;5&quot;/&gt;&lt;property id=&quot;20300&quot; value=&quot;Slide 20&quot;/&gt;&lt;property id=&quot;20307&quot; value=&quot;33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3025312</TotalTime>
  <Words>1478</Words>
  <Application>Microsoft Office PowerPoint</Application>
  <PresentationFormat>Custom</PresentationFormat>
  <Paragraphs>243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Notebook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§iÒu tra, lËp biªn b¶n Tai n¹n lao ®éng</dc:title>
  <dc:creator>TLD</dc:creator>
  <cp:lastModifiedBy>Admin</cp:lastModifiedBy>
  <cp:revision>523</cp:revision>
  <dcterms:created xsi:type="dcterms:W3CDTF">2007-03-02T04:06:18Z</dcterms:created>
  <dcterms:modified xsi:type="dcterms:W3CDTF">2020-12-16T04:55:10Z</dcterms:modified>
</cp:coreProperties>
</file>