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304" r:id="rId4"/>
    <p:sldId id="303" r:id="rId5"/>
    <p:sldId id="305" r:id="rId6"/>
    <p:sldId id="306" r:id="rId7"/>
    <p:sldId id="307" r:id="rId8"/>
    <p:sldId id="308" r:id="rId9"/>
    <p:sldId id="310" r:id="rId10"/>
    <p:sldId id="311" r:id="rId11"/>
    <p:sldId id="313" r:id="rId12"/>
    <p:sldId id="312" r:id="rId13"/>
    <p:sldId id="31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3300"/>
    <a:srgbClr val="CC3300"/>
    <a:srgbClr val="00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D9A5F-BAA1-4F66-AC28-63CC5891B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3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7426E-C2EE-4B02-9E35-B9021F4DA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2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E0427-6446-419F-B306-4A00E886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0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448E3-82F0-433E-8DB6-740D5BC98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8E0F2-18FE-4D1B-AE24-12B9BA7A9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5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56CAC-F112-458B-9D37-411FE9B9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7900A-1C90-4819-BCDE-53FDAED14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9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553ED-9E93-4E55-A8D5-03DE19CEE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2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D3C9-228A-4671-B214-3A86DDD0F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6FA87-2B7B-4D38-98CB-0F2348AC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6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DEB27-F663-4CAF-AAE3-4FF90A17B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0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4FEBD43-5A4B-4779-A234-4EC957B6E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&#193;O%20&#193;N%20&#272;I&#7878;N%20T&#7916;\Em%20yeu%20truong%20em%20-%20Cao%20Thuy%20Duong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ú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10"/>
          <p:cNvSpPr txBox="1">
            <a:spLocks noChangeArrowheads="1"/>
          </p:cNvSpPr>
          <p:nvPr/>
        </p:nvSpPr>
        <p:spPr bwMode="auto">
          <a:xfrm>
            <a:off x="1066800" y="1220788"/>
            <a:ext cx="7239000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LUYỆN TỪ VÀ CÂU</a:t>
            </a:r>
          </a:p>
          <a:p>
            <a:pPr algn="ctr" eaLnBrk="1" hangingPunct="1"/>
            <a:endParaRPr lang="en-US" sz="44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/>
            <a:r>
              <a:rPr lang="en-US" sz="6000" b="1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TỪ GHÉP </a:t>
            </a:r>
          </a:p>
          <a:p>
            <a:pPr algn="ctr" eaLnBrk="1" hangingPunct="1"/>
            <a:r>
              <a:rPr lang="en-US" sz="6000" b="1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VÀ TỪ LÁY</a:t>
            </a:r>
          </a:p>
          <a:p>
            <a:pPr algn="ctr" eaLnBrk="1" hangingPunct="1"/>
            <a:endParaRPr lang="en-US" sz="32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/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Lớp 4</a:t>
            </a:r>
          </a:p>
        </p:txBody>
      </p:sp>
      <p:pic>
        <p:nvPicPr>
          <p:cNvPr id="2052" name="Picture 65" descr="Firewrk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14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5" descr="Firewrk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700" y="838200"/>
            <a:ext cx="214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Em yeu truong em - Cao Thuy Duo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65" descr="Firewrk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700" y="5410200"/>
            <a:ext cx="214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65" descr="Firewrk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214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65" descr="Firewrk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181600"/>
            <a:ext cx="214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627188" y="788988"/>
            <a:ext cx="6248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CC3300"/>
                </a:solidFill>
                <a:latin typeface="Times New Roman" pitchFamily="18" charset="0"/>
              </a:rPr>
              <a:t>TRƯỜNG TIỂU HỌC ÁI MỘ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199" fill="hold"/>
                                        <p:tgtEl>
                                          <p:spTgt spid="30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0" y="1295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III- Luyện tập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grpSp>
        <p:nvGrpSpPr>
          <p:cNvPr id="75792" name="Group 16"/>
          <p:cNvGrpSpPr>
            <a:grpSpLocks/>
          </p:cNvGrpSpPr>
          <p:nvPr/>
        </p:nvGrpSpPr>
        <p:grpSpPr bwMode="auto">
          <a:xfrm>
            <a:off x="0" y="2514600"/>
            <a:ext cx="9144000" cy="4343400"/>
            <a:chOff x="0" y="1584"/>
            <a:chExt cx="5760" cy="2736"/>
          </a:xfrm>
        </p:grpSpPr>
        <p:sp>
          <p:nvSpPr>
            <p:cNvPr id="11277" name="Rectangle 11"/>
            <p:cNvSpPr>
              <a:spLocks noChangeArrowheads="1"/>
            </p:cNvSpPr>
            <p:nvPr/>
          </p:nvSpPr>
          <p:spPr bwMode="auto">
            <a:xfrm>
              <a:off x="0" y="1584"/>
              <a:ext cx="5760" cy="2736"/>
            </a:xfrm>
            <a:prstGeom prst="rect">
              <a:avLst/>
            </a:prstGeom>
            <a:noFill/>
            <a:ln w="2857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Line 12"/>
            <p:cNvSpPr>
              <a:spLocks noChangeShapeType="1"/>
            </p:cNvSpPr>
            <p:nvPr/>
          </p:nvSpPr>
          <p:spPr bwMode="auto">
            <a:xfrm>
              <a:off x="0" y="2016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3"/>
            <p:cNvSpPr>
              <a:spLocks noChangeShapeType="1"/>
            </p:cNvSpPr>
            <p:nvPr/>
          </p:nvSpPr>
          <p:spPr bwMode="auto">
            <a:xfrm>
              <a:off x="0" y="312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4"/>
            <p:cNvSpPr>
              <a:spLocks noChangeShapeType="1"/>
            </p:cNvSpPr>
            <p:nvPr/>
          </p:nvSpPr>
          <p:spPr bwMode="auto">
            <a:xfrm>
              <a:off x="1248" y="1584"/>
              <a:ext cx="0" cy="27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3792" y="1584"/>
              <a:ext cx="0" cy="27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304800" y="38862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Times New Roman" pitchFamily="18" charset="0"/>
              </a:rPr>
              <a:t>Câu a</a:t>
            </a:r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04800" y="54102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Times New Roman" pitchFamily="18" charset="0"/>
              </a:rPr>
              <a:t>Câu b</a:t>
            </a: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3352800" y="25908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Times New Roman" pitchFamily="18" charset="0"/>
              </a:rPr>
              <a:t>Từ ghép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6858000" y="25908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Times New Roman" pitchFamily="18" charset="0"/>
              </a:rPr>
              <a:t>Từ láy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1981200" y="35052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ghi nhớ, đền thờ, bãi bờ, tưởng nhớ</a:t>
            </a: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6553200" y="3535363"/>
            <a:ext cx="2514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nô nức</a:t>
            </a:r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2057400" y="51816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dẻo dai vững chắc, thanh cao</a:t>
            </a:r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6172200" y="5303838"/>
            <a:ext cx="297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mộc mạc, nhũn nhặn, cứng cáp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0" y="1295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III- Luyện tập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304800" y="1981200"/>
            <a:ext cx="82296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2. Tìm từ ghép, từ láy chứa từng tiếng sau đây: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3200">
                <a:latin typeface="Times New Roman" pitchFamily="18" charset="0"/>
              </a:rPr>
              <a:t>Ngay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3200">
                <a:latin typeface="Times New Roman" pitchFamily="18" charset="0"/>
              </a:rPr>
              <a:t>Thẳng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3200">
                <a:latin typeface="Times New Roman" pitchFamily="18" charset="0"/>
              </a:rPr>
              <a:t>Thật</a:t>
            </a:r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1752600" y="2514600"/>
            <a:ext cx="21336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8153400" y="381000"/>
            <a:ext cx="609600" cy="58896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CC3300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77843" grpId="0" animBg="1"/>
      <p:bldP spid="778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0" y="1295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III- Luyện tập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6858000" y="1782763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Times New Roman" pitchFamily="18" charset="0"/>
              </a:rPr>
              <a:t>Từ láy</a:t>
            </a: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1905000" y="23622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ngay thẳng, ngay thật, ngay lưng, ngay đơ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1981200" y="4038600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3319" name="Group 23"/>
          <p:cNvGrpSpPr>
            <a:grpSpLocks/>
          </p:cNvGrpSpPr>
          <p:nvPr/>
        </p:nvGrpSpPr>
        <p:grpSpPr bwMode="auto">
          <a:xfrm>
            <a:off x="0" y="1828800"/>
            <a:ext cx="9144000" cy="5029200"/>
            <a:chOff x="0" y="1152"/>
            <a:chExt cx="5760" cy="3168"/>
          </a:xfrm>
        </p:grpSpPr>
        <p:sp>
          <p:nvSpPr>
            <p:cNvPr id="13325" name="Rectangle 6"/>
            <p:cNvSpPr>
              <a:spLocks noChangeArrowheads="1"/>
            </p:cNvSpPr>
            <p:nvPr/>
          </p:nvSpPr>
          <p:spPr bwMode="auto">
            <a:xfrm>
              <a:off x="0" y="1152"/>
              <a:ext cx="5760" cy="3168"/>
            </a:xfrm>
            <a:prstGeom prst="rect">
              <a:avLst/>
            </a:prstGeom>
            <a:noFill/>
            <a:ln w="2857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Line 7"/>
            <p:cNvSpPr>
              <a:spLocks noChangeShapeType="1"/>
            </p:cNvSpPr>
            <p:nvPr/>
          </p:nvSpPr>
          <p:spPr bwMode="auto">
            <a:xfrm>
              <a:off x="0" y="158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8"/>
            <p:cNvSpPr>
              <a:spLocks noChangeShapeType="1"/>
            </p:cNvSpPr>
            <p:nvPr/>
          </p:nvSpPr>
          <p:spPr bwMode="auto">
            <a:xfrm>
              <a:off x="0" y="216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Line 9"/>
            <p:cNvSpPr>
              <a:spLocks noChangeShapeType="1"/>
            </p:cNvSpPr>
            <p:nvPr/>
          </p:nvSpPr>
          <p:spPr bwMode="auto">
            <a:xfrm>
              <a:off x="960" y="1152"/>
              <a:ext cx="0" cy="3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Line 10"/>
            <p:cNvSpPr>
              <a:spLocks noChangeShapeType="1"/>
            </p:cNvSpPr>
            <p:nvPr/>
          </p:nvSpPr>
          <p:spPr bwMode="auto">
            <a:xfrm>
              <a:off x="3792" y="1152"/>
              <a:ext cx="0" cy="3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Text Box 11"/>
            <p:cNvSpPr txBox="1">
              <a:spLocks noChangeArrowheads="1"/>
            </p:cNvSpPr>
            <p:nvPr/>
          </p:nvSpPr>
          <p:spPr bwMode="auto">
            <a:xfrm>
              <a:off x="192" y="1728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CC3300"/>
                  </a:solidFill>
                  <a:latin typeface="Times New Roman" pitchFamily="18" charset="0"/>
                </a:rPr>
                <a:t>Ngay </a:t>
              </a:r>
            </a:p>
          </p:txBody>
        </p:sp>
        <p:sp>
          <p:nvSpPr>
            <p:cNvPr id="13331" name="Text Box 13"/>
            <p:cNvSpPr txBox="1">
              <a:spLocks noChangeArrowheads="1"/>
            </p:cNvSpPr>
            <p:nvPr/>
          </p:nvSpPr>
          <p:spPr bwMode="auto">
            <a:xfrm>
              <a:off x="2112" y="1152"/>
              <a:ext cx="11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CC3300"/>
                  </a:solidFill>
                  <a:latin typeface="Times New Roman" pitchFamily="18" charset="0"/>
                </a:rPr>
                <a:t>Từ ghép</a:t>
              </a:r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>
              <a:off x="0" y="3456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0" y="2544"/>
              <a:ext cx="11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CC3300"/>
                  </a:solidFill>
                  <a:latin typeface="Times New Roman" pitchFamily="18" charset="0"/>
                </a:rPr>
                <a:t>Thẳng</a:t>
              </a:r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0" y="3696"/>
              <a:ext cx="11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CC3300"/>
                  </a:solidFill>
                  <a:latin typeface="Times New Roman" pitchFamily="18" charset="0"/>
                </a:rPr>
                <a:t>Thật</a:t>
              </a:r>
            </a:p>
          </p:txBody>
        </p:sp>
      </p:grp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6248400" y="2667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ngay ngắn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1524000" y="3505200"/>
            <a:ext cx="48006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srgbClr val="006600"/>
                </a:solidFill>
                <a:latin typeface="Times New Roman" pitchFamily="18" charset="0"/>
              </a:rPr>
              <a:t>thẳng băng, thẳng cánh, thẳng cẳng, thẳng đuột, thẳng đứng, thẳng góc, thẳng tay, thẳng tắp, thẳng tuột, thẳng tính</a:t>
            </a:r>
            <a:endParaRPr lang="en-US" sz="20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324600" y="3962400"/>
            <a:ext cx="266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Times New Roman" pitchFamily="18" charset="0"/>
              </a:rPr>
              <a:t> thẳng thắn, thẳng thớm</a:t>
            </a:r>
            <a:endParaRPr lang="en-US" sz="20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1600200" y="5334000"/>
            <a:ext cx="44958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</a:rPr>
              <a:t>chân thật, thành thật, thật lòng, thật lực, thật tình, thật tâm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6400800" y="57912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</a:rPr>
              <a:t>thật thà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6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6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6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6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6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6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81000" y="22098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</a:rPr>
              <a:t>Có mấy cách để tạo từ phức?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</a:rPr>
              <a:t>Những từ như thế nào được gọi là từ ghép?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81013" y="33528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Những từ như thế nào được gọi là từ láy?</a:t>
            </a:r>
          </a:p>
        </p:txBody>
      </p:sp>
      <p:sp>
        <p:nvSpPr>
          <p:cNvPr id="11" name="WordArt 8"/>
          <p:cNvSpPr>
            <a:spLocks noChangeArrowheads="1" noChangeShapeType="1" noTextEdit="1"/>
          </p:cNvSpPr>
          <p:nvPr/>
        </p:nvSpPr>
        <p:spPr bwMode="auto">
          <a:xfrm>
            <a:off x="381000" y="533400"/>
            <a:ext cx="2209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78853" grpId="1"/>
      <p:bldP spid="78855" grpId="0"/>
      <p:bldP spid="78855" grpId="1"/>
      <p:bldP spid="78857" grpId="0"/>
      <p:bldP spid="78857" grpId="1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304800" y="1143000"/>
            <a:ext cx="2333625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C9C9C"/>
                </a:solidFill>
                <a:latin typeface="Tahoma"/>
                <a:ea typeface="Tahoma"/>
                <a:cs typeface="Tahoma"/>
              </a:rPr>
              <a:t>Ôn tập bài cũ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82296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solidFill>
                  <a:srgbClr val="993300"/>
                </a:solidFill>
              </a:rPr>
              <a:t>Thế nào là từ phức? Tìm 3 từ phức.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solidFill>
                  <a:srgbClr val="993300"/>
                </a:solidFill>
              </a:rPr>
              <a:t>Đặt câu với 1 từ phức em vừa tìm được.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52400" y="1143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I- Nhận xét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8915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Tôi nghe </a:t>
            </a:r>
            <a:r>
              <a:rPr lang="en-US" sz="2400" b="1">
                <a:solidFill>
                  <a:srgbClr val="006600"/>
                </a:solidFill>
              </a:rPr>
              <a:t>truyện cổ thầm thì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Lời </a:t>
            </a:r>
            <a:r>
              <a:rPr lang="en-US" sz="2400" b="1">
                <a:solidFill>
                  <a:srgbClr val="006600"/>
                </a:solidFill>
              </a:rPr>
              <a:t>ông cha</a:t>
            </a:r>
            <a:r>
              <a:rPr lang="en-US" sz="2400">
                <a:solidFill>
                  <a:srgbClr val="006600"/>
                </a:solidFill>
              </a:rPr>
              <a:t> dạy cũng vì đời sau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                           </a:t>
            </a:r>
            <a:r>
              <a:rPr lang="en-US" sz="1400" b="1">
                <a:solidFill>
                  <a:srgbClr val="006600"/>
                </a:solidFill>
              </a:rPr>
              <a:t>LÂM THỊ MỸ DẠ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0" y="17526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Tìm các từ phức có trong các câu thơ sau: </a:t>
            </a:r>
            <a:endParaRPr lang="en-US" sz="2800">
              <a:solidFill>
                <a:srgbClr val="CC3300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362200" y="4238625"/>
            <a:ext cx="6019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Thuyền ta </a:t>
            </a:r>
            <a:r>
              <a:rPr lang="en-US" sz="2400" b="1">
                <a:solidFill>
                  <a:srgbClr val="006600"/>
                </a:solidFill>
              </a:rPr>
              <a:t>chầm chậm</a:t>
            </a:r>
            <a:r>
              <a:rPr lang="en-US" sz="2400">
                <a:solidFill>
                  <a:srgbClr val="006600"/>
                </a:solidFill>
              </a:rPr>
              <a:t> vào Ba Bể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Núi dựng </a:t>
            </a:r>
            <a:r>
              <a:rPr lang="en-US" sz="2400" b="1">
                <a:solidFill>
                  <a:srgbClr val="006600"/>
                </a:solidFill>
              </a:rPr>
              <a:t>cheo leo</a:t>
            </a:r>
            <a:r>
              <a:rPr lang="en-US" sz="2400">
                <a:solidFill>
                  <a:srgbClr val="006600"/>
                </a:solidFill>
              </a:rPr>
              <a:t>, hồ </a:t>
            </a:r>
            <a:r>
              <a:rPr lang="en-US" sz="2400" b="1">
                <a:solidFill>
                  <a:srgbClr val="006600"/>
                </a:solidFill>
              </a:rPr>
              <a:t>lặng im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Lá rừng với gió ngân </a:t>
            </a:r>
            <a:r>
              <a:rPr lang="en-US" sz="2400" b="1">
                <a:solidFill>
                  <a:srgbClr val="006600"/>
                </a:solidFill>
              </a:rPr>
              <a:t>se sẽ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Họa tiếng lòng ta với tiếng chim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                           </a:t>
            </a:r>
            <a:r>
              <a:rPr lang="en-US" sz="1200" b="1">
                <a:solidFill>
                  <a:srgbClr val="006600"/>
                </a:solidFill>
              </a:rPr>
              <a:t>HOÀNG TRUNG THÔNG</a:t>
            </a:r>
            <a:endParaRPr lang="en-US" sz="10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52400" y="1143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I- Nhận xét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915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Tôi nghe </a:t>
            </a:r>
            <a:r>
              <a:rPr lang="en-US" sz="2400" b="1">
                <a:solidFill>
                  <a:srgbClr val="006600"/>
                </a:solidFill>
              </a:rPr>
              <a:t>truyện cổ thầm thì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Lời </a:t>
            </a:r>
            <a:r>
              <a:rPr lang="en-US" sz="2400" b="1">
                <a:solidFill>
                  <a:srgbClr val="006600"/>
                </a:solidFill>
              </a:rPr>
              <a:t>ông cha</a:t>
            </a:r>
            <a:r>
              <a:rPr lang="en-US" sz="2400">
                <a:solidFill>
                  <a:srgbClr val="006600"/>
                </a:solidFill>
              </a:rPr>
              <a:t> dạy cũng vì đời sau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                           </a:t>
            </a:r>
            <a:r>
              <a:rPr lang="en-US" sz="1400" b="1">
                <a:solidFill>
                  <a:srgbClr val="006600"/>
                </a:solidFill>
              </a:rPr>
              <a:t>LÂM THỊ MỸ DẠ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0" y="56388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Các từ phức có trong các câu thơ sau: </a:t>
            </a:r>
            <a:r>
              <a:rPr lang="en-US" sz="2800">
                <a:solidFill>
                  <a:srgbClr val="CC3300"/>
                </a:solidFill>
              </a:rPr>
              <a:t>truyện cổ, thầm thì, ông cha, chầm chậm, cheo leo, lặng im, se sẽ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2362200" y="3124200"/>
            <a:ext cx="6019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Thuyền ta chầm chậm vào Ba Bể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Núi dựng cheo leo, hồ lặng im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Lá rừng với gió ngân se sẽ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Họa tiếng lòng ta với tiếng chim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                           </a:t>
            </a:r>
            <a:r>
              <a:rPr lang="en-US" sz="1200" b="1">
                <a:solidFill>
                  <a:srgbClr val="006600"/>
                </a:solidFill>
              </a:rPr>
              <a:t>HOÀNG TRUNG THÔNG</a:t>
            </a:r>
            <a:endParaRPr lang="en-US" sz="10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/>
      <p:bldP spid="675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I- Nhận xét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28600" y="32004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Cấu tạo của các từ phức trên có gì khác nhau?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28600" y="20574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Các từ phức có trong các câu thơ sau: </a:t>
            </a:r>
            <a:r>
              <a:rPr lang="en-US" sz="2800">
                <a:solidFill>
                  <a:srgbClr val="CC3300"/>
                </a:solidFill>
              </a:rPr>
              <a:t>truyện cổ, thầm thì, ông cha, chầm chậm, cheo leo, lặng im, se sẽ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28600" y="4038600"/>
            <a:ext cx="89154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Gợi ý: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/>
              <a:t>Từ phức nào do những tiếng có nghĩa tạo thành?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/>
              <a:t>Từ phức nào do những tiếng có âm đầu hoặc vần lặp lại nhau tạo thành?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8001000" y="457200"/>
            <a:ext cx="8382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N2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I- Nhận xét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228600" y="19050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Các từ phức có trong các câu thơ sau: </a:t>
            </a:r>
            <a:r>
              <a:rPr lang="en-US" sz="2800">
                <a:solidFill>
                  <a:srgbClr val="CC3300"/>
                </a:solidFill>
              </a:rPr>
              <a:t>truyện cổ, thầm thì, ông cha, chầm chậm, cheo leo, lặng im, se sẽ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228600" y="2895600"/>
            <a:ext cx="8915400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sz="2800"/>
              <a:t>Từ phức do các tiếng có nghĩa tạo thành: truyện cổ, ông cha ( truyện + cổ, ông + cha), lặng im (lặng +  im)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/>
              <a:t>Từ phức những tiếng có âm đầu hoặc vần lặp lại nhau tạo thành:thầm thì, chầm chậm, cheo leo, se sẽ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Chầm chậm, se sẽ: </a:t>
            </a:r>
            <a:r>
              <a:rPr lang="en-US" sz="2800">
                <a:solidFill>
                  <a:srgbClr val="CC3300"/>
                </a:solidFill>
              </a:rPr>
              <a:t>lặp lại cả âm đầu và vần</a:t>
            </a:r>
            <a:r>
              <a:rPr lang="en-US" sz="2800"/>
              <a:t>.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cheo leo: </a:t>
            </a:r>
            <a:r>
              <a:rPr lang="en-US" sz="2800">
                <a:solidFill>
                  <a:srgbClr val="CC3300"/>
                </a:solidFill>
              </a:rPr>
              <a:t>vần eo được lặp lại(đều có vần eo).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thầm thì: </a:t>
            </a:r>
            <a:r>
              <a:rPr lang="en-US" sz="2800">
                <a:solidFill>
                  <a:srgbClr val="CC3300"/>
                </a:solidFill>
              </a:rPr>
              <a:t>âm đầu được lặp lại ( đều có âm th).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8001000" y="457200"/>
            <a:ext cx="8382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N2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Times New Roman" pitchFamily="18" charset="0"/>
              </a:rPr>
              <a:t>Thứ ba, ngày 10 tháng 9 năm 2014</a:t>
            </a:r>
            <a:br>
              <a:rPr lang="en-US" sz="3200" b="1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3200" b="1">
                <a:solidFill>
                  <a:schemeClr val="tx2"/>
                </a:solidFill>
                <a:latin typeface="Times New Roman" pitchFamily="18" charset="0"/>
              </a:rPr>
              <a:t>Luyện từ và câu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I- Nhận xét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28600" y="2162175"/>
            <a:ext cx="4572000" cy="1838325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solidFill>
                  <a:srgbClr val="CC3300"/>
                </a:solidFill>
              </a:rPr>
              <a:t>Từ phức do các tiếng có nghĩa tạo thành</a:t>
            </a:r>
            <a:r>
              <a:rPr lang="en-US" sz="2800"/>
              <a:t>: truyện cổ, ông cha ( truyện + cổ, ông + cha), lặng im (lặng +  im)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8001000" y="457200"/>
            <a:ext cx="8382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N2 </a:t>
            </a: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228600" y="4371975"/>
            <a:ext cx="5029200" cy="1838325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solidFill>
                  <a:srgbClr val="CC3300"/>
                </a:solidFill>
              </a:rPr>
              <a:t>Từ phức những tiếng có âm đầu hoặc vần lặp lại nhau tạo thành: </a:t>
            </a:r>
            <a:r>
              <a:rPr lang="en-US" sz="2800"/>
              <a:t>thầm thì, chầm chậm, cheo leo, se sẽ.</a:t>
            </a:r>
            <a:endParaRPr lang="en-US" sz="2800">
              <a:solidFill>
                <a:srgbClr val="CC3300"/>
              </a:solidFill>
            </a:endParaRPr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5867400" y="1981200"/>
            <a:ext cx="3048000" cy="1219200"/>
          </a:xfrm>
          <a:prstGeom prst="wedgeRectCallout">
            <a:avLst>
              <a:gd name="adj1" fmla="val -83074"/>
              <a:gd name="adj2" fmla="val 71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4000">
                <a:solidFill>
                  <a:srgbClr val="CC3300"/>
                </a:solidFill>
              </a:rPr>
              <a:t>Đó là các từ ghép</a:t>
            </a: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5867400" y="4038600"/>
            <a:ext cx="3048000" cy="1219200"/>
          </a:xfrm>
          <a:prstGeom prst="wedgeRectCallout">
            <a:avLst>
              <a:gd name="adj1" fmla="val -83074"/>
              <a:gd name="adj2" fmla="val 71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4000">
                <a:solidFill>
                  <a:srgbClr val="CC3300"/>
                </a:solidFill>
              </a:rPr>
              <a:t>Đó là các từ láy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0" animBg="1"/>
      <p:bldP spid="71689" grpId="0" animBg="1"/>
      <p:bldP spid="71690" grpId="0" animBg="1"/>
      <p:bldP spid="716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II- Ghi nhớ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81000" y="22098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</a:rPr>
              <a:t>Có mấy cách để tạo từ phức?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81000" y="22098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</a:rPr>
              <a:t>Có hai cách chính để tạo từ phức.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81000" y="27432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</a:rPr>
              <a:t>Những từ như thế nào được gọi là từ ghép?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04800" y="2667000"/>
            <a:ext cx="77724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CC3300"/>
                </a:solidFill>
              </a:rPr>
              <a:t>Ghép những tiếng có nghĩa lại với nhau. Đó là các từ ghép.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M</a:t>
            </a:r>
            <a:r>
              <a:rPr lang="en-US" sz="2800">
                <a:solidFill>
                  <a:srgbClr val="CC3300"/>
                </a:solidFill>
              </a:rPr>
              <a:t>: tình thương, thương mến,….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57200" y="434340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Những từ như thế nào được gọi là từ láy?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04800" y="4267200"/>
            <a:ext cx="77724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2. Phối hợp những tiếng có âm đầu hay vần ( hoặc cả âm đầu và vần) giống nhau. Đó là các từ láy.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M:</a:t>
            </a:r>
            <a:r>
              <a:rPr lang="en-US" sz="2800">
                <a:solidFill>
                  <a:srgbClr val="009900"/>
                </a:solidFill>
              </a:rPr>
              <a:t> săn sóc, khéo léo, luôn luôn,…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/>
      <p:bldP spid="72711" grpId="0"/>
      <p:bldP spid="72711" grpId="1"/>
      <p:bldP spid="72714" grpId="0"/>
      <p:bldP spid="72715" grpId="0"/>
      <p:bldP spid="72715" grpId="1"/>
      <p:bldP spid="72716" grpId="0"/>
      <p:bldP spid="72717" grpId="0"/>
      <p:bldP spid="72717" grpId="1"/>
      <p:bldP spid="727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III- Luyện tập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362200" y="9144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itchFamily="18" charset="0"/>
              </a:rPr>
              <a:t>Từ ghép và từ láy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Times New Roman" pitchFamily="18" charset="0"/>
              </a:rPr>
              <a:t>Hãy xếp những từ phức được in nghiêng trong các câu dưới đây thành hai loại: từ ghép và từ láy. Biết rằng những tiếng in đậm là tiếng có nghĩa: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sz="2400">
                <a:latin typeface="Times New Roman" pitchFamily="18" charset="0"/>
              </a:rPr>
              <a:t>Nhân dân </a:t>
            </a:r>
            <a:r>
              <a:rPr lang="en-US" sz="2400" b="1" i="1">
                <a:solidFill>
                  <a:srgbClr val="CC3300"/>
                </a:solidFill>
                <a:latin typeface="Times New Roman" pitchFamily="18" charset="0"/>
              </a:rPr>
              <a:t>ghi nhớ</a:t>
            </a:r>
            <a:r>
              <a:rPr lang="en-US" sz="2400">
                <a:latin typeface="Times New Roman" pitchFamily="18" charset="0"/>
              </a:rPr>
              <a:t> công ơn Chử Đồng Tử, lập </a:t>
            </a:r>
            <a:r>
              <a:rPr lang="en-US" sz="2400" b="1" i="1">
                <a:latin typeface="Times New Roman" pitchFamily="18" charset="0"/>
              </a:rPr>
              <a:t>đền thờ</a:t>
            </a:r>
            <a:r>
              <a:rPr lang="en-US" sz="2400">
                <a:latin typeface="Times New Roman" pitchFamily="18" charset="0"/>
              </a:rPr>
              <a:t> ở nhiều nơi bên sông Hồng. Cũng từ đó hằng năm, suốt mấy tháng mùa xuân, cả một vùng </a:t>
            </a:r>
            <a:r>
              <a:rPr lang="en-US" sz="2400" b="1" i="1">
                <a:latin typeface="Times New Roman" pitchFamily="18" charset="0"/>
              </a:rPr>
              <a:t>bờ bãi</a:t>
            </a:r>
            <a:r>
              <a:rPr lang="en-US" sz="2400">
                <a:latin typeface="Times New Roman" pitchFamily="18" charset="0"/>
              </a:rPr>
              <a:t> sông Hồng lại </a:t>
            </a:r>
            <a:r>
              <a:rPr lang="en-US" sz="2400" b="1" i="1">
                <a:latin typeface="Times New Roman" pitchFamily="18" charset="0"/>
              </a:rPr>
              <a:t>nô nức</a:t>
            </a:r>
            <a:r>
              <a:rPr lang="en-US" sz="2400">
                <a:latin typeface="Times New Roman" pitchFamily="18" charset="0"/>
              </a:rPr>
              <a:t> làm lễ, mở hội để </a:t>
            </a:r>
            <a:r>
              <a:rPr lang="en-US" sz="2400" b="1" i="1">
                <a:solidFill>
                  <a:srgbClr val="CC3300"/>
                </a:solidFill>
                <a:latin typeface="Times New Roman" pitchFamily="18" charset="0"/>
              </a:rPr>
              <a:t>tưởng nhớ</a:t>
            </a:r>
            <a:r>
              <a:rPr lang="en-US" sz="2400">
                <a:latin typeface="Times New Roman" pitchFamily="18" charset="0"/>
              </a:rPr>
              <a:t> ông.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sz="2400">
                <a:latin typeface="Times New Roman" pitchFamily="18" charset="0"/>
              </a:rPr>
              <a:t>Dáng tre vươn </a:t>
            </a:r>
            <a:r>
              <a:rPr lang="en-US" sz="2400" b="1" i="1">
                <a:solidFill>
                  <a:srgbClr val="CC3300"/>
                </a:solidFill>
                <a:latin typeface="Times New Roman" pitchFamily="18" charset="0"/>
              </a:rPr>
              <a:t>mộc mạc</a:t>
            </a:r>
            <a:r>
              <a:rPr lang="en-US" sz="2400">
                <a:latin typeface="Times New Roman" pitchFamily="18" charset="0"/>
              </a:rPr>
              <a:t>, màu tre tươi </a:t>
            </a:r>
            <a:r>
              <a:rPr lang="en-US" sz="2400" b="1" i="1">
                <a:solidFill>
                  <a:srgbClr val="CC3300"/>
                </a:solidFill>
                <a:latin typeface="Times New Roman" pitchFamily="18" charset="0"/>
              </a:rPr>
              <a:t>nhũn nhặn</a:t>
            </a:r>
            <a:r>
              <a:rPr lang="en-US" sz="2400">
                <a:latin typeface="Times New Roman" pitchFamily="18" charset="0"/>
              </a:rPr>
              <a:t>. Rồi tre lớn lên, </a:t>
            </a:r>
            <a:r>
              <a:rPr lang="en-US" sz="2400" b="1" i="1">
                <a:solidFill>
                  <a:srgbClr val="CC3300"/>
                </a:solidFill>
                <a:latin typeface="Times New Roman" pitchFamily="18" charset="0"/>
              </a:rPr>
              <a:t>cứng cáp, dẻo dai, vững chắc</a:t>
            </a:r>
            <a:r>
              <a:rPr lang="en-US" sz="2400">
                <a:latin typeface="Times New Roman" pitchFamily="18" charset="0"/>
              </a:rPr>
              <a:t>. Tre trông </a:t>
            </a:r>
            <a:r>
              <a:rPr lang="en-US" sz="2400" b="1" i="1">
                <a:solidFill>
                  <a:srgbClr val="CC3300"/>
                </a:solidFill>
                <a:latin typeface="Times New Roman" pitchFamily="18" charset="0"/>
              </a:rPr>
              <a:t>thanh cao</a:t>
            </a:r>
            <a:r>
              <a:rPr lang="en-US" sz="2400">
                <a:latin typeface="Times New Roman" pitchFamily="18" charset="0"/>
              </a:rPr>
              <a:t>, giản dị, chí khí như người.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                                                                              </a:t>
            </a:r>
            <a:r>
              <a:rPr lang="en-US" b="1">
                <a:latin typeface="Times New Roman" pitchFamily="18" charset="0"/>
              </a:rPr>
              <a:t>THÉP MỚI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7848600" y="304800"/>
            <a:ext cx="990600" cy="557213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S/39</a:t>
            </a:r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2590800" y="2438400"/>
            <a:ext cx="32766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381000" y="2819400"/>
            <a:ext cx="3200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705600" y="454025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Theo HOÀNG LÊ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7924800" y="3048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N4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4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4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57" grpId="0"/>
      <p:bldP spid="74759" grpId="0" animBg="1"/>
      <p:bldP spid="7476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959</Words>
  <Application>Microsoft Office PowerPoint</Application>
  <PresentationFormat>On-screen Show (4:3)</PresentationFormat>
  <Paragraphs>113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Dang Le Phan Danh</cp:lastModifiedBy>
  <cp:revision>122</cp:revision>
  <dcterms:created xsi:type="dcterms:W3CDTF">2014-08-25T14:59:45Z</dcterms:created>
  <dcterms:modified xsi:type="dcterms:W3CDTF">2019-09-12T10:07:52Z</dcterms:modified>
</cp:coreProperties>
</file>