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0" r:id="rId3"/>
    <p:sldId id="270" r:id="rId4"/>
    <p:sldId id="298" r:id="rId5"/>
    <p:sldId id="287" r:id="rId6"/>
    <p:sldId id="299" r:id="rId7"/>
    <p:sldId id="288" r:id="rId8"/>
    <p:sldId id="289" r:id="rId9"/>
    <p:sldId id="290" r:id="rId10"/>
    <p:sldId id="291" r:id="rId11"/>
    <p:sldId id="292" r:id="rId12"/>
    <p:sldId id="275" r:id="rId13"/>
    <p:sldId id="294" r:id="rId14"/>
    <p:sldId id="293" r:id="rId15"/>
    <p:sldId id="295" r:id="rId16"/>
    <p:sldId id="283" r:id="rId17"/>
    <p:sldId id="296" r:id="rId18"/>
    <p:sldId id="297" r:id="rId19"/>
    <p:sldId id="300" r:id="rId20"/>
    <p:sldId id="301" r:id="rId21"/>
    <p:sldId id="277" r:id="rId22"/>
    <p:sldId id="279" r:id="rId23"/>
    <p:sldId id="280" r:id="rId24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60093"/>
    <a:srgbClr val="FF3399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7" autoAdjust="0"/>
    <p:restoredTop sz="94660"/>
  </p:normalViewPr>
  <p:slideViewPr>
    <p:cSldViewPr snapToGrid="0">
      <p:cViewPr>
        <p:scale>
          <a:sx n="50" d="100"/>
          <a:sy n="50" d="100"/>
        </p:scale>
        <p:origin x="-1062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6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9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1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7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3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7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25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2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9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7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07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7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6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001838"/>
            <a:ext cx="12044217" cy="25329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Chào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mừng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đến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vần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75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3"/>
          <a:srcRect l="25374" t="30232" r="55910" b="44862"/>
          <a:stretch/>
        </p:blipFill>
        <p:spPr>
          <a:xfrm>
            <a:off x="520159" y="2755491"/>
            <a:ext cx="3332238" cy="2494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601" y="5487343"/>
            <a:ext cx="3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b</a:t>
            </a:r>
            <a:r>
              <a:rPr lang="en-US" sz="4400" b="1" dirty="0" err="1" smtClean="0">
                <a:latin typeface="UTM Avo" panose="02040603050506020204" pitchFamily="18" charset="0"/>
              </a:rPr>
              <a:t>ươm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bướm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9940" y="5487343"/>
            <a:ext cx="3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ươm</a:t>
            </a:r>
            <a:r>
              <a:rPr lang="en-US" sz="4400" b="1" dirty="0" smtClean="0">
                <a:latin typeface="UTM Avo" panose="02040603050506020204" pitchFamily="18" charset="0"/>
              </a:rPr>
              <a:t>  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ươm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7360" y="1390224"/>
            <a:ext cx="354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ươm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8375904" y="1390224"/>
            <a:ext cx="354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ươp</a:t>
            </a:r>
            <a:endParaRPr lang="en-US" sz="4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3889" t="28765" r="22917" b="46789"/>
          <a:stretch/>
        </p:blipFill>
        <p:spPr>
          <a:xfrm>
            <a:off x="7086938" y="2755491"/>
            <a:ext cx="3454400" cy="24943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3679" y="5291240"/>
            <a:ext cx="32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q</a:t>
            </a:r>
            <a:r>
              <a:rPr lang="en-US" sz="4400" b="1" dirty="0" err="1" smtClean="0">
                <a:latin typeface="UTM Avo" panose="02040603050506020204" pitchFamily="18" charset="0"/>
              </a:rPr>
              <a:t>uả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mướp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10767" y="5268087"/>
            <a:ext cx="32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ươp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9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5294" y="2319434"/>
            <a:ext cx="4174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.VnAvant" panose="020B7200000000000000" pitchFamily="34" charset="0"/>
              </a:rPr>
              <a:t>GhÐp</a:t>
            </a:r>
            <a:r>
              <a:rPr lang="en-US" sz="5400" dirty="0">
                <a:latin typeface=".VnAvant" panose="020B7200000000000000" pitchFamily="34" charset="0"/>
              </a:rPr>
              <a:t> </a:t>
            </a:r>
            <a:r>
              <a:rPr lang="en-US" sz="5400" dirty="0" err="1">
                <a:latin typeface=".VnAvant" panose="020B7200000000000000" pitchFamily="34" charset="0"/>
              </a:rPr>
              <a:t>b¶ng</a:t>
            </a:r>
            <a:endParaRPr lang="en-US" sz="5400" dirty="0"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4356" y="110823"/>
            <a:ext cx="36258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1.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Lµm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quen</a:t>
            </a:r>
            <a:endParaRPr lang="en-US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500" t="15852" r="27750" b="22815"/>
          <a:stretch/>
        </p:blipFill>
        <p:spPr>
          <a:xfrm>
            <a:off x="2484120" y="1295666"/>
            <a:ext cx="7223760" cy="530325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459"/>
            <a:ext cx="12228576" cy="1325563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UTM Avo" panose="02040603050506020204" pitchFamily="18" charset="0"/>
              </a:rPr>
              <a:t>Giúp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thỏ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đem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cà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rốt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về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hai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kho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cho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đúng</a:t>
            </a:r>
            <a:endParaRPr lang="en-US" b="1" dirty="0">
              <a:latin typeface="UTM Avo" panose="0204060305050602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27120" y="4785360"/>
            <a:ext cx="887730" cy="8877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3997056" y="1950720"/>
            <a:ext cx="1961784" cy="3672840"/>
          </a:xfrm>
          <a:custGeom>
            <a:avLst/>
            <a:gdLst>
              <a:gd name="connsiteX0" fmla="*/ 1961784 w 1961784"/>
              <a:gd name="connsiteY0" fmla="*/ 0 h 3672840"/>
              <a:gd name="connsiteX1" fmla="*/ 894984 w 1961784"/>
              <a:gd name="connsiteY1" fmla="*/ 289560 h 3672840"/>
              <a:gd name="connsiteX2" fmla="*/ 254904 w 1961784"/>
              <a:gd name="connsiteY2" fmla="*/ 853440 h 3672840"/>
              <a:gd name="connsiteX3" fmla="*/ 11064 w 1961784"/>
              <a:gd name="connsiteY3" fmla="*/ 1524000 h 3672840"/>
              <a:gd name="connsiteX4" fmla="*/ 117744 w 1961784"/>
              <a:gd name="connsiteY4" fmla="*/ 2103120 h 3672840"/>
              <a:gd name="connsiteX5" fmla="*/ 773064 w 1961784"/>
              <a:gd name="connsiteY5" fmla="*/ 3672840 h 367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1784" h="3672840">
                <a:moveTo>
                  <a:pt x="1961784" y="0"/>
                </a:moveTo>
                <a:cubicBezTo>
                  <a:pt x="1570624" y="73660"/>
                  <a:pt x="1179464" y="147320"/>
                  <a:pt x="894984" y="289560"/>
                </a:cubicBezTo>
                <a:cubicBezTo>
                  <a:pt x="610504" y="431800"/>
                  <a:pt x="402224" y="647700"/>
                  <a:pt x="254904" y="853440"/>
                </a:cubicBezTo>
                <a:cubicBezTo>
                  <a:pt x="107584" y="1059180"/>
                  <a:pt x="33924" y="1315720"/>
                  <a:pt x="11064" y="1524000"/>
                </a:cubicBezTo>
                <a:cubicBezTo>
                  <a:pt x="-11796" y="1732280"/>
                  <a:pt x="-9256" y="1744980"/>
                  <a:pt x="117744" y="2103120"/>
                </a:cubicBezTo>
                <a:cubicBezTo>
                  <a:pt x="244744" y="2461260"/>
                  <a:pt x="508904" y="3067050"/>
                  <a:pt x="773064" y="36728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459980" y="2194560"/>
            <a:ext cx="1280160" cy="3429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894320" y="4404360"/>
            <a:ext cx="115824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41541" y="1901190"/>
            <a:ext cx="115551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lượm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627120" y="2485965"/>
            <a:ext cx="1497330" cy="31375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35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84081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7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980" y="441325"/>
            <a:ext cx="260604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250" t="21704" r="19500" b="63778"/>
          <a:stretch/>
        </p:blipFill>
        <p:spPr>
          <a:xfrm>
            <a:off x="1219200" y="2651999"/>
            <a:ext cx="10104120" cy="15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2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E:\PICTURES\A___ẢNH\Frame &amp; Border\135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20" y="84470"/>
            <a:ext cx="8874178" cy="66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81194" y="1643050"/>
            <a:ext cx="8915400" cy="2057400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 CHÚC  CÁC CÔ THÀNH CÔNG VÀ HẠNH PHÚC !</a:t>
            </a:r>
          </a:p>
          <a:p>
            <a:pPr algn="ctr">
              <a:defRPr/>
            </a:pPr>
            <a:r>
              <a:rPr lang="en-US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HỌC SINH LUÔN CHĂM NGOAN, HỌC GIỎI 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2" descr="E:\PICTURES\A___ẢNH\Trang trí POWERPOINT\giỏ hướng dươ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3571878"/>
            <a:ext cx="2449512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7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269" y="199346"/>
            <a:ext cx="2375263" cy="627652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01" t="42512" r="15282"/>
          <a:stretch/>
        </p:blipFill>
        <p:spPr>
          <a:xfrm>
            <a:off x="2029096" y="3486891"/>
            <a:ext cx="7228115" cy="32267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542" y="748938"/>
            <a:ext cx="949887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D60093"/>
                </a:solidFill>
                <a:latin typeface="UTM Avo" panose="02040603050506020204" pitchFamily="18" charset="0"/>
              </a:rPr>
              <a:t>Ủ </a:t>
            </a:r>
            <a:r>
              <a:rPr lang="en-US" dirty="0" err="1" smtClean="0">
                <a:solidFill>
                  <a:srgbClr val="D60093"/>
                </a:solidFill>
                <a:latin typeface="UTM Avo" panose="02040603050506020204" pitchFamily="18" charset="0"/>
              </a:rPr>
              <a:t>ấm</a:t>
            </a:r>
            <a:r>
              <a:rPr lang="en-US" dirty="0" smtClean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solidFill>
                  <a:srgbClr val="D60093"/>
                </a:solidFill>
                <a:latin typeface="UTM Avo" panose="02040603050506020204" pitchFamily="18" charset="0"/>
              </a:rPr>
              <a:t>cho</a:t>
            </a:r>
            <a:r>
              <a:rPr lang="en-US" dirty="0" smtClean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solidFill>
                  <a:srgbClr val="D60093"/>
                </a:solidFill>
                <a:latin typeface="UTM Avo" panose="02040603050506020204" pitchFamily="18" charset="0"/>
              </a:rPr>
              <a:t>bà</a:t>
            </a:r>
            <a:endParaRPr lang="en-US" dirty="0" smtClean="0">
              <a:solidFill>
                <a:srgbClr val="D60093"/>
              </a:solidFill>
              <a:latin typeface="UTM Avo" panose="02040603050506020204" pitchFamily="18" charset="0"/>
            </a:endParaRP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Gió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mùa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Mẹ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tấm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nệm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ấm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tấm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nếm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cũ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chỗ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đã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tướp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ra.</a:t>
            </a:r>
            <a:endParaRPr lang="en-US" dirty="0" smtClean="0">
              <a:latin typeface="UTM Avo" panose="02040603050506020204" pitchFamily="18" charset="0"/>
            </a:endParaRP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Đêm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đó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Mi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nằm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ngủ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thầm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Bé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Mi</a:t>
            </a:r>
            <a:endParaRPr lang="en-US" sz="2800" dirty="0">
              <a:latin typeface="UTM Avo" panose="02040603050506020204" pitchFamily="18" charset="0"/>
            </a:endParaRPr>
          </a:p>
          <a:p>
            <a:pPr marL="0" indent="0" algn="just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ấm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quá</a:t>
            </a:r>
            <a:r>
              <a:rPr lang="en-US" dirty="0" smtClean="0">
                <a:latin typeface="UTM Avo" panose="02040603050506020204" pitchFamily="18" charset="0"/>
              </a:rPr>
              <a:t>! </a:t>
            </a:r>
            <a:r>
              <a:rPr lang="en-US" dirty="0" err="1" smtClean="0">
                <a:latin typeface="UTM Avo" panose="02040603050506020204" pitchFamily="18" charset="0"/>
              </a:rPr>
              <a:t>Ấm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như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bếp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lửa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đượm</a:t>
            </a:r>
            <a:r>
              <a:rPr lang="en-US" dirty="0" smtClean="0">
                <a:latin typeface="UTM Avo" panose="02040603050506020204" pitchFamily="18" charset="0"/>
              </a:rPr>
              <a:t>”.</a:t>
            </a:r>
          </a:p>
          <a:p>
            <a:pPr marL="0" indent="0" algn="r">
              <a:buNone/>
            </a:pPr>
            <a:r>
              <a:rPr lang="en-US" sz="2000" dirty="0" smtClean="0">
                <a:latin typeface="UTM Avo" panose="02040603050506020204" pitchFamily="18" charset="0"/>
              </a:rPr>
              <a:t>Theo MAI THỊ MINH HUỆ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923314" y="1680754"/>
            <a:ext cx="154141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67794" y="2168434"/>
            <a:ext cx="7663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30240" y="3178628"/>
            <a:ext cx="12801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193280" y="3178628"/>
            <a:ext cx="15327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07029" y="1672045"/>
            <a:ext cx="13672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37120" y="2612571"/>
            <a:ext cx="14020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45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-280308" y="939438"/>
            <a:ext cx="1218655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rgbClr val="D60093"/>
                </a:solidFill>
                <a:latin typeface="UTM Avo" panose="02040603050506020204" pitchFamily="18" charset="0"/>
              </a:rPr>
              <a:t>Ủ </a:t>
            </a:r>
            <a:r>
              <a:rPr lang="en-US" sz="3600" dirty="0" err="1" smtClean="0">
                <a:solidFill>
                  <a:srgbClr val="D60093"/>
                </a:solidFill>
                <a:latin typeface="UTM Avo" panose="02040603050506020204" pitchFamily="18" charset="0"/>
              </a:rPr>
              <a:t>ấm</a:t>
            </a:r>
            <a:r>
              <a:rPr lang="en-US" sz="3600" dirty="0" smtClean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D60093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 smtClean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D60093"/>
                </a:solidFill>
                <a:latin typeface="UTM Avo" panose="02040603050506020204" pitchFamily="18" charset="0"/>
              </a:rPr>
              <a:t>bà</a:t>
            </a:r>
            <a:endParaRPr lang="en-US" sz="3600" dirty="0" smtClean="0">
              <a:solidFill>
                <a:srgbClr val="D60093"/>
              </a:solidFill>
              <a:latin typeface="UTM Avo" panose="02040603050506020204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600" dirty="0" smtClean="0">
                <a:latin typeface="UTM Avo" panose="02040603050506020204" pitchFamily="18" charset="0"/>
              </a:rPr>
              <a:t>   </a:t>
            </a:r>
            <a:r>
              <a:rPr lang="en-US" sz="3600" dirty="0" err="1" smtClean="0">
                <a:latin typeface="UTM Avo" panose="02040603050506020204" pitchFamily="18" charset="0"/>
              </a:rPr>
              <a:t>Gió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mùa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về</a:t>
            </a:r>
            <a:r>
              <a:rPr lang="en-US" sz="3600" dirty="0" smtClean="0">
                <a:latin typeface="UTM Avo" panose="02040603050506020204" pitchFamily="18" charset="0"/>
              </a:rPr>
              <a:t>. </a:t>
            </a:r>
            <a:r>
              <a:rPr lang="en-US" sz="3600" dirty="0" err="1" smtClean="0">
                <a:latin typeface="UTM Avo" panose="02040603050506020204" pitchFamily="18" charset="0"/>
              </a:rPr>
              <a:t>Mẹ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mua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cho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tấm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nệm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ấm</a:t>
            </a:r>
            <a:r>
              <a:rPr lang="en-US" sz="3600" dirty="0" smtClean="0">
                <a:latin typeface="UTM Avo" panose="02040603050506020204" pitchFamily="18" charset="0"/>
              </a:rPr>
              <a:t>, </a:t>
            </a:r>
            <a:r>
              <a:rPr lang="en-US" sz="3600" dirty="0" err="1" smtClean="0">
                <a:latin typeface="UTM Avo" panose="02040603050506020204" pitchFamily="18" charset="0"/>
              </a:rPr>
              <a:t>vì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tấm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nệm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cũ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chỗ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đã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tướp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ra.</a:t>
            </a:r>
            <a:endParaRPr lang="en-US" sz="3600" dirty="0" smtClean="0">
              <a:latin typeface="UTM Avo" panose="02040603050506020204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600" dirty="0" smtClean="0">
                <a:latin typeface="UTM Avo" panose="02040603050506020204" pitchFamily="18" charset="0"/>
              </a:rPr>
              <a:t>   </a:t>
            </a:r>
            <a:r>
              <a:rPr lang="en-US" sz="3600" dirty="0" err="1" smtClean="0">
                <a:latin typeface="UTM Avo" panose="02040603050506020204" pitchFamily="18" charset="0"/>
              </a:rPr>
              <a:t>Đêm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đó</a:t>
            </a:r>
            <a:r>
              <a:rPr lang="en-US" sz="3600" dirty="0" smtClean="0">
                <a:latin typeface="UTM Avo" panose="02040603050506020204" pitchFamily="18" charset="0"/>
              </a:rPr>
              <a:t>, </a:t>
            </a:r>
            <a:r>
              <a:rPr lang="en-US" sz="3600" dirty="0" err="1" smtClean="0">
                <a:latin typeface="UTM Avo" panose="02040603050506020204" pitchFamily="18" charset="0"/>
              </a:rPr>
              <a:t>Mi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nằm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ôm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ngủ</a:t>
            </a:r>
            <a:r>
              <a:rPr lang="en-US" sz="3600" dirty="0" smtClean="0">
                <a:latin typeface="UTM Avo" panose="02040603050506020204" pitchFamily="18" charset="0"/>
              </a:rPr>
              <a:t>. </a:t>
            </a:r>
            <a:r>
              <a:rPr lang="en-US" sz="3600" dirty="0" err="1" smtClean="0">
                <a:latin typeface="UTM Avo" panose="02040603050506020204" pitchFamily="18" charset="0"/>
              </a:rPr>
              <a:t>Bà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thì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thầm</a:t>
            </a:r>
            <a:r>
              <a:rPr lang="en-US" sz="3600" dirty="0" smtClean="0">
                <a:latin typeface="UTM Avo" panose="02040603050506020204" pitchFamily="18" charset="0"/>
              </a:rPr>
              <a:t>: “</a:t>
            </a:r>
            <a:r>
              <a:rPr lang="en-US" sz="3600" dirty="0" err="1" smtClean="0">
                <a:latin typeface="UTM Avo" panose="02040603050506020204" pitchFamily="18" charset="0"/>
              </a:rPr>
              <a:t>Bé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Mi</a:t>
            </a:r>
            <a:endParaRPr lang="en-US" sz="3600" dirty="0" smtClean="0">
              <a:latin typeface="UTM Avo" panose="0204060305050602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3600" dirty="0" smtClean="0">
                <a:latin typeface="UTM Avo" panose="02040603050506020204" pitchFamily="18" charset="0"/>
              </a:rPr>
              <a:t>    </a:t>
            </a:r>
            <a:r>
              <a:rPr lang="en-US" sz="3600" dirty="0" err="1" smtClean="0">
                <a:latin typeface="UTM Avo" panose="02040603050506020204" pitchFamily="18" charset="0"/>
              </a:rPr>
              <a:t>của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ấm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quá</a:t>
            </a:r>
            <a:r>
              <a:rPr lang="en-US" sz="3600" dirty="0" smtClean="0">
                <a:latin typeface="UTM Avo" panose="02040603050506020204" pitchFamily="18" charset="0"/>
              </a:rPr>
              <a:t>! </a:t>
            </a:r>
            <a:r>
              <a:rPr lang="en-US" sz="3600" dirty="0" err="1" smtClean="0">
                <a:latin typeface="UTM Avo" panose="02040603050506020204" pitchFamily="18" charset="0"/>
              </a:rPr>
              <a:t>Ấm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như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bếp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lửa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đỏ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đượm</a:t>
            </a:r>
            <a:r>
              <a:rPr lang="en-US" sz="3600" dirty="0" smtClean="0">
                <a:latin typeface="UTM Avo" panose="02040603050506020204" pitchFamily="18" charset="0"/>
              </a:rPr>
              <a:t>”.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 smtClean="0">
                <a:latin typeface="UTM Avo" panose="02040603050506020204" pitchFamily="18" charset="0"/>
              </a:rPr>
              <a:t>Theo MAI THỊ MINH HUỆ </a:t>
            </a:r>
          </a:p>
        </p:txBody>
      </p:sp>
      <p:sp>
        <p:nvSpPr>
          <p:cNvPr id="5" name="Oval 4"/>
          <p:cNvSpPr/>
          <p:nvPr/>
        </p:nvSpPr>
        <p:spPr>
          <a:xfrm>
            <a:off x="476317" y="1323087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437168" y="1181999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09290" y="2612900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11315" y="2471812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4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9766398" y="2471812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5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907221" y="3115107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6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1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7700" y="2075587"/>
            <a:ext cx="109537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4000" dirty="0" smtClean="0">
                <a:latin typeface="UTM Avo" panose="02040603050506020204" pitchFamily="18" charset="0"/>
              </a:rPr>
              <a:t>       </a:t>
            </a:r>
            <a:r>
              <a:rPr lang="en-US" sz="4000" dirty="0" err="1" smtClean="0">
                <a:latin typeface="UTM Avo" panose="02040603050506020204" pitchFamily="18" charset="0"/>
              </a:rPr>
              <a:t>Mẹ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mua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nệm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ấm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vì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nệm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cũ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chỗ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tướp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ra.</a:t>
            </a:r>
            <a:endParaRPr lang="en-US" sz="4000" dirty="0">
              <a:latin typeface="UTM Avo" panose="0204060305050602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651273" y="2459083"/>
            <a:ext cx="139338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8075292" y="3318222"/>
            <a:ext cx="293372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246742" y="3356322"/>
            <a:ext cx="293372" cy="3831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87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-280308" y="939438"/>
            <a:ext cx="1218655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rgbClr val="D60093"/>
                </a:solidFill>
                <a:latin typeface="UTM Avo" panose="02040603050506020204" pitchFamily="18" charset="0"/>
              </a:rPr>
              <a:t>Ủ </a:t>
            </a:r>
            <a:r>
              <a:rPr lang="en-US" sz="3600" dirty="0" err="1" smtClean="0">
                <a:solidFill>
                  <a:srgbClr val="D60093"/>
                </a:solidFill>
                <a:latin typeface="UTM Avo" panose="02040603050506020204" pitchFamily="18" charset="0"/>
              </a:rPr>
              <a:t>ấm</a:t>
            </a:r>
            <a:r>
              <a:rPr lang="en-US" sz="3600" dirty="0" smtClean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D60093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 smtClean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D60093"/>
                </a:solidFill>
                <a:latin typeface="UTM Avo" panose="02040603050506020204" pitchFamily="18" charset="0"/>
              </a:rPr>
              <a:t>bà</a:t>
            </a:r>
            <a:endParaRPr lang="en-US" sz="3600" dirty="0" smtClean="0">
              <a:solidFill>
                <a:srgbClr val="D60093"/>
              </a:solidFill>
              <a:latin typeface="UTM Avo" panose="02040603050506020204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 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Gió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Mẹ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mua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bà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tấm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nệm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ấm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tấm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nệm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cũ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chỗ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tướp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ra.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 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Đêm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đó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Mi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nằm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ôm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ngủ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thầm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“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Bé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Mi</a:t>
            </a:r>
            <a:endParaRPr lang="en-US" sz="3600" dirty="0" smtClean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  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ấm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quá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!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Ấm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bếp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lửa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đỏ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đượm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”.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 smtClean="0">
                <a:latin typeface="UTM Avo" panose="02040603050506020204" pitchFamily="18" charset="0"/>
              </a:rPr>
              <a:t>Theo MAI THỊ MINH HUỆ </a:t>
            </a:r>
          </a:p>
        </p:txBody>
      </p:sp>
    </p:spTree>
    <p:extLst>
      <p:ext uri="{BB962C8B-B14F-4D97-AF65-F5344CB8AC3E}">
        <p14:creationId xmlns:p14="http://schemas.microsoft.com/office/powerpoint/2010/main" val="35299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599803"/>
            <a:ext cx="8416572" cy="4094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5" name="TextBox 34"/>
          <p:cNvSpPr txBox="1"/>
          <p:nvPr/>
        </p:nvSpPr>
        <p:spPr>
          <a:xfrm>
            <a:off x="2713791" y="907924"/>
            <a:ext cx="67644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UTM Avo" panose="02040603050506020204" pitchFamily="18" charset="0"/>
              </a:rPr>
              <a:t>   - </a:t>
            </a:r>
            <a:r>
              <a:rPr lang="en-US" sz="4400" b="1" dirty="0" err="1" smtClean="0">
                <a:latin typeface="UTM Avo" panose="02040603050506020204" pitchFamily="18" charset="0"/>
              </a:rPr>
              <a:t>Đọc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các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tiếng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sau</a:t>
            </a:r>
            <a:r>
              <a:rPr lang="en-US" sz="4400" b="1" dirty="0" smtClean="0">
                <a:latin typeface="UTM Avo" panose="02040603050506020204" pitchFamily="18" charset="0"/>
              </a:rPr>
              <a:t>:</a:t>
            </a:r>
          </a:p>
          <a:p>
            <a:pPr lvl="1"/>
            <a:r>
              <a:rPr lang="en-US" sz="4400" b="1" dirty="0" err="1">
                <a:latin typeface="UTM Avo" panose="02040603050506020204" pitchFamily="18" charset="0"/>
              </a:rPr>
              <a:t>l</a:t>
            </a:r>
            <a:r>
              <a:rPr lang="en-US" sz="4400" b="1" dirty="0" err="1" smtClean="0">
                <a:latin typeface="UTM Avo" panose="02040603050506020204" pitchFamily="18" charset="0"/>
              </a:rPr>
              <a:t>uộm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thuộm</a:t>
            </a:r>
            <a:r>
              <a:rPr lang="en-US" sz="4400" b="1" dirty="0" smtClean="0">
                <a:latin typeface="UTM Avo" panose="02040603050506020204" pitchFamily="18" charset="0"/>
              </a:rPr>
              <a:t>    </a:t>
            </a:r>
            <a:r>
              <a:rPr lang="en-US" sz="4400" b="1" dirty="0" err="1" smtClean="0">
                <a:latin typeface="UTM Avo" panose="02040603050506020204" pitchFamily="18" charset="0"/>
              </a:rPr>
              <a:t>buồm</a:t>
            </a:r>
            <a:endParaRPr lang="en-US" sz="4400" b="1" dirty="0" smtClean="0">
              <a:latin typeface="UTM Avo" panose="02040603050506020204" pitchFamily="18" charset="0"/>
            </a:endParaRPr>
          </a:p>
          <a:p>
            <a:pPr lvl="1"/>
            <a:r>
              <a:rPr lang="en-US" sz="4400" b="1" dirty="0">
                <a:latin typeface="UTM Avo" panose="02040603050506020204" pitchFamily="18" charset="0"/>
              </a:rPr>
              <a:t>s</a:t>
            </a:r>
            <a:r>
              <a:rPr lang="en-US" sz="4400" b="1" dirty="0" smtClean="0">
                <a:latin typeface="UTM Avo" panose="02040603050506020204" pitchFamily="18" charset="0"/>
              </a:rPr>
              <a:t>um </a:t>
            </a:r>
            <a:r>
              <a:rPr lang="en-US" sz="4400" b="1" dirty="0" err="1" smtClean="0">
                <a:latin typeface="UTM Avo" panose="02040603050506020204" pitchFamily="18" charset="0"/>
              </a:rPr>
              <a:t>họp</a:t>
            </a:r>
            <a:r>
              <a:rPr lang="en-US" sz="4400" b="1" dirty="0" smtClean="0">
                <a:latin typeface="UTM Avo" panose="02040603050506020204" pitchFamily="18" charset="0"/>
              </a:rPr>
              <a:t>        um </a:t>
            </a:r>
            <a:r>
              <a:rPr lang="en-US" sz="4400" b="1" dirty="0" err="1" smtClean="0">
                <a:latin typeface="UTM Avo" panose="02040603050506020204" pitchFamily="18" charset="0"/>
              </a:rPr>
              <a:t>tùm</a:t>
            </a:r>
            <a:endParaRPr lang="en-US" sz="4400" b="1" dirty="0">
              <a:latin typeface="UTM Avo" panose="02040603050506020204" pitchFamily="18" charset="0"/>
            </a:endParaRPr>
          </a:p>
          <a:p>
            <a:pPr lvl="1"/>
            <a:r>
              <a:rPr lang="en-US" sz="4400" b="1" dirty="0" smtClean="0">
                <a:latin typeface="UTM Avo" panose="02040603050506020204" pitchFamily="18" charset="0"/>
              </a:rPr>
              <a:t>- </a:t>
            </a:r>
            <a:r>
              <a:rPr lang="en-US" sz="4400" b="1" dirty="0" err="1" smtClean="0">
                <a:latin typeface="UTM Avo" panose="02040603050506020204" pitchFamily="18" charset="0"/>
              </a:rPr>
              <a:t>Đọc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bài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tập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đọc</a:t>
            </a:r>
            <a:r>
              <a:rPr lang="en-US" sz="4400" b="1" dirty="0" smtClean="0">
                <a:latin typeface="UTM Avo" panose="020406030505060202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Quạ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chó</a:t>
            </a:r>
            <a:r>
              <a:rPr lang="en-US" sz="4400" b="1" dirty="0" smtClean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-280308" y="939438"/>
            <a:ext cx="1218655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rgbClr val="D60093"/>
                </a:solidFill>
                <a:latin typeface="UTM Avo" panose="02040603050506020204" pitchFamily="18" charset="0"/>
              </a:rPr>
              <a:t>Ủ </a:t>
            </a:r>
            <a:r>
              <a:rPr lang="en-US" sz="3600" dirty="0" err="1" smtClean="0">
                <a:solidFill>
                  <a:srgbClr val="D60093"/>
                </a:solidFill>
                <a:latin typeface="UTM Avo" panose="02040603050506020204" pitchFamily="18" charset="0"/>
              </a:rPr>
              <a:t>ấm</a:t>
            </a:r>
            <a:r>
              <a:rPr lang="en-US" sz="3600" dirty="0" smtClean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D60093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 smtClean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D60093"/>
                </a:solidFill>
                <a:latin typeface="UTM Avo" panose="02040603050506020204" pitchFamily="18" charset="0"/>
              </a:rPr>
              <a:t>bà</a:t>
            </a:r>
            <a:endParaRPr lang="en-US" sz="3600" dirty="0" smtClean="0">
              <a:solidFill>
                <a:srgbClr val="D60093"/>
              </a:solidFill>
              <a:latin typeface="UTM Avo" panose="02040603050506020204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 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Gió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Mẹ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mua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bà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tấm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nệm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ấm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tấm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nệm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cũ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chỗ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tướp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ra.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 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Đêm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đó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Mi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nằm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ôm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ngủ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thầm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“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Bé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Mi</a:t>
            </a:r>
            <a:endParaRPr lang="en-US" sz="3600" dirty="0" smtClean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  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ấm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quá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!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Ấm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bếp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lửa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đỏ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đượm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”.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 smtClean="0">
                <a:latin typeface="UTM Avo" panose="02040603050506020204" pitchFamily="18" charset="0"/>
              </a:rPr>
              <a:t>Theo MAI THỊ MINH HUỆ </a:t>
            </a:r>
          </a:p>
        </p:txBody>
      </p:sp>
    </p:spTree>
    <p:extLst>
      <p:ext uri="{BB962C8B-B14F-4D97-AF65-F5344CB8AC3E}">
        <p14:creationId xmlns:p14="http://schemas.microsoft.com/office/powerpoint/2010/main" val="3913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417" t="51333" r="19917" b="18296"/>
          <a:stretch/>
        </p:blipFill>
        <p:spPr>
          <a:xfrm>
            <a:off x="548640" y="899160"/>
            <a:ext cx="11094720" cy="48463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175760" y="3429000"/>
            <a:ext cx="1264920" cy="16459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175760" y="3429000"/>
            <a:ext cx="126492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4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8479" y="2649220"/>
            <a:ext cx="60350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11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11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13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4566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81300" y="3006653"/>
            <a:ext cx="3028950" cy="27621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0387" y="3645560"/>
            <a:ext cx="3130776" cy="130035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80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ươm</a:t>
            </a:r>
            <a:endParaRPr lang="en-US" sz="8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81354" y="2914649"/>
            <a:ext cx="3028950" cy="27621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42246" y="3527842"/>
            <a:ext cx="2698085" cy="130035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8000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ươp</a:t>
            </a:r>
            <a:endParaRPr lang="en-US" sz="80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2439" y="218916"/>
            <a:ext cx="5772150" cy="1098756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endParaRPr lang="en-US" sz="24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1300" y="1490264"/>
            <a:ext cx="5772150" cy="953653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54</a:t>
            </a:r>
            <a:r>
              <a:rPr 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38600" y="2172470"/>
            <a:ext cx="3028950" cy="27621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7687" y="2811377"/>
            <a:ext cx="3130776" cy="130035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80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ươm</a:t>
            </a:r>
            <a:endParaRPr lang="en-US" sz="8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96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1" y="2029733"/>
            <a:ext cx="2342605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ươm</a:t>
            </a:r>
            <a:endParaRPr lang="en-US" sz="7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15356" y="3235021"/>
            <a:ext cx="1189102" cy="866333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ươ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17904" y="3230053"/>
            <a:ext cx="1175657" cy="871302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m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/>
          <a:srcRect l="25374" t="30232" r="55910" b="44862"/>
          <a:stretch/>
        </p:blipFill>
        <p:spPr>
          <a:xfrm>
            <a:off x="6884383" y="1420467"/>
            <a:ext cx="3332238" cy="2494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07502" y="4735609"/>
            <a:ext cx="3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b</a:t>
            </a:r>
            <a:r>
              <a:rPr lang="en-US" sz="4400" b="1" dirty="0" err="1" smtClean="0">
                <a:latin typeface="UTM Avo" panose="02040603050506020204" pitchFamily="18" charset="0"/>
              </a:rPr>
              <a:t>ươm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bướm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07552" y="4755652"/>
            <a:ext cx="3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ươm</a:t>
            </a:r>
            <a:r>
              <a:rPr lang="en-US" sz="4400" b="1" dirty="0" smtClean="0">
                <a:latin typeface="UTM Avo" panose="02040603050506020204" pitchFamily="18" charset="0"/>
              </a:rPr>
              <a:t>  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ươm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0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/>
      <p:bldP spid="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652554" y="1733549"/>
            <a:ext cx="3028950" cy="27621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3446" y="2346742"/>
            <a:ext cx="2698085" cy="130035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8000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ươp</a:t>
            </a:r>
            <a:endParaRPr lang="en-US" sz="80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6821" y="2029731"/>
            <a:ext cx="2333897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ươp</a:t>
            </a:r>
            <a:endParaRPr lang="en-US" sz="7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44667" y="3230054"/>
            <a:ext cx="1249550" cy="871300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ươ</a:t>
            </a:r>
            <a:endParaRPr lang="en-US" sz="6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916370" y="3230054"/>
            <a:ext cx="1106501" cy="871300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889" t="28765" r="22917" b="46789"/>
          <a:stretch/>
        </p:blipFill>
        <p:spPr>
          <a:xfrm>
            <a:off x="7086938" y="1354173"/>
            <a:ext cx="3454400" cy="24943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63679" y="3889922"/>
            <a:ext cx="32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q</a:t>
            </a:r>
            <a:r>
              <a:rPr lang="en-US" sz="4400" b="1" dirty="0" err="1" smtClean="0">
                <a:latin typeface="UTM Avo" panose="02040603050506020204" pitchFamily="18" charset="0"/>
              </a:rPr>
              <a:t>uả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mướp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10767" y="3866769"/>
            <a:ext cx="32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ươp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38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3"/>
          <a:srcRect l="25374" t="30232" r="55910" b="44862"/>
          <a:stretch/>
        </p:blipFill>
        <p:spPr>
          <a:xfrm>
            <a:off x="520159" y="2755491"/>
            <a:ext cx="3332238" cy="2494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601" y="5487343"/>
            <a:ext cx="3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b</a:t>
            </a:r>
            <a:r>
              <a:rPr lang="en-US" sz="4400" b="1" dirty="0" err="1" smtClean="0">
                <a:latin typeface="UTM Avo" panose="02040603050506020204" pitchFamily="18" charset="0"/>
              </a:rPr>
              <a:t>ươm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bướm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9940" y="5487343"/>
            <a:ext cx="3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ươm</a:t>
            </a:r>
            <a:r>
              <a:rPr lang="en-US" sz="4400" b="1" dirty="0" smtClean="0">
                <a:latin typeface="UTM Avo" panose="02040603050506020204" pitchFamily="18" charset="0"/>
              </a:rPr>
              <a:t>  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ươm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7360" y="1390224"/>
            <a:ext cx="354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ươm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8375904" y="1390224"/>
            <a:ext cx="354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ươp</a:t>
            </a:r>
            <a:endParaRPr lang="en-US" sz="4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3889" t="28765" r="22917" b="46789"/>
          <a:stretch/>
        </p:blipFill>
        <p:spPr>
          <a:xfrm>
            <a:off x="7086938" y="2755491"/>
            <a:ext cx="3454400" cy="24943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3679" y="5291240"/>
            <a:ext cx="32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q</a:t>
            </a:r>
            <a:r>
              <a:rPr lang="en-US" sz="4400" b="1" dirty="0" err="1" smtClean="0">
                <a:latin typeface="UTM Avo" panose="02040603050506020204" pitchFamily="18" charset="0"/>
              </a:rPr>
              <a:t>uả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mướp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10767" y="5268087"/>
            <a:ext cx="32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ươp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2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6160" y="1416103"/>
            <a:ext cx="354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ươm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75904" y="1390224"/>
            <a:ext cx="354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ươp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8155" y="1416103"/>
            <a:ext cx="354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  <a:t>m</a:t>
            </a:r>
            <a:endParaRPr lang="en-US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7899" y="1390223"/>
            <a:ext cx="354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  <a:t>p</a:t>
            </a:r>
            <a:endParaRPr lang="en-US" sz="4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8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9&quot;/&gt;&lt;/object&gt;&lt;object type=&quot;3&quot; unique_id=&quot;10005&quot;&gt;&lt;property id=&quot;20148&quot; value=&quot;5&quot;/&gt;&lt;property id=&quot;20300&quot; value=&quot;Slide 2&quot;/&gt;&lt;property id=&quot;20307&quot; value=&quot;260&quot;/&gt;&lt;/object&gt;&lt;object type=&quot;3&quot; unique_id=&quot;10006&quot;&gt;&lt;property id=&quot;20148&quot; value=&quot;5&quot;/&gt;&lt;property id=&quot;20300&quot; value=&quot;Slide 3&quot;/&gt;&lt;property id=&quot;20307&quot; value=&quot;270&quot;/&gt;&lt;/object&gt;&lt;object type=&quot;3&quot; unique_id=&quot;10007&quot;&gt;&lt;property id=&quot;20148&quot; value=&quot;5&quot;/&gt;&lt;property id=&quot;20300&quot; value=&quot;Slide 5&quot;/&gt;&lt;property id=&quot;20307&quot; value=&quot;287&quot;/&gt;&lt;/object&gt;&lt;object type=&quot;3&quot; unique_id=&quot;10008&quot;&gt;&lt;property id=&quot;20148&quot; value=&quot;5&quot;/&gt;&lt;property id=&quot;20300&quot; value=&quot;Slide 7&quot;/&gt;&lt;property id=&quot;20307&quot; value=&quot;288&quot;/&gt;&lt;/object&gt;&lt;object type=&quot;3&quot; unique_id=&quot;10009&quot;&gt;&lt;property id=&quot;20148&quot; value=&quot;5&quot;/&gt;&lt;property id=&quot;20300&quot; value=&quot;Slide 8&quot;/&gt;&lt;property id=&quot;20307&quot; value=&quot;289&quot;/&gt;&lt;/object&gt;&lt;object type=&quot;3&quot; unique_id=&quot;10010&quot;&gt;&lt;property id=&quot;20148&quot; value=&quot;5&quot;/&gt;&lt;property id=&quot;20300&quot; value=&quot;Slide 9&quot;/&gt;&lt;property id=&quot;20307&quot; value=&quot;290&quot;/&gt;&lt;/object&gt;&lt;object type=&quot;3&quot; unique_id=&quot;10011&quot;&gt;&lt;property id=&quot;20148&quot; value=&quot;5&quot;/&gt;&lt;property id=&quot;20300&quot; value=&quot;Slide 10&quot;/&gt;&lt;property id=&quot;20307&quot; value=&quot;291&quot;/&gt;&lt;/object&gt;&lt;object type=&quot;3&quot; unique_id=&quot;10012&quot;&gt;&lt;property id=&quot;20148&quot; value=&quot;5&quot;/&gt;&lt;property id=&quot;20300&quot; value=&quot;Slide 11&quot;/&gt;&lt;property id=&quot;20307&quot; value=&quot;292&quot;/&gt;&lt;/object&gt;&lt;object type=&quot;3&quot; unique_id=&quot;10013&quot;&gt;&lt;property id=&quot;20148&quot; value=&quot;5&quot;/&gt;&lt;property id=&quot;20300&quot; value=&quot;Slide 12 - &amp;quot;Giúp thỏ đem cà rốt về hai kho cho đúng&amp;quot;&quot;/&gt;&lt;property id=&quot;20307&quot; value=&quot;275&quot;/&gt;&lt;/object&gt;&lt;object type=&quot;3&quot; unique_id=&quot;10014&quot;&gt;&lt;property id=&quot;20148&quot; value=&quot;5&quot;/&gt;&lt;property id=&quot;20300&quot; value=&quot;Slide 13&quot;/&gt;&lt;property id=&quot;20307&quot; value=&quot;294&quot;/&gt;&lt;/object&gt;&lt;object type=&quot;3&quot; unique_id=&quot;10015&quot;&gt;&lt;property id=&quot;20148&quot; value=&quot;5&quot;/&gt;&lt;property id=&quot;20300&quot; value=&quot;Slide 14 - &amp;quot;Tập viết&amp;quot;&quot;/&gt;&lt;property id=&quot;20307&quot; value=&quot;293&quot;/&gt;&lt;/object&gt;&lt;object type=&quot;3&quot; unique_id=&quot;10016&quot;&gt;&lt;property id=&quot;20148&quot; value=&quot;5&quot;/&gt;&lt;property id=&quot;20300&quot; value=&quot;Slide 15&quot;/&gt;&lt;property id=&quot;20307&quot; value=&quot;295&quot;/&gt;&lt;/object&gt;&lt;object type=&quot;3&quot; unique_id=&quot;10017&quot;&gt;&lt;property id=&quot;20148&quot; value=&quot;5&quot;/&gt;&lt;property id=&quot;20300&quot; value=&quot;Slide 16 - &amp;quot;Tập đọc&amp;quot;&quot;/&gt;&lt;property id=&quot;20307&quot; value=&quot;283&quot;/&gt;&lt;/object&gt;&lt;object type=&quot;3&quot; unique_id=&quot;10018&quot;&gt;&lt;property id=&quot;20148&quot; value=&quot;5&quot;/&gt;&lt;property id=&quot;20300&quot; value=&quot;Slide 17&quot;/&gt;&lt;property id=&quot;20307&quot; value=&quot;296&quot;/&gt;&lt;/object&gt;&lt;object type=&quot;3&quot; unique_id=&quot;10019&quot;&gt;&lt;property id=&quot;20148&quot; value=&quot;5&quot;/&gt;&lt;property id=&quot;20300&quot; value=&quot;Slide 18&quot;/&gt;&lt;property id=&quot;20307&quot; value=&quot;297&quot;/&gt;&lt;/object&gt;&lt;object type=&quot;3&quot; unique_id=&quot;10021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9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194&quot;&gt;&lt;property id=&quot;20148&quot; value=&quot;5&quot;/&gt;&lt;property id=&quot;20300&quot; value=&quot;Slide 4&quot;/&gt;&lt;property id=&quot;20307&quot; value=&quot;298&quot;/&gt;&lt;/object&gt;&lt;object type=&quot;3&quot; unique_id=&quot;10195&quot;&gt;&lt;property id=&quot;20148&quot; value=&quot;5&quot;/&gt;&lt;property id=&quot;20300&quot; value=&quot;Slide 6&quot;/&gt;&lt;property id=&quot;20307&quot; value=&quot;299&quot;/&gt;&lt;/object&gt;&lt;object type=&quot;3&quot; unique_id=&quot;10196&quot;&gt;&lt;property id=&quot;20148&quot; value=&quot;5&quot;/&gt;&lt;property id=&quot;20300&quot; value=&quot;Slide 19&quot;/&gt;&lt;property id=&quot;20307&quot; value=&quot;300&quot;/&gt;&lt;/object&gt;&lt;object type=&quot;3&quot; unique_id=&quot;10197&quot;&gt;&lt;property id=&quot;20148&quot; value=&quot;5&quot;/&gt;&lt;property id=&quot;20300&quot; value=&quot;Slide 20&quot;/&gt;&lt;property id=&quot;20307&quot; value=&quot;30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402</Words>
  <Application>Microsoft Office PowerPoint</Application>
  <PresentationFormat>Custom</PresentationFormat>
  <Paragraphs>76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Giúp thỏ đem cà rốt về hai kho cho đúng</vt:lpstr>
      <vt:lpstr>PowerPoint Presentation</vt:lpstr>
      <vt:lpstr>Tập viết</vt:lpstr>
      <vt:lpstr>PowerPoint Presentation</vt:lpstr>
      <vt:lpstr>Tập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AutoBVT</cp:lastModifiedBy>
  <cp:revision>41</cp:revision>
  <dcterms:created xsi:type="dcterms:W3CDTF">2018-04-07T09:22:02Z</dcterms:created>
  <dcterms:modified xsi:type="dcterms:W3CDTF">2020-11-17T09:08:24Z</dcterms:modified>
</cp:coreProperties>
</file>