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289" r:id="rId2"/>
    <p:sldId id="269" r:id="rId3"/>
    <p:sldId id="257" r:id="rId4"/>
    <p:sldId id="259" r:id="rId5"/>
    <p:sldId id="281" r:id="rId6"/>
    <p:sldId id="285" r:id="rId7"/>
    <p:sldId id="288" r:id="rId8"/>
    <p:sldId id="284" r:id="rId9"/>
    <p:sldId id="264" r:id="rId10"/>
    <p:sldId id="276" r:id="rId11"/>
    <p:sldId id="278" r:id="rId12"/>
    <p:sldId id="282" r:id="rId13"/>
    <p:sldId id="279" r:id="rId14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3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4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OA\TÀI LIỆU CÁ NHÂN\PICTURES\Frame\17225448-historical-frame-in-color-with-floral-ornaments-in-square-format-free-scalable-image--Stock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1066800"/>
            <a:ext cx="510376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1187" y="1836003"/>
            <a:ext cx="6135013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BÀI GIẢNG ĐIỆN TỬ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3124200"/>
            <a:ext cx="9144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66"/>
                </a:solidFill>
                <a:latin typeface="+mj-lt"/>
              </a:rPr>
              <a:t>Môn</a:t>
            </a:r>
            <a:r>
              <a:rPr lang="en-US" sz="4000" b="1" dirty="0">
                <a:solidFill>
                  <a:srgbClr val="FF0066"/>
                </a:solidFill>
                <a:latin typeface="+mj-lt"/>
              </a:rPr>
              <a:t>: </a:t>
            </a:r>
            <a:r>
              <a:rPr lang="en-US" sz="4000" b="1" dirty="0" err="1" smtClean="0">
                <a:solidFill>
                  <a:srgbClr val="FF0066"/>
                </a:solidFill>
                <a:latin typeface="+mj-lt"/>
              </a:rPr>
              <a:t>Tiếng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+mj-lt"/>
              </a:rPr>
              <a:t>Việt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– </a:t>
            </a:r>
            <a:r>
              <a:rPr lang="en-US" sz="4000" b="1" dirty="0" err="1">
                <a:solidFill>
                  <a:srgbClr val="FF0066"/>
                </a:solidFill>
                <a:latin typeface="+mj-lt"/>
              </a:rPr>
              <a:t>Lớp</a:t>
            </a:r>
            <a:r>
              <a:rPr lang="en-US" sz="4000" b="1" dirty="0">
                <a:solidFill>
                  <a:srgbClr val="FF0066"/>
                </a:solidFill>
                <a:latin typeface="+mj-lt"/>
              </a:rPr>
              <a:t> 1</a:t>
            </a:r>
          </a:p>
          <a:p>
            <a:pPr algn="ctr">
              <a:defRPr/>
            </a:pPr>
            <a:r>
              <a:rPr lang="en-US" sz="4000" b="1" i="1" dirty="0" err="1">
                <a:solidFill>
                  <a:srgbClr val="FF0066"/>
                </a:solidFill>
                <a:latin typeface="+mj-lt"/>
              </a:rPr>
              <a:t>Tuần</a:t>
            </a:r>
            <a:r>
              <a:rPr lang="en-US" sz="4000" b="1" i="1" dirty="0">
                <a:solidFill>
                  <a:srgbClr val="FF0066"/>
                </a:solidFill>
                <a:latin typeface="+mj-lt"/>
              </a:rPr>
              <a:t>: </a:t>
            </a:r>
            <a:r>
              <a:rPr lang="en-US" sz="4000" b="1" i="1" dirty="0">
                <a:solidFill>
                  <a:srgbClr val="FF0066"/>
                </a:solidFill>
                <a:latin typeface="+mj-lt"/>
              </a:rPr>
              <a:t>3</a:t>
            </a:r>
            <a:endParaRPr lang="en-US" sz="4000" b="1" i="1" dirty="0">
              <a:solidFill>
                <a:srgbClr val="FF0066"/>
              </a:solidFill>
              <a:latin typeface="+mj-lt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+mj-lt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+mj-lt"/>
              </a:rPr>
              <a:t> 13: i - </a:t>
            </a:r>
            <a:r>
              <a:rPr lang="en-US" sz="4000" b="1" dirty="0" err="1" smtClean="0">
                <a:solidFill>
                  <a:srgbClr val="0000CC"/>
                </a:solidFill>
                <a:latin typeface="+mj-lt"/>
              </a:rPr>
              <a:t>ia</a:t>
            </a:r>
            <a:endParaRPr lang="en-US" sz="4000" b="1" dirty="0">
              <a:solidFill>
                <a:srgbClr val="0000CC"/>
              </a:solidFill>
              <a:latin typeface="+mj-lt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GV</a:t>
            </a:r>
            <a:r>
              <a:rPr lang="en-US" sz="4000" b="1" dirty="0">
                <a:solidFill>
                  <a:srgbClr val="0000CC"/>
                </a:solidFill>
                <a:latin typeface="+mj-lt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</a:rPr>
              <a:t>Đỗ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Bích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Nguyệt</a:t>
            </a:r>
            <a:endParaRPr lang="en-US" sz="4000" b="1" dirty="0">
              <a:solidFill>
                <a:srgbClr val="0000CC"/>
              </a:solidFill>
            </a:endParaRPr>
          </a:p>
          <a:p>
            <a:pPr algn="ctr">
              <a:defRPr/>
            </a:pPr>
            <a:endParaRPr lang="en-US" sz="4000" b="1" dirty="0">
              <a:solidFill>
                <a:srgbClr val="0000CC"/>
              </a:solidFill>
              <a:latin typeface="+mj-lt"/>
            </a:endParaRPr>
          </a:p>
          <a:p>
            <a:pPr algn="ctr">
              <a:defRPr/>
            </a:pPr>
            <a:endParaRPr lang="en-US" sz="4000" b="1" i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37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10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600200"/>
            <a:ext cx="7953375" cy="1571625"/>
          </a:xfrm>
          <a:prstGeom prst="rect">
            <a:avLst/>
          </a:prstGeom>
        </p:spPr>
      </p:pic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12" y="3352800"/>
            <a:ext cx="79533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72200" y="48006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itchFamily="34" charset="0"/>
              </a:rPr>
              <a:t>g</a:t>
            </a:r>
            <a:r>
              <a:rPr lang="es-ES" sz="5400" b="1" dirty="0" err="1" smtClean="0">
                <a:latin typeface=".VnAvant" pitchFamily="34" charset="0"/>
              </a:rPr>
              <a:t>ç</a:t>
            </a:r>
            <a:endParaRPr lang="es-ES" sz="5400" b="1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24997" y="2380906"/>
            <a:ext cx="1167507" cy="1048433"/>
            <a:chOff x="1559230" y="2459387"/>
            <a:chExt cx="1167507" cy="1048431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97894" y="47154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.VnAvant" pitchFamily="34" charset="0"/>
              </a:rPr>
              <a:t>g</a:t>
            </a:r>
            <a:r>
              <a:rPr lang="es-ES_tradnl" sz="5400" b="1" dirty="0" err="1" smtClean="0">
                <a:latin typeface=".VnAvant" pitchFamily="34" charset="0"/>
              </a:rPr>
              <a:t>ì</a:t>
            </a:r>
            <a:r>
              <a:rPr lang="es-ES_tradnl" sz="5400" b="1" dirty="0" smtClean="0">
                <a:latin typeface=".VnAvant" pitchFamily="34" charset="0"/>
              </a:rPr>
              <a:t> c¸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97894" y="47916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.VnAvant" pitchFamily="34" charset="0"/>
              </a:rPr>
              <a:t>hè</a:t>
            </a:r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ga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72200" y="4724400"/>
            <a:ext cx="2438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itchFamily="34" charset="0"/>
              </a:rPr>
              <a:t>h</a:t>
            </a:r>
            <a:r>
              <a:rPr lang="es-ES" sz="5400" b="1" dirty="0" err="1" smtClean="0">
                <a:latin typeface=".VnAvant" pitchFamily="34" charset="0"/>
              </a:rPr>
              <a:t>å</a:t>
            </a:r>
            <a:r>
              <a:rPr lang="es-ES" sz="5400" b="1" dirty="0" smtClean="0">
                <a:latin typeface=".VnAvant" pitchFamily="34" charset="0"/>
              </a:rPr>
              <a:t> c¸ 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46506" y="4715478"/>
            <a:ext cx="24640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bê</a:t>
            </a:r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hå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46506" y="4724400"/>
            <a:ext cx="242474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>
                <a:latin typeface=".VnAvant" pitchFamily="34" charset="0"/>
              </a:rPr>
              <a:t>g</a:t>
            </a:r>
            <a:r>
              <a:rPr lang="es-ES_tradnl" sz="5400" b="1" dirty="0" smtClean="0">
                <a:latin typeface=".VnAvant" pitchFamily="34" charset="0"/>
              </a:rPr>
              <a:t>µ g«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Khởi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3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3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3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i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27929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 smtClean="0">
                <a:solidFill>
                  <a:srgbClr val="008000"/>
                </a:solidFill>
                <a:latin typeface=".VnAvant" pitchFamily="34" charset="0"/>
              </a:rPr>
              <a:t>ia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06740"/>
            <a:ext cx="76200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......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1531203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13: 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ia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66800" y="322045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01416" y="5105400"/>
            <a:ext cx="692818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i	 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i</a:t>
            </a:r>
            <a:r>
              <a:rPr lang="en-US" sz="9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			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04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297180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32766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Avant" panose="020B7200000000000000" pitchFamily="34" charset="0"/>
              </a:rPr>
              <a:t> b</a:t>
            </a:r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33528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Avant" panose="020B7200000000000000" pitchFamily="34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76900" y="3276600"/>
            <a:ext cx="2552700" cy="1659756"/>
            <a:chOff x="5105400" y="4555356"/>
            <a:chExt cx="2552700" cy="1659756"/>
          </a:xfrm>
        </p:grpSpPr>
        <p:sp>
          <p:nvSpPr>
            <p:cNvPr id="29" name="Rectangle 28"/>
            <p:cNvSpPr/>
            <p:nvPr/>
          </p:nvSpPr>
          <p:spPr>
            <a:xfrm>
              <a:off x="5105400" y="4555356"/>
              <a:ext cx="2514600" cy="9109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.VnAvant" pitchFamily="34" charset="0"/>
                </a:rPr>
                <a:t>ia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5469756"/>
              <a:ext cx="1257300" cy="7453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0800" y="5469756"/>
              <a:ext cx="1257300" cy="7453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" y="609600"/>
            <a:ext cx="3581400" cy="2674441"/>
            <a:chOff x="76200" y="609600"/>
            <a:chExt cx="3581400" cy="26744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9600"/>
              <a:ext cx="3581400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1600" y="2514600"/>
              <a:ext cx="914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b</a:t>
              </a: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447800"/>
            <a:ext cx="41148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bi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5800" y="3733800"/>
            <a:ext cx="3048000" cy="2971800"/>
            <a:chOff x="685800" y="3733800"/>
            <a:chExt cx="3048000" cy="297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733800"/>
              <a:ext cx="3048000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19200" y="5936159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</a:t>
              </a:r>
              <a:r>
                <a:rPr lang="en-US" sz="4400" dirty="0" err="1" smtClean="0">
                  <a:latin typeface=".VnAvant" panose="020B7200000000000000" pitchFamily="34" charset="0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886200" y="4282082"/>
            <a:ext cx="51816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bia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152400"/>
            <a:ext cx="5867400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©m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©m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00200"/>
            <a:ext cx="8839200" cy="50863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038600" y="2890026"/>
            <a:ext cx="870493" cy="6653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75306" y="2971800"/>
            <a:ext cx="1541888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7200" y="2971800"/>
            <a:ext cx="2445834" cy="732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96712" y="4400551"/>
            <a:ext cx="2265788" cy="775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115236" y="4144541"/>
            <a:ext cx="2096719" cy="12656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09093" y="4560850"/>
            <a:ext cx="284182" cy="8493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3810001" cy="185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81399" cy="182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" y="3733800"/>
            <a:ext cx="39338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3733800"/>
            <a:ext cx="40005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-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Bi,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Li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800" y="784086"/>
            <a:ext cx="685800" cy="585056"/>
            <a:chOff x="798543" y="781628"/>
            <a:chExt cx="685800" cy="587514"/>
          </a:xfrm>
        </p:grpSpPr>
        <p:sp>
          <p:nvSpPr>
            <p:cNvPr id="11" name="Oval 1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84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57800" y="838200"/>
            <a:ext cx="685800" cy="585056"/>
            <a:chOff x="798543" y="781628"/>
            <a:chExt cx="685800" cy="587514"/>
          </a:xfrm>
        </p:grpSpPr>
        <p:sp>
          <p:nvSpPr>
            <p:cNvPr id="21" name="Oval 2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3758344"/>
            <a:ext cx="685800" cy="585056"/>
            <a:chOff x="798543" y="781628"/>
            <a:chExt cx="685800" cy="587514"/>
          </a:xfrm>
        </p:grpSpPr>
        <p:sp>
          <p:nvSpPr>
            <p:cNvPr id="24" name="Oval 23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53000" y="3733800"/>
            <a:ext cx="685800" cy="585056"/>
            <a:chOff x="798543" y="781628"/>
            <a:chExt cx="685800" cy="587514"/>
          </a:xfrm>
        </p:grpSpPr>
        <p:sp>
          <p:nvSpPr>
            <p:cNvPr id="27" name="Oval 26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Li bi b«: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2600" y="2819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®</a:t>
            </a:r>
            <a:r>
              <a:rPr lang="en-US" sz="3200" dirty="0" err="1" smtClean="0">
                <a:latin typeface=".VnAvant" panose="020B7200000000000000" pitchFamily="34" charset="0"/>
              </a:rPr>
              <a:t>i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</a:t>
            </a:r>
            <a:r>
              <a:rPr lang="en-US" sz="3200" dirty="0" err="1" smtClean="0">
                <a:latin typeface=".VnAvant" panose="020B7200000000000000" pitchFamily="34" charset="0"/>
              </a:rPr>
              <a:t>lia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lÞa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bÞ</a:t>
            </a:r>
            <a:r>
              <a:rPr lang="en-US" sz="3200" dirty="0" smtClean="0">
                <a:latin typeface=".VnAvant" panose="020B7200000000000000" pitchFamily="34" charset="0"/>
              </a:rPr>
              <a:t> ho.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3143" y="6197025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Bi </a:t>
            </a:r>
            <a:r>
              <a:rPr lang="en-US" sz="3200" dirty="0" err="1" smtClean="0">
                <a:latin typeface=".VnAvant" panose="020B7200000000000000" pitchFamily="34" charset="0"/>
              </a:rPr>
              <a:t>dç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Li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bi b«</a:t>
            </a:r>
            <a:r>
              <a:rPr lang="en-US" sz="3200" dirty="0" smtClean="0">
                <a:latin typeface=".VnAvant" panose="020B7200000000000000" pitchFamily="34" charset="0"/>
              </a:rPr>
              <a:t>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lia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lÞa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bÞ</a:t>
            </a:r>
            <a:r>
              <a:rPr lang="en-US" sz="3200" dirty="0" smtClean="0">
                <a:latin typeface=".VnAvant" panose="020B7200000000000000" pitchFamily="34" charset="0"/>
              </a:rPr>
              <a:t> ho.</a:t>
            </a: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208</Words>
  <Application>Microsoft Office PowerPoint</Application>
  <PresentationFormat>On-screen Show (4:3)</PresentationFormat>
  <Paragraphs>65</Paragraphs>
  <Slides>13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50</cp:revision>
  <dcterms:created xsi:type="dcterms:W3CDTF">2020-05-18T12:48:51Z</dcterms:created>
  <dcterms:modified xsi:type="dcterms:W3CDTF">2020-09-22T06:10:05Z</dcterms:modified>
</cp:coreProperties>
</file>