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76" r:id="rId3"/>
    <p:sldId id="261" r:id="rId4"/>
    <p:sldId id="256" r:id="rId5"/>
    <p:sldId id="258" r:id="rId6"/>
    <p:sldId id="264" r:id="rId7"/>
    <p:sldId id="262" r:id="rId8"/>
    <p:sldId id="265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259" r:id="rId17"/>
    <p:sldId id="274" r:id="rId18"/>
    <p:sldId id="275" r:id="rId19"/>
    <p:sldId id="26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1382" autoAdjust="0"/>
  </p:normalViewPr>
  <p:slideViewPr>
    <p:cSldViewPr snapToGrid="0">
      <p:cViewPr>
        <p:scale>
          <a:sx n="63" d="100"/>
          <a:sy n="63" d="100"/>
        </p:scale>
        <p:origin x="-138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FAF8E-07F8-407C-8CDB-C59CCE96087A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A3B7D-3D94-4BBE-9687-40D59D040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2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Ấn</a:t>
            </a:r>
            <a:r>
              <a:rPr lang="vi-VN" baseline="0" dirty="0" smtClean="0"/>
              <a:t> vào số 1, 2, 3 làm bài luyện tập.</a:t>
            </a:r>
          </a:p>
          <a:p>
            <a:r>
              <a:rPr lang="vi-VN" baseline="0" dirty="0" smtClean="0"/>
              <a:t>Sau khi dọn sạch rác, ấn vào vỏ sò để chuyển sang phần tập viết.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A3B7D-3D94-4BBE-9687-40D59D040A5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39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62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361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11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81516-CAA9-4984-AD68-C8CF53E73E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473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40E12-A310-479F-90B8-E9DF425114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467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B9152-B3B3-4A4C-993E-414D8BF663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3960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3F107-C259-4A57-AFE9-960E02CCC2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902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84D63-2EAB-4E6A-8FDA-758A171019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909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9720D-8441-4486-8AD3-BC8DCA80CA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4329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6531C-5C17-4EEF-9121-082506BD69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9752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BFCD5-D05B-42B6-B91D-100D6F5F39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23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4631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B836B-B185-4E90-8873-8871D9C2DA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4805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E9CD9-FFA7-4D6A-9890-9A29AC2C6C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780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F31AC-EEF1-48B8-9870-87F8144F51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6931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3741E-D3D9-4082-966D-A157DC6E63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986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76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850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448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61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34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58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546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38EDA-D4C4-4B67-A4C4-A3798FF988E8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C928A-1F41-4980-A311-3667C5C78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00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9F3446-F508-4B93-A4C4-E5F5250DC30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507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.xml"/><Relationship Id="rId12" Type="http://schemas.microsoft.com/office/2007/relationships/hdphoto" Target="../media/hdphoto3.wdp"/><Relationship Id="rId17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5" Type="http://schemas.microsoft.com/office/2007/relationships/hdphoto" Target="../media/hdphoto4.wdp"/><Relationship Id="rId10" Type="http://schemas.openxmlformats.org/officeDocument/2006/relationships/image" Target="../media/image15.png"/><Relationship Id="rId4" Type="http://schemas.openxmlformats.org/officeDocument/2006/relationships/image" Target="../media/image11.jpeg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7.png"/><Relationship Id="rId18" Type="http://schemas.openxmlformats.org/officeDocument/2006/relationships/image" Target="../media/image28.png"/><Relationship Id="rId3" Type="http://schemas.openxmlformats.org/officeDocument/2006/relationships/image" Target="../media/image21.png"/><Relationship Id="rId7" Type="http://schemas.openxmlformats.org/officeDocument/2006/relationships/image" Target="../media/image25.gif"/><Relationship Id="rId12" Type="http://schemas.openxmlformats.org/officeDocument/2006/relationships/image" Target="../media/image14.png"/><Relationship Id="rId17" Type="http://schemas.openxmlformats.org/officeDocument/2006/relationships/slide" Target="slide16.xml"/><Relationship Id="rId2" Type="http://schemas.openxmlformats.org/officeDocument/2006/relationships/notesSlide" Target="../notesSlides/notesSlide1.xml"/><Relationship Id="rId16" Type="http://schemas.openxmlformats.org/officeDocument/2006/relationships/slide" Target="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11" Type="http://schemas.openxmlformats.org/officeDocument/2006/relationships/slide" Target="slide15.xml"/><Relationship Id="rId5" Type="http://schemas.openxmlformats.org/officeDocument/2006/relationships/image" Target="../media/image23.gif"/><Relationship Id="rId15" Type="http://schemas.openxmlformats.org/officeDocument/2006/relationships/slide" Target="slide13.xml"/><Relationship Id="rId10" Type="http://schemas.openxmlformats.org/officeDocument/2006/relationships/image" Target="../media/image17.png"/><Relationship Id="rId4" Type="http://schemas.openxmlformats.org/officeDocument/2006/relationships/image" Target="../media/image22.gif"/><Relationship Id="rId9" Type="http://schemas.microsoft.com/office/2007/relationships/hdphoto" Target="../media/hdphoto5.wdp"/><Relationship Id="rId1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4.jpe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6.jpeg"/><Relationship Id="rId10" Type="http://schemas.openxmlformats.org/officeDocument/2006/relationships/image" Target="../media/image28.png"/><Relationship Id="rId4" Type="http://schemas.openxmlformats.org/officeDocument/2006/relationships/image" Target="../media/image35.jpeg"/><Relationship Id="rId9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HOA\TÀI LIỆU CÁ NHÂN\PICTURES\Frame\17225448-historical-frame-in-color-with-floral-ornaments-in-square-format-free-scalable-image--Stock-Vec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72306" y="1066800"/>
            <a:ext cx="3346814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TRƯỜNG TIỂU HỌC ÁI MỘ A</a:t>
            </a:r>
          </a:p>
        </p:txBody>
      </p:sp>
      <p:sp>
        <p:nvSpPr>
          <p:cNvPr id="4" name="Rectangle 3"/>
          <p:cNvSpPr/>
          <p:nvPr/>
        </p:nvSpPr>
        <p:spPr>
          <a:xfrm>
            <a:off x="3104085" y="1836004"/>
            <a:ext cx="6135013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BÀI GIẢNG ĐIỆN TỬ</a:t>
            </a:r>
          </a:p>
        </p:txBody>
      </p:sp>
      <p:sp>
        <p:nvSpPr>
          <p:cNvPr id="2053" name="TextBox 4"/>
          <p:cNvSpPr txBox="1">
            <a:spLocks noChangeArrowheads="1"/>
          </p:cNvSpPr>
          <p:nvPr/>
        </p:nvSpPr>
        <p:spPr bwMode="auto">
          <a:xfrm>
            <a:off x="0" y="3124200"/>
            <a:ext cx="121920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FF0066"/>
                </a:solidFill>
                <a:latin typeface="+mj-lt"/>
              </a:rPr>
              <a:t>Môn</a:t>
            </a:r>
            <a:r>
              <a:rPr lang="en-US" sz="4000" b="1" dirty="0">
                <a:solidFill>
                  <a:srgbClr val="FF0066"/>
                </a:solidFill>
                <a:latin typeface="+mj-lt"/>
              </a:rPr>
              <a:t>: </a:t>
            </a:r>
            <a:r>
              <a:rPr lang="en-US" sz="4000" b="1" dirty="0" err="1" smtClean="0">
                <a:solidFill>
                  <a:srgbClr val="FF0066"/>
                </a:solidFill>
                <a:latin typeface="+mj-lt"/>
              </a:rPr>
              <a:t>Tiếng</a:t>
            </a:r>
            <a:r>
              <a:rPr lang="en-US" sz="4000" b="1" dirty="0" smtClean="0">
                <a:solidFill>
                  <a:srgbClr val="FF0066"/>
                </a:solidFill>
                <a:latin typeface="+mj-lt"/>
              </a:rPr>
              <a:t> </a:t>
            </a:r>
            <a:r>
              <a:rPr lang="en-US" sz="4000" b="1" dirty="0" err="1" smtClean="0">
                <a:solidFill>
                  <a:srgbClr val="FF0066"/>
                </a:solidFill>
                <a:latin typeface="+mj-lt"/>
              </a:rPr>
              <a:t>Việt</a:t>
            </a:r>
            <a:r>
              <a:rPr lang="en-US" sz="4000" b="1" dirty="0" smtClean="0">
                <a:solidFill>
                  <a:srgbClr val="FF0066"/>
                </a:solidFill>
                <a:latin typeface="+mj-lt"/>
              </a:rPr>
              <a:t>– </a:t>
            </a:r>
            <a:r>
              <a:rPr lang="en-US" sz="4000" b="1" dirty="0" err="1">
                <a:solidFill>
                  <a:srgbClr val="FF0066"/>
                </a:solidFill>
                <a:latin typeface="+mj-lt"/>
              </a:rPr>
              <a:t>Lớp</a:t>
            </a:r>
            <a:r>
              <a:rPr lang="en-US" sz="4000" b="1" dirty="0">
                <a:solidFill>
                  <a:srgbClr val="FF0066"/>
                </a:solidFill>
                <a:latin typeface="+mj-lt"/>
              </a:rPr>
              <a:t> 1</a:t>
            </a:r>
          </a:p>
          <a:p>
            <a:pPr algn="ctr">
              <a:defRPr/>
            </a:pPr>
            <a:r>
              <a:rPr lang="en-US" sz="4000" b="1" i="1" dirty="0" err="1">
                <a:solidFill>
                  <a:srgbClr val="FF0066"/>
                </a:solidFill>
                <a:latin typeface="+mj-lt"/>
              </a:rPr>
              <a:t>Tuần</a:t>
            </a:r>
            <a:r>
              <a:rPr lang="en-US" sz="4000" b="1" i="1" dirty="0">
                <a:solidFill>
                  <a:srgbClr val="FF0066"/>
                </a:solidFill>
                <a:latin typeface="+mj-lt"/>
              </a:rPr>
              <a:t>: </a:t>
            </a:r>
            <a:r>
              <a:rPr lang="en-US" sz="4000" b="1" i="1" dirty="0" smtClean="0">
                <a:solidFill>
                  <a:srgbClr val="FF0066"/>
                </a:solidFill>
                <a:latin typeface="+mj-lt"/>
              </a:rPr>
              <a:t>4</a:t>
            </a:r>
            <a:endParaRPr lang="en-US" sz="4000" b="1" i="1" dirty="0">
              <a:solidFill>
                <a:srgbClr val="FF0066"/>
              </a:solidFill>
              <a:latin typeface="+mj-lt"/>
            </a:endParaRPr>
          </a:p>
          <a:p>
            <a:pPr algn="ctr">
              <a:defRPr/>
            </a:pPr>
            <a:r>
              <a:rPr lang="en-US" sz="4000" b="1" dirty="0" err="1">
                <a:solidFill>
                  <a:srgbClr val="0000CC"/>
                </a:solidFill>
                <a:latin typeface="+mj-lt"/>
              </a:rPr>
              <a:t>Bài</a:t>
            </a:r>
            <a:r>
              <a:rPr lang="en-US" sz="40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4000" b="1" dirty="0" smtClean="0">
                <a:solidFill>
                  <a:srgbClr val="0000CC"/>
                </a:solidFill>
                <a:latin typeface="+mj-lt"/>
              </a:rPr>
              <a:t>19: n - </a:t>
            </a:r>
            <a:r>
              <a:rPr lang="en-US" sz="4000" b="1" dirty="0" err="1" smtClean="0">
                <a:solidFill>
                  <a:srgbClr val="0000CC"/>
                </a:solidFill>
                <a:latin typeface="+mj-lt"/>
              </a:rPr>
              <a:t>nh</a:t>
            </a:r>
            <a:endParaRPr lang="en-US" sz="4000" b="1" dirty="0">
              <a:solidFill>
                <a:srgbClr val="0000CC"/>
              </a:solidFill>
              <a:latin typeface="+mj-lt"/>
            </a:endParaRPr>
          </a:p>
          <a:p>
            <a:pPr algn="ctr">
              <a:defRPr/>
            </a:pPr>
            <a:r>
              <a:rPr lang="en-US" sz="4000" b="1" dirty="0">
                <a:solidFill>
                  <a:srgbClr val="0000CC"/>
                </a:solidFill>
                <a:latin typeface="+mj-lt"/>
              </a:rPr>
              <a:t>GV</a:t>
            </a:r>
            <a:r>
              <a:rPr lang="en-US" sz="4000" b="1" dirty="0">
                <a:solidFill>
                  <a:srgbClr val="0000CC"/>
                </a:solidFill>
                <a:latin typeface="+mj-lt"/>
              </a:rPr>
              <a:t>: </a:t>
            </a:r>
            <a:r>
              <a:rPr lang="en-US" sz="4000" b="1" dirty="0" err="1" smtClean="0">
                <a:solidFill>
                  <a:srgbClr val="0000CC"/>
                </a:solidFill>
              </a:rPr>
              <a:t>Đinh</a:t>
            </a:r>
            <a:r>
              <a:rPr lang="en-US" sz="4000" b="1" dirty="0" smtClean="0">
                <a:solidFill>
                  <a:srgbClr val="0000CC"/>
                </a:solidFill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</a:rPr>
              <a:t>Thị</a:t>
            </a:r>
            <a:r>
              <a:rPr lang="en-US" sz="4000" b="1" dirty="0" smtClean="0">
                <a:solidFill>
                  <a:srgbClr val="0000CC"/>
                </a:solidFill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</a:rPr>
              <a:t>Hiền</a:t>
            </a:r>
            <a:r>
              <a:rPr lang="en-US" sz="4000" b="1" dirty="0" smtClean="0">
                <a:solidFill>
                  <a:srgbClr val="0000CC"/>
                </a:solidFill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</a:rPr>
              <a:t>Trang</a:t>
            </a:r>
            <a:endParaRPr lang="en-US" sz="4000" b="1" dirty="0">
              <a:solidFill>
                <a:srgbClr val="0000CC"/>
              </a:solidFill>
            </a:endParaRPr>
          </a:p>
          <a:p>
            <a:pPr algn="ctr">
              <a:defRPr/>
            </a:pPr>
            <a:endParaRPr lang="en-US" sz="4000" b="1" dirty="0">
              <a:solidFill>
                <a:srgbClr val="0000CC"/>
              </a:solidFill>
              <a:latin typeface="+mj-lt"/>
            </a:endParaRPr>
          </a:p>
          <a:p>
            <a:pPr algn="ctr">
              <a:defRPr/>
            </a:pPr>
            <a:endParaRPr lang="en-US" sz="4000" b="1" i="1" dirty="0">
              <a:solidFill>
                <a:srgbClr val="FF006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81379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538" y="-1"/>
            <a:ext cx="4549962" cy="4895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-67220"/>
            <a:ext cx="5238749" cy="50302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2900" y="5257800"/>
            <a:ext cx="114681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58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3317"/>
            <a:ext cx="541020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82675" y="314860"/>
            <a:ext cx="32127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 SẠCH</a:t>
            </a:r>
          </a:p>
          <a:p>
            <a:pPr algn="ctr"/>
            <a:r>
              <a:rPr lang="en-US" sz="40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  <a:endParaRPr lang="en-US" sz="4000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1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111" y="2178633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1637457" y="5123798"/>
            <a:ext cx="1727927" cy="23429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387">
            <a:off x="9200453" y="5062699"/>
            <a:ext cx="1715896" cy="21448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8777">
            <a:off x="5396279" y="5227721"/>
            <a:ext cx="2589561" cy="17736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153" flipH="1">
            <a:off x="10649414" y="1707823"/>
            <a:ext cx="328167" cy="11813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9917">
            <a:off x="4248134" y="5310300"/>
            <a:ext cx="1303137" cy="13031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4553">
            <a:off x="1888679" y="998238"/>
            <a:ext cx="399481" cy="693836"/>
          </a:xfrm>
          <a:prstGeom prst="rect">
            <a:avLst/>
          </a:prstGeom>
        </p:spPr>
      </p:pic>
      <p:pic>
        <p:nvPicPr>
          <p:cNvPr id="2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43743" y="59904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50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numSld="5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5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86912" y="582264"/>
            <a:ext cx="809626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114" y="2717483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347369" y="3174660"/>
            <a:ext cx="1406848" cy="8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700" y="1327991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9806" y="3681568"/>
            <a:ext cx="1127806" cy="5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1725" y="4597841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8267" flipH="1">
            <a:off x="8830877" y="5554339"/>
            <a:ext cx="292597" cy="1053347"/>
          </a:xfrm>
          <a:prstGeom prst="rect">
            <a:avLst/>
          </a:prstGeom>
        </p:spPr>
      </p:pic>
      <p:sp>
        <p:nvSpPr>
          <p:cNvPr id="41" name="8-Point Star 40">
            <a:hlinkClick r:id="rId11" action="ppaction://hlinksldjump"/>
          </p:cNvPr>
          <p:cNvSpPr/>
          <p:nvPr/>
        </p:nvSpPr>
        <p:spPr>
          <a:xfrm>
            <a:off x="8510238" y="5258669"/>
            <a:ext cx="711944" cy="660829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3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2397892" y="5187184"/>
            <a:ext cx="1157288" cy="156920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56069" y1="9622" x2="90751" y2="12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47997">
            <a:off x="5795349" y="4344030"/>
            <a:ext cx="1319846" cy="2220087"/>
          </a:xfrm>
          <a:prstGeom prst="rect">
            <a:avLst/>
          </a:prstGeom>
        </p:spPr>
      </p:pic>
      <p:sp>
        <p:nvSpPr>
          <p:cNvPr id="50" name="8-Point Star 49">
            <a:hlinkClick r:id="rId15" action="ppaction://hlinksldjump"/>
          </p:cNvPr>
          <p:cNvSpPr/>
          <p:nvPr/>
        </p:nvSpPr>
        <p:spPr>
          <a:xfrm>
            <a:off x="2682894" y="4597840"/>
            <a:ext cx="711944" cy="660829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</a:rPr>
              <a:t>1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52" name="8-Point Star 51">
            <a:hlinkClick r:id="rId16" action="ppaction://hlinksldjump"/>
          </p:cNvPr>
          <p:cNvSpPr/>
          <p:nvPr/>
        </p:nvSpPr>
        <p:spPr>
          <a:xfrm>
            <a:off x="5884784" y="4020419"/>
            <a:ext cx="711944" cy="660829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002060"/>
                </a:solidFill>
              </a:rPr>
              <a:t>2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0" name="Picture 2" descr="C:\Users\ADMIN\Desktop\Phan Thi Do Uyen\Giai cuu dai duong\Picture2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816" y="5921554"/>
            <a:ext cx="1097225" cy="108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26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8" dur="3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0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2" dur="3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4" dur="3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6" dur="3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1" grpId="0" animBg="1"/>
      <p:bldP spid="50" grpId="0" animBg="1"/>
      <p:bldP spid="5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0" t="16367" r="28425" b="21232"/>
          <a:stretch/>
        </p:blipFill>
        <p:spPr>
          <a:xfrm>
            <a:off x="2373065" y="0"/>
            <a:ext cx="8234606" cy="6858000"/>
          </a:xfrm>
          <a:prstGeom prst="rect">
            <a:avLst/>
          </a:prstGeom>
        </p:spPr>
      </p:pic>
      <p:pic>
        <p:nvPicPr>
          <p:cNvPr id="38" name="Picture 2" descr="C:\Users\ADMIN\Desktop\Phan Thi Do Uyen\Giai cuu dai duong\Picture2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621" y="5514536"/>
            <a:ext cx="1575872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3825163" y="1771521"/>
            <a:ext cx="987391" cy="1415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569266" y="3927869"/>
            <a:ext cx="331240" cy="10205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900506" y="3677702"/>
            <a:ext cx="2874616" cy="12706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407684" y="3739528"/>
            <a:ext cx="3783461" cy="138992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880491" y="1768077"/>
            <a:ext cx="1235374" cy="1317573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870142" y="1987262"/>
            <a:ext cx="642006" cy="1130058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92126" y="2872339"/>
            <a:ext cx="1116025" cy="726894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dirty="0" smtClean="0">
                <a:latin typeface="UTM Avo" panose="02040603050506020204" pitchFamily="18" charset="0"/>
              </a:rPr>
              <a:t>Nối</a:t>
            </a:r>
            <a:endParaRPr lang="en-US" sz="4000" dirty="0">
              <a:latin typeface="UTM Avo" panose="02040603050506020204" pitchFamily="18" charset="0"/>
            </a:endParaRPr>
          </a:p>
        </p:txBody>
      </p:sp>
      <p:pic>
        <p:nvPicPr>
          <p:cNvPr id="18" name="Picture 2" descr="cậu bé hoạt hình đang cầm bút chì Hình ảnh | Định dạng hình ảnh ...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07" b="92442" l="26512" r="766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52" t="7388" r="21809" b="5884"/>
          <a:stretch/>
        </p:blipFill>
        <p:spPr bwMode="auto">
          <a:xfrm>
            <a:off x="458618" y="2628872"/>
            <a:ext cx="599679" cy="97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68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8" name="Picture 2" descr="C:\Users\ADMIN\Desktop\Phan Thi Do Uyen\Giai cuu dai duong\Picture2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6902" y="5545539"/>
            <a:ext cx="1518827" cy="149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72197" y="77273"/>
            <a:ext cx="10114671" cy="6661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409129" y="341986"/>
            <a:ext cx="2266681" cy="5409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Tập đọc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257" y="161682"/>
            <a:ext cx="1712256" cy="8462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34815" r="32779" b="27836"/>
          <a:stretch/>
        </p:blipFill>
        <p:spPr>
          <a:xfrm>
            <a:off x="2726570" y="2478388"/>
            <a:ext cx="6767989" cy="40806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75616" y="1188252"/>
            <a:ext cx="99078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 smtClean="0">
                <a:latin typeface="UTM Avo" panose="02040603050506020204" pitchFamily="18" charset="0"/>
              </a:rPr>
              <a:t>	Nhà cô Nhã ở bờ hồ. Hồ nhỏ, nhà nho nhỏ. Hồ có cá mè, ba ba. Nhà có na, nho, khế.</a:t>
            </a:r>
            <a:endParaRPr lang="en-US" sz="32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88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29224" y="2256843"/>
            <a:ext cx="11062554" cy="788400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98362" y="2346925"/>
            <a:ext cx="2873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UTM Avo" panose="02040603050506020204" pitchFamily="18" charset="0"/>
              </a:rPr>
              <a:t>a) Hồ có .....</a:t>
            </a:r>
            <a:endParaRPr lang="en-US" sz="3200" dirty="0">
              <a:latin typeface="UTM Avo" panose="02040603050506020204" pitchFamily="18" charset="0"/>
            </a:endParaRPr>
          </a:p>
        </p:txBody>
      </p:sp>
      <p:pic>
        <p:nvPicPr>
          <p:cNvPr id="1026" name="Picture 2" descr="Cá chép, mua bán Cá chép tại Hải Phòng, Cá chép giá rẻ tại Hải Phò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397" y="1624811"/>
            <a:ext cx="2495550" cy="20193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529224" y="4560721"/>
            <a:ext cx="11062554" cy="788400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98362" y="4662533"/>
            <a:ext cx="3226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UTM Avo" panose="02040603050506020204" pitchFamily="18" charset="0"/>
              </a:rPr>
              <a:t>b</a:t>
            </a:r>
            <a:r>
              <a:rPr lang="vi-VN" sz="3200" dirty="0" smtClean="0">
                <a:latin typeface="UTM Avo" panose="02040603050506020204" pitchFamily="18" charset="0"/>
              </a:rPr>
              <a:t>) Nhà có .....</a:t>
            </a:r>
            <a:endParaRPr lang="en-US" sz="3200" dirty="0">
              <a:latin typeface="UTM Avo" panose="02040603050506020204" pitchFamily="18" charset="0"/>
            </a:endParaRPr>
          </a:p>
        </p:txBody>
      </p:sp>
      <p:pic>
        <p:nvPicPr>
          <p:cNvPr id="1028" name="Picture 4" descr="Mơ thấy rùa mang đến thông điệp gì, đánh con đề bao nhiêu?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766" y="1678797"/>
            <a:ext cx="2376192" cy="17821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Quả na - Thực Phẩm Nguyên Pho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6" t="5495" r="-2072" b="5303"/>
          <a:stretch/>
        </p:blipFill>
        <p:spPr bwMode="auto">
          <a:xfrm>
            <a:off x="3777358" y="3889419"/>
            <a:ext cx="2380595" cy="20719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ho | 60ml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" t="11571" r="3490" b="13416"/>
          <a:stretch/>
        </p:blipFill>
        <p:spPr bwMode="auto">
          <a:xfrm flipH="1">
            <a:off x="6363724" y="4038987"/>
            <a:ext cx="2403779" cy="19395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ợi ích tuyệt vời mà bạn chưa biết có trong quả khế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275" y="4059420"/>
            <a:ext cx="2410366" cy="190199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5289454" y="351691"/>
            <a:ext cx="2574387" cy="67149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Nói tiếp</a:t>
            </a:r>
            <a:endParaRPr lang="vi-VN" sz="3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1038" name="Picture 14" descr="26259 những người hàng xóm Hình ảnh tải xuống | vn.lovepik.com ...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5667" l="10000" r="99333">
                        <a14:foregroundMark x1="58000" y1="23333" x2="71000" y2="81333"/>
                        <a14:foregroundMark x1="64667" y1="81333" x2="59667" y2="8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4" t="12761" r="13905" b="12880"/>
          <a:stretch/>
        </p:blipFill>
        <p:spPr bwMode="auto">
          <a:xfrm>
            <a:off x="4434976" y="3403"/>
            <a:ext cx="1095388" cy="105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\Desktop\Phan Thi Do Uyen\Giai cuu dai duong\Picture2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816" y="5921554"/>
            <a:ext cx="1097225" cy="108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2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4" t="24277" r="16261" b="56137"/>
          <a:stretch/>
        </p:blipFill>
        <p:spPr>
          <a:xfrm>
            <a:off x="723920" y="2550018"/>
            <a:ext cx="10985815" cy="184167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172893" y="732439"/>
            <a:ext cx="2717073" cy="692329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Tập viết</a:t>
            </a:r>
            <a:endParaRPr lang="en-US" sz="40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2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340" y="9657"/>
            <a:ext cx="1554564" cy="155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30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D viết n 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6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nam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-88900"/>
            <a:ext cx="10668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Different ways to say &quot;thank you&quot; in Norwegian - Norwegian Academ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7549"/>
            <a:ext cx="12192000" cy="378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76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4" y="4205289"/>
            <a:ext cx="34575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244975"/>
            <a:ext cx="345598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1" y="4205289"/>
            <a:ext cx="34575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46297" y="1368067"/>
            <a:ext cx="855499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  <a:r>
              <a:rPr lang="vi-VN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CON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VẦN</a:t>
            </a:r>
            <a:endParaRPr lang="en-US" sz="5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unnam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173"/>
            <a:ext cx="10668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723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ái nơ Hình ảnh | Định dạng hình ảnh PNG 400795707| vn.lovepik.c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1" b="35187" l="51977" r="975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5" t="1182" r="2808" b="63513"/>
          <a:stretch/>
        </p:blipFill>
        <p:spPr bwMode="auto">
          <a:xfrm>
            <a:off x="1360148" y="1155850"/>
            <a:ext cx="4434189" cy="420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29600" y="573716"/>
            <a:ext cx="17162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n</a:t>
            </a:r>
            <a:r>
              <a:rPr lang="vi-VN" sz="6600" b="1" dirty="0" smtClean="0">
                <a:latin typeface="UTM Avo" panose="02040603050506020204" pitchFamily="18" charset="0"/>
              </a:rPr>
              <a:t>ơ</a:t>
            </a:r>
            <a:endParaRPr lang="en-US" sz="6600" b="1" dirty="0">
              <a:latin typeface="UTM Avo" panose="0204060305050602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385867" y="1856935"/>
            <a:ext cx="3193038" cy="2250830"/>
            <a:chOff x="3810000" y="1447800"/>
            <a:chExt cx="2209800" cy="1524000"/>
          </a:xfrm>
        </p:grpSpPr>
        <p:sp>
          <p:nvSpPr>
            <p:cNvPr id="7" name="Rectangle 6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dirty="0" smtClean="0">
                  <a:solidFill>
                    <a:prstClr val="black"/>
                  </a:solidFill>
                  <a:latin typeface="UTM Avo" panose="02040603050506020204" pitchFamily="18" charset="0"/>
                </a:rPr>
                <a:t>nơ</a:t>
              </a:r>
              <a:endParaRPr lang="en-US" sz="60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 smtClean="0">
                  <a:solidFill>
                    <a:srgbClr val="008000"/>
                  </a:solidFill>
                  <a:latin typeface="UTM Avo" panose="02040603050506020204" pitchFamily="18" charset="0"/>
                </a:rPr>
                <a:t>n</a:t>
              </a:r>
              <a:endParaRPr lang="en-US" sz="6000" b="1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ơ</a:t>
              </a:r>
              <a:endParaRPr lang="en-US" sz="60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440794" y="4629024"/>
            <a:ext cx="52938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dirty="0" smtClean="0">
                <a:latin typeface="UTM Avo" panose="02040603050506020204" pitchFamily="18" charset="0"/>
              </a:rPr>
              <a:t>(nờ - ơ - nơ)</a:t>
            </a:r>
            <a:endParaRPr lang="en-US" sz="6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17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6338" y="1322363"/>
            <a:ext cx="104241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dirty="0" smtClean="0">
                <a:latin typeface="UTM Avo" panose="02040603050506020204" pitchFamily="18" charset="0"/>
              </a:rPr>
              <a:t>Quả gì màu tím trên giàn</a:t>
            </a:r>
          </a:p>
          <a:p>
            <a:pPr algn="ctr">
              <a:lnSpc>
                <a:spcPct val="150000"/>
              </a:lnSpc>
            </a:pPr>
            <a:r>
              <a:rPr lang="vi-VN" sz="3600" dirty="0" smtClean="0">
                <a:latin typeface="UTM Avo" panose="02040603050506020204" pitchFamily="18" charset="0"/>
              </a:rPr>
              <a:t>Từng chùm chín mọng mang toàn chữ O?</a:t>
            </a:r>
            <a:endParaRPr lang="en-US" sz="3600" dirty="0">
              <a:latin typeface="UTM Avo" panose="02040603050506020204" pitchFamily="18" charset="0"/>
            </a:endParaRPr>
          </a:p>
        </p:txBody>
      </p:sp>
      <p:pic>
        <p:nvPicPr>
          <p:cNvPr id="6" name="Picture 10" descr="Nho | 60m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" t="11571" r="3490" b="13416"/>
          <a:stretch/>
        </p:blipFill>
        <p:spPr bwMode="auto">
          <a:xfrm flipH="1">
            <a:off x="2210314" y="3273636"/>
            <a:ext cx="3706378" cy="29905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174523" y="4600135"/>
            <a:ext cx="23633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 smtClean="0">
                <a:latin typeface="UTM Avo" panose="02040603050506020204" pitchFamily="18" charset="0"/>
              </a:rPr>
              <a:t>nho</a:t>
            </a:r>
            <a:endParaRPr lang="en-US" sz="6600" b="1" dirty="0"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74523" y="4628271"/>
            <a:ext cx="125547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6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nh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1982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Nho | 60m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" t="11571" r="3490" b="13416"/>
          <a:stretch/>
        </p:blipFill>
        <p:spPr bwMode="auto">
          <a:xfrm flipH="1">
            <a:off x="504037" y="979488"/>
            <a:ext cx="5299378" cy="4275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95026" y="797186"/>
            <a:ext cx="21242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nh</a:t>
            </a:r>
            <a:r>
              <a:rPr lang="vi-VN" sz="6600" b="1" dirty="0" smtClean="0">
                <a:latin typeface="UTM Avo" panose="02040603050506020204" pitchFamily="18" charset="0"/>
              </a:rPr>
              <a:t>o</a:t>
            </a:r>
            <a:endParaRPr lang="en-US" sz="6600" b="1" dirty="0">
              <a:latin typeface="UTM Avo" panose="020406030505060202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020105" y="2103751"/>
            <a:ext cx="3193038" cy="2250830"/>
            <a:chOff x="3810000" y="1447800"/>
            <a:chExt cx="2209800" cy="1524000"/>
          </a:xfrm>
        </p:grpSpPr>
        <p:sp>
          <p:nvSpPr>
            <p:cNvPr id="8" name="Rectangle 7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dirty="0" smtClean="0">
                  <a:solidFill>
                    <a:prstClr val="black"/>
                  </a:solidFill>
                  <a:latin typeface="UTM Avo" panose="02040603050506020204" pitchFamily="18" charset="0"/>
                </a:rPr>
                <a:t>nho</a:t>
              </a:r>
              <a:endParaRPr lang="en-US" sz="60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 smtClean="0">
                  <a:solidFill>
                    <a:srgbClr val="008000"/>
                  </a:solidFill>
                  <a:latin typeface="UTM Avo" panose="02040603050506020204" pitchFamily="18" charset="0"/>
                </a:rPr>
                <a:t>nh</a:t>
              </a:r>
              <a:endParaRPr lang="en-US" sz="6000" b="1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o</a:t>
              </a:r>
              <a:endParaRPr lang="en-US" sz="60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450290" y="4553151"/>
            <a:ext cx="63326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dirty="0" smtClean="0">
                <a:latin typeface="UTM Avo" panose="02040603050506020204" pitchFamily="18" charset="0"/>
              </a:rPr>
              <a:t>(nhờ - o - nho)</a:t>
            </a:r>
            <a:endParaRPr lang="en-US" sz="6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24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ái nơ Hình ảnh | Định dạng hình ảnh PNG 400795707| vn.lovepik.c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1" b="35187" l="51977" r="975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5" t="1182" r="2808" b="63513"/>
          <a:stretch/>
        </p:blipFill>
        <p:spPr bwMode="auto">
          <a:xfrm>
            <a:off x="1857432" y="445294"/>
            <a:ext cx="3983082" cy="377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Nho | 60m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" t="11571" r="3490" b="13416"/>
          <a:stretch/>
        </p:blipFill>
        <p:spPr bwMode="auto">
          <a:xfrm flipH="1">
            <a:off x="6786398" y="445294"/>
            <a:ext cx="4679697" cy="3775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967286" y="4091102"/>
            <a:ext cx="21242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nh</a:t>
            </a:r>
            <a:r>
              <a:rPr lang="vi-VN" sz="6600" b="1" dirty="0" smtClean="0">
                <a:latin typeface="UTM Avo" panose="02040603050506020204" pitchFamily="18" charset="0"/>
              </a:rPr>
              <a:t>o</a:t>
            </a:r>
            <a:endParaRPr lang="en-US" sz="6600" b="1" dirty="0"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79299" y="4091102"/>
            <a:ext cx="17162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n</a:t>
            </a:r>
            <a:r>
              <a:rPr lang="vi-VN" sz="6600" b="1" dirty="0" smtClean="0">
                <a:latin typeface="UTM Avo" panose="02040603050506020204" pitchFamily="18" charset="0"/>
              </a:rPr>
              <a:t>ơ</a:t>
            </a:r>
            <a:endParaRPr lang="en-US" sz="6600" b="1" dirty="0">
              <a:latin typeface="UTM Avo" panose="020406030505060202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61516" y="5458268"/>
            <a:ext cx="4188751" cy="1165946"/>
            <a:chOff x="1477108" y="5359792"/>
            <a:chExt cx="4188751" cy="1165946"/>
          </a:xfrm>
        </p:grpSpPr>
        <p:sp>
          <p:nvSpPr>
            <p:cNvPr id="2" name="Rounded Rectangle 1"/>
            <p:cNvSpPr/>
            <p:nvPr/>
          </p:nvSpPr>
          <p:spPr>
            <a:xfrm>
              <a:off x="1477108" y="5359792"/>
              <a:ext cx="4188751" cy="94253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710908" y="5417742"/>
              <a:ext cx="391485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vi-VN" sz="66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UTM Avo" panose="02040603050506020204" pitchFamily="18" charset="0"/>
                </a:rPr>
                <a:t>n – </a:t>
              </a:r>
              <a:r>
                <a:rPr lang="vi-VN" sz="66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HP001 4 hàng" panose="020B0603050302020204" pitchFamily="34" charset="0"/>
                </a:rPr>
                <a:t>n</a:t>
              </a:r>
              <a:r>
                <a:rPr lang="vi-VN" sz="66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UTM Avo" panose="02040603050506020204" pitchFamily="18" charset="0"/>
                </a:rPr>
                <a:t> – N </a:t>
              </a:r>
              <a:endParaRPr lang="en-US" sz="6600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935021" y="5359792"/>
            <a:ext cx="4188751" cy="1498208"/>
            <a:chOff x="1477108" y="5359792"/>
            <a:chExt cx="4188751" cy="1278490"/>
          </a:xfrm>
        </p:grpSpPr>
        <p:sp>
          <p:nvSpPr>
            <p:cNvPr id="11" name="Rounded Rectangle 10"/>
            <p:cNvSpPr/>
            <p:nvPr/>
          </p:nvSpPr>
          <p:spPr>
            <a:xfrm>
              <a:off x="1477108" y="5359792"/>
              <a:ext cx="4188751" cy="94253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64182" y="5530286"/>
              <a:ext cx="3408305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vi-VN" sz="660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UTM Avo" panose="02040603050506020204" pitchFamily="18" charset="0"/>
                </a:rPr>
                <a:t>nh </a:t>
              </a:r>
              <a:r>
                <a:rPr lang="vi-VN" sz="66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UTM Avo" panose="02040603050506020204" pitchFamily="18" charset="0"/>
                </a:rPr>
                <a:t>– </a:t>
              </a:r>
              <a:r>
                <a:rPr lang="vi-VN" sz="660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HP001 4 hàng" panose="020B0603050302020204" pitchFamily="34" charset="0"/>
                </a:rPr>
                <a:t>nh</a:t>
              </a:r>
              <a:r>
                <a:rPr lang="vi-VN" sz="660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UTM Avo" panose="02040603050506020204" pitchFamily="18" charset="0"/>
                </a:rPr>
                <a:t> </a:t>
              </a:r>
              <a:endParaRPr lang="en-US" sz="6600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580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ái nơ Hình ảnh | Định dạng hình ảnh PNG 400795707| vn.lovepik.c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1" b="35187" l="51977" r="975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5" t="1182" r="2808" b="63513"/>
          <a:stretch/>
        </p:blipFill>
        <p:spPr bwMode="auto">
          <a:xfrm>
            <a:off x="1857432" y="1008004"/>
            <a:ext cx="3983082" cy="377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Nho | 60m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" t="11571" r="3490" b="13416"/>
          <a:stretch/>
        </p:blipFill>
        <p:spPr bwMode="auto">
          <a:xfrm flipH="1">
            <a:off x="6786398" y="1008004"/>
            <a:ext cx="4679697" cy="3775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967286" y="4921098"/>
            <a:ext cx="21242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nh</a:t>
            </a:r>
            <a:r>
              <a:rPr lang="vi-VN" sz="6600" b="1" dirty="0" smtClean="0">
                <a:latin typeface="UTM Avo" panose="02040603050506020204" pitchFamily="18" charset="0"/>
              </a:rPr>
              <a:t>o</a:t>
            </a:r>
            <a:endParaRPr lang="en-US" sz="6600" b="1" dirty="0"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79299" y="4921098"/>
            <a:ext cx="17162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n</a:t>
            </a:r>
            <a:r>
              <a:rPr lang="vi-VN" sz="6600" b="1" dirty="0" smtClean="0">
                <a:latin typeface="UTM Avo" panose="02040603050506020204" pitchFamily="18" charset="0"/>
              </a:rPr>
              <a:t>ơ</a:t>
            </a:r>
            <a:endParaRPr lang="en-US" sz="66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77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433" y="0"/>
            <a:ext cx="62284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9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Vector bản vẽ minh họa trẻ em vui vẻ với các nốt nhạc | Thư việ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710" y="2275906"/>
            <a:ext cx="7750471" cy="458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06858" y="1240035"/>
            <a:ext cx="4036810" cy="92333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6600" dirty="0" smtClean="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THƯ GIÃN</a:t>
            </a:r>
            <a:endParaRPr lang="en-US" sz="6600" dirty="0">
              <a:solidFill>
                <a:schemeClr val="accent4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38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189</Words>
  <Application>Microsoft Office PowerPoint</Application>
  <PresentationFormat>Custom</PresentationFormat>
  <Paragraphs>45</Paragraphs>
  <Slides>18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AutoBVT</cp:lastModifiedBy>
  <cp:revision>62</cp:revision>
  <dcterms:created xsi:type="dcterms:W3CDTF">2020-08-04T08:56:09Z</dcterms:created>
  <dcterms:modified xsi:type="dcterms:W3CDTF">2020-09-22T06:16:58Z</dcterms:modified>
</cp:coreProperties>
</file>