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9" r:id="rId2"/>
    <p:sldId id="257" r:id="rId3"/>
    <p:sldId id="258" r:id="rId4"/>
    <p:sldId id="260" r:id="rId5"/>
    <p:sldId id="261" r:id="rId6"/>
    <p:sldId id="262" r:id="rId7"/>
    <p:sldId id="266" r:id="rId8"/>
    <p:sldId id="267" r:id="rId9"/>
    <p:sldId id="263" r:id="rId10"/>
    <p:sldId id="265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294" y="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15B37B-D6DC-409F-9BFA-CC9AB4842A67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12FE8-8576-47B5-9C76-6910B09879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2FE8-8576-47B5-9C76-6910B09879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598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2FE8-8576-47B5-9C76-6910B09879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5981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2FE8-8576-47B5-9C76-6910B09879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0338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B7BEEA3-895C-4D4E-B116-55F9DD14A978}" type="slidenum">
              <a:rPr lang="en-US" b="0" smtClean="0"/>
              <a:pPr eaLnBrk="1" hangingPunct="1"/>
              <a:t>10</a:t>
            </a:fld>
            <a:endParaRPr lang="en-US" b="0"/>
          </a:p>
        </p:txBody>
      </p:sp>
      <p:sp>
        <p:nvSpPr>
          <p:cNvPr id="3789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0332AAFF-B767-40DD-BB84-DB57CC2F1020}" type="slidenum">
              <a:rPr lang="en-US" sz="1200"/>
              <a:pPr algn="r" eaLnBrk="1" hangingPunct="1"/>
              <a:t>10</a:t>
            </a:fld>
            <a:endParaRPr lang="en-US" sz="1200"/>
          </a:p>
        </p:txBody>
      </p:sp>
      <p:sp>
        <p:nvSpPr>
          <p:cNvPr id="378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Nơi giữ chỗ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8" name="Nơi giữ chỗ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Nơi giữ chỗ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4" name="Nơi giữ chỗ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Nơi giữ chỗ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3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ơi giữ chỗ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3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gif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6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jpeg"/><Relationship Id="rId7" Type="http://schemas.openxmlformats.org/officeDocument/2006/relationships/image" Target="../media/image3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0" Type="http://schemas.openxmlformats.org/officeDocument/2006/relationships/image" Target="../media/image37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21"/>
          <p:cNvSpPr>
            <a:spLocks noChangeArrowheads="1" noChangeShapeType="1" noTextEdit="1"/>
          </p:cNvSpPr>
          <p:nvPr/>
        </p:nvSpPr>
        <p:spPr bwMode="auto">
          <a:xfrm>
            <a:off x="381000" y="3505200"/>
            <a:ext cx="8305800" cy="472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Luyện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tập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chung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>
              <a:defRPr/>
            </a:pP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(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Trang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138) </a:t>
            </a:r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>
              <a:defRPr/>
            </a:pPr>
            <a:endParaRPr lang="en-US" sz="3600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en-US" sz="3600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>
              <a:defRPr/>
            </a:pPr>
            <a:endParaRPr lang="en-US" sz="3600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8" y="0"/>
            <a:chExt cx="5760" cy="4320"/>
          </a:xfrm>
        </p:grpSpPr>
        <p:pic>
          <p:nvPicPr>
            <p:cNvPr id="2055" name="Picture 6" descr="GRANS0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6" name="Picture 7" descr="GRANS0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2058" name="Picture 9" descr="BD21325_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59" name="Picture 10" descr="BD21325_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60" name="Picture 11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61" name="Picture 12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4" name="WordArt 5"/>
          <p:cNvSpPr>
            <a:spLocks noChangeArrowheads="1" noChangeShapeType="1" noTextEdit="1"/>
          </p:cNvSpPr>
          <p:nvPr/>
        </p:nvSpPr>
        <p:spPr bwMode="auto">
          <a:xfrm>
            <a:off x="1777503" y="1461837"/>
            <a:ext cx="5028406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  <a:endParaRPr lang="en-US" sz="3600" kern="10" dirty="0">
              <a:ln w="12700">
                <a:solidFill>
                  <a:srgbClr val="FF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2054" name="Picture 3" descr="ringwrlmed2_b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52800" y="5257800"/>
            <a:ext cx="2362729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4" descr="Picture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6012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19" name="Picture 5" descr="1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099803">
            <a:off x="7239000" y="7620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0" name="Picture 6" descr="1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099803">
            <a:off x="914400" y="44958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1" name="Picture 7" descr="1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984724">
            <a:off x="6324600" y="38100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2" name="Picture 8" descr="1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984724">
            <a:off x="228600" y="7620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3" name="WordArt 9"/>
          <p:cNvSpPr>
            <a:spLocks noChangeArrowheads="1" noChangeShapeType="1" noTextEdit="1"/>
          </p:cNvSpPr>
          <p:nvPr/>
        </p:nvSpPr>
        <p:spPr bwMode="auto">
          <a:xfrm>
            <a:off x="1128713" y="1905000"/>
            <a:ext cx="6858000" cy="34766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InflateBottom">
              <a:avLst>
                <a:gd name="adj" fmla="val 68083"/>
              </a:avLst>
            </a:prstTxWarp>
          </a:bodyPr>
          <a:lstStyle/>
          <a:p>
            <a:r>
              <a:rPr lang="vi-VN" sz="3600" kern="10" dirty="0" err="1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Cám</a:t>
            </a:r>
            <a:r>
              <a:rPr lang="vi-VN" sz="3600" kern="10" dirty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vi-VN" sz="3600" kern="10" dirty="0" err="1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các</a:t>
            </a:r>
            <a:r>
              <a:rPr lang="vi-VN" sz="3600" kern="10" dirty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em </a:t>
            </a:r>
            <a:r>
              <a:rPr lang="vi-VN" sz="3600" kern="10" dirty="0" err="1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học</a:t>
            </a:r>
            <a:r>
              <a:rPr lang="vi-VN" sz="3600" kern="10" dirty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sinh</a:t>
            </a:r>
            <a:endParaRPr lang="en-US" sz="3600" kern="10" dirty="0">
              <a:solidFill>
                <a:srgbClr val="FF0000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7980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5299" y="4778375"/>
            <a:ext cx="8343901" cy="1470025"/>
          </a:xfrm>
        </p:spPr>
        <p:txBody>
          <a:bodyPr>
            <a:prstTxWarp prst="textCanDown">
              <a:avLst/>
            </a:prstTxWarp>
          </a:bodyPr>
          <a:lstStyle/>
          <a:p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Chào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tạm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2514600"/>
            <a:ext cx="3206488" cy="2387600"/>
          </a:xfrm>
          <a:prstGeom prst="rect">
            <a:avLst/>
          </a:prstGeom>
        </p:spPr>
      </p:pic>
      <p:pic>
        <p:nvPicPr>
          <p:cNvPr id="6" name="Picture 11" descr="Dove-02-jun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81000"/>
            <a:ext cx="1676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1" descr="Dove-02-jun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04800"/>
            <a:ext cx="1676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1" descr="Dove-02-jun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76200"/>
            <a:ext cx="1676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2" descr="Firewrk8"/>
          <p:cNvPicPr>
            <a:picLocks noChangeAspect="1" noChangeArrowheads="1"/>
          </p:cNvPicPr>
          <p:nvPr/>
        </p:nvPicPr>
        <p:blipFill>
          <a:blip r:embed="rId4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3518" y="1905000"/>
            <a:ext cx="19050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2" descr="Firewrk8"/>
          <p:cNvPicPr>
            <a:picLocks noChangeAspect="1" noChangeArrowheads="1"/>
          </p:cNvPicPr>
          <p:nvPr/>
        </p:nvPicPr>
        <p:blipFill>
          <a:blip r:embed="rId4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171556"/>
            <a:ext cx="19050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3073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905000"/>
            <a:ext cx="3048000" cy="28956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096000" y="1905000"/>
            <a:ext cx="3048000" cy="28956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048000" y="1905000"/>
            <a:ext cx="3048000" cy="2895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61950" y="2114550"/>
                <a:ext cx="2324100" cy="247650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44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4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en-US" sz="44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  <m:r>
                      <a:rPr lang="en-US" sz="4400" b="1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en-US" sz="4400" b="1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44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4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44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𝟔</m:t>
                        </m:r>
                      </m:den>
                    </m:f>
                  </m:oMath>
                </a14:m>
                <a:endParaRPr lang="en-US" sz="4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950" y="2114550"/>
                <a:ext cx="2324100" cy="2476500"/>
              </a:xfrm>
              <a:prstGeom prst="rect">
                <a:avLst/>
              </a:prstGeom>
              <a:blipFill rotWithShape="1">
                <a:blip r:embed="rId3"/>
                <a:stretch>
                  <a:fillRect l="-98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314700" y="2114550"/>
                <a:ext cx="2514600" cy="247650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44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𝟖</m:t>
                        </m:r>
                      </m:num>
                      <m:den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𝟕</m:t>
                        </m:r>
                      </m:den>
                    </m:f>
                    <m:r>
                      <a:rPr lang="en-US" sz="4800" b="1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en-US" sz="4800" b="1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4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endParaRPr lang="en-US" sz="48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4700" y="2114550"/>
                <a:ext cx="2514600" cy="2476500"/>
              </a:xfrm>
              <a:prstGeom prst="rect">
                <a:avLst/>
              </a:prstGeom>
              <a:blipFill rotWithShape="1">
                <a:blip r:embed="rId4"/>
                <a:stretch>
                  <a:fillRect l="-9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6362700" y="2114550"/>
                <a:ext cx="2514600" cy="247650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44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𝟔</m:t>
                        </m:r>
                      </m:den>
                    </m:f>
                    <m:r>
                      <a:rPr lang="en-US" sz="4800" b="1" i="0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en-US" sz="4800" b="1" i="0" smtClean="0">
                        <a:solidFill>
                          <a:schemeClr val="tx1"/>
                        </a:solidFill>
                        <a:latin typeface="Cambria Math"/>
                      </a:rPr>
                      <m:t>𝐱</m:t>
                    </m:r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en-US" sz="4800" b="1" i="1">
                        <a:solidFill>
                          <a:schemeClr val="tx1"/>
                        </a:solidFill>
                        <a:latin typeface="Cambria Math"/>
                      </a:rPr>
                      <m:t>𝟒</m:t>
                    </m:r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en-US" sz="48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2700" y="2114550"/>
                <a:ext cx="2514600" cy="2476500"/>
              </a:xfrm>
              <a:prstGeom prst="rect">
                <a:avLst/>
              </a:prstGeom>
              <a:blipFill rotWithShape="1">
                <a:blip r:embed="rId5"/>
                <a:stretch>
                  <a:fillRect l="-9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Bevel 11"/>
          <p:cNvSpPr/>
          <p:nvPr/>
        </p:nvSpPr>
        <p:spPr>
          <a:xfrm>
            <a:off x="685800" y="457200"/>
            <a:ext cx="8191500" cy="914400"/>
          </a:xfrm>
          <a:prstGeom prst="beve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910145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124690" y="1600200"/>
            <a:ext cx="3207327" cy="748145"/>
            <a:chOff x="394855" y="242455"/>
            <a:chExt cx="3207327" cy="748145"/>
          </a:xfrm>
        </p:grpSpPr>
        <p:sp>
          <p:nvSpPr>
            <p:cNvPr id="5" name="Oval 4"/>
            <p:cNvSpPr/>
            <p:nvPr/>
          </p:nvSpPr>
          <p:spPr>
            <a:xfrm>
              <a:off x="394855" y="242455"/>
              <a:ext cx="748145" cy="74814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163782" y="293361"/>
              <a:ext cx="2438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err="1"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600" dirty="0">
                  <a:latin typeface="Times New Roman" pitchFamily="18" charset="0"/>
                  <a:cs typeface="Times New Roman" pitchFamily="18" charset="0"/>
                </a:rPr>
                <a:t>: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76200" y="2438400"/>
            <a:ext cx="2757054" cy="1248803"/>
            <a:chOff x="367146" y="1325432"/>
            <a:chExt cx="2757054" cy="124880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914400" y="1325432"/>
                  <a:ext cx="2209800" cy="124880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i="1">
                                <a:latin typeface="Cambria Math"/>
                              </a:rPr>
                              <m:t>2</m:t>
                            </m:r>
                          </m:num>
                          <m:den>
                            <m:r>
                              <a:rPr lang="en-US" sz="4000" i="1">
                                <a:latin typeface="Cambria Math"/>
                              </a:rPr>
                              <m:t>3</m:t>
                            </m:r>
                          </m:den>
                        </m:f>
                        <m:r>
                          <a:rPr lang="en-US" sz="4000">
                            <a:latin typeface="Cambria Math"/>
                          </a:rPr>
                          <m:t>+ 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i="1">
                                <a:latin typeface="Cambria Math"/>
                              </a:rPr>
                              <m:t>4</m:t>
                            </m:r>
                          </m:num>
                          <m:den>
                            <m:r>
                              <a:rPr lang="en-US" sz="4000" i="1">
                                <a:latin typeface="Cambria Math"/>
                              </a:rPr>
                              <m:t>5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1325432"/>
                  <a:ext cx="2209800" cy="1248803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TextBox 8"/>
            <p:cNvSpPr txBox="1"/>
            <p:nvPr/>
          </p:nvSpPr>
          <p:spPr>
            <a:xfrm>
              <a:off x="367146" y="1534336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a)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124200" y="2438400"/>
            <a:ext cx="2757054" cy="1301895"/>
            <a:chOff x="367146" y="1325432"/>
            <a:chExt cx="2757054" cy="130189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914400" y="1325432"/>
                  <a:ext cx="2209800" cy="13018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12</m:t>
                            </m:r>
                          </m:den>
                        </m:f>
                        <m:r>
                          <a:rPr lang="en-US" sz="4000">
                            <a:latin typeface="Cambria Math"/>
                          </a:rPr>
                          <m:t>+ 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6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1325432"/>
                  <a:ext cx="2209800" cy="1301895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TextBox 13"/>
            <p:cNvSpPr txBox="1"/>
            <p:nvPr/>
          </p:nvSpPr>
          <p:spPr>
            <a:xfrm>
              <a:off x="367146" y="1534336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b)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386946" y="2362200"/>
            <a:ext cx="2757054" cy="1301895"/>
            <a:chOff x="367146" y="1325432"/>
            <a:chExt cx="2757054" cy="130189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914400" y="1325432"/>
                  <a:ext cx="2209800" cy="13018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4</m:t>
                            </m:r>
                          </m:den>
                        </m:f>
                        <m:r>
                          <a:rPr lang="en-US" sz="4000">
                            <a:latin typeface="Cambria Math"/>
                          </a:rPr>
                          <m:t>+ 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6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1325432"/>
                  <a:ext cx="2209800" cy="1301895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" name="TextBox 16"/>
            <p:cNvSpPr txBox="1"/>
            <p:nvPr/>
          </p:nvSpPr>
          <p:spPr>
            <a:xfrm>
              <a:off x="367146" y="1534336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c)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0" y="3962400"/>
            <a:ext cx="6934200" cy="1248803"/>
            <a:chOff x="0" y="3276600"/>
            <a:chExt cx="6386946" cy="124880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304800" y="3276600"/>
                  <a:ext cx="6082146" cy="124880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num>
                          <m:den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3</m:t>
                            </m:r>
                          </m:den>
                        </m:f>
                        <m:r>
                          <a:rPr lang="en-US" sz="4000" b="0">
                            <a:solidFill>
                              <a:schemeClr val="tx1"/>
                            </a:solidFill>
                            <a:latin typeface="Cambria Math"/>
                          </a:rPr>
                          <m:t>+ </m:t>
                        </m:r>
                        <m:f>
                          <m:fPr>
                            <m:ctrlPr>
                              <a:rPr lang="en-US" sz="4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4</m:t>
                            </m:r>
                          </m:num>
                          <m:den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5</m:t>
                            </m:r>
                          </m:den>
                        </m:f>
                        <m:r>
                          <a:rPr lang="en-US" sz="4000" b="0">
                            <a:solidFill>
                              <a:schemeClr val="tx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4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10</m:t>
                            </m:r>
                          </m:num>
                          <m:den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15</m:t>
                            </m:r>
                          </m:den>
                        </m:f>
                        <m:r>
                          <a:rPr lang="en-US" sz="4000" b="0">
                            <a:solidFill>
                              <a:schemeClr val="tx1"/>
                            </a:solidFill>
                            <a:latin typeface="Cambria Math"/>
                          </a:rPr>
                          <m:t>+ </m:t>
                        </m:r>
                        <m:f>
                          <m:fPr>
                            <m:ctrlPr>
                              <a:rPr lang="en-US" sz="4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12</m:t>
                            </m:r>
                          </m:num>
                          <m:den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15</m:t>
                            </m:r>
                          </m:den>
                        </m:f>
                        <m:r>
                          <a:rPr lang="en-US" sz="4000" b="0">
                            <a:solidFill>
                              <a:schemeClr val="tx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4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22</m:t>
                            </m:r>
                          </m:num>
                          <m:den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15</m:t>
                            </m:r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 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4800" y="3276600"/>
                  <a:ext cx="6082146" cy="1248803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9" name="TextBox 18"/>
            <p:cNvSpPr txBox="1"/>
            <p:nvPr/>
          </p:nvSpPr>
          <p:spPr>
            <a:xfrm>
              <a:off x="0" y="3454725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a)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76200" y="5596693"/>
            <a:ext cx="6858000" cy="1261307"/>
            <a:chOff x="76200" y="5389418"/>
            <a:chExt cx="6629400" cy="1261307"/>
          </a:xfrm>
        </p:grpSpPr>
        <p:sp>
          <p:nvSpPr>
            <p:cNvPr id="21" name="Rectangle 20"/>
            <p:cNvSpPr/>
            <p:nvPr/>
          </p:nvSpPr>
          <p:spPr>
            <a:xfrm>
              <a:off x="76200" y="5562600"/>
              <a:ext cx="697627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b)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381000" y="5389418"/>
                  <a:ext cx="6324600" cy="126130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i="1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en-US" sz="4000" i="1">
                                <a:latin typeface="Cambria Math"/>
                              </a:rPr>
                              <m:t>12</m:t>
                            </m:r>
                          </m:den>
                        </m:f>
                        <m:r>
                          <a:rPr lang="en-US" sz="4000">
                            <a:latin typeface="Cambria Math"/>
                          </a:rPr>
                          <m:t>+ 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4000" i="1">
                                <a:latin typeface="Cambria Math"/>
                              </a:rPr>
                              <m:t>6</m:t>
                            </m:r>
                          </m:den>
                        </m:f>
                        <m:r>
                          <a:rPr lang="en-US" sz="400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i="1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en-US" sz="4000" i="1">
                                <a:latin typeface="Cambria Math"/>
                              </a:rPr>
                              <m:t>12</m:t>
                            </m:r>
                          </m:den>
                        </m:f>
                        <m:r>
                          <a:rPr lang="en-US" sz="4000">
                            <a:latin typeface="Cambria Math"/>
                          </a:rPr>
                          <m:t>+ 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i="1">
                                <a:latin typeface="Cambria Math"/>
                              </a:rPr>
                              <m:t>2</m:t>
                            </m:r>
                          </m:num>
                          <m:den>
                            <m:r>
                              <a:rPr lang="en-US" sz="4000" i="1">
                                <a:latin typeface="Cambria Math"/>
                              </a:rPr>
                              <m:t>12</m:t>
                            </m:r>
                          </m:den>
                        </m:f>
                        <m:r>
                          <a:rPr lang="en-US" sz="400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i="1">
                                <a:latin typeface="Cambria Math"/>
                              </a:rPr>
                              <m:t>7</m:t>
                            </m:r>
                          </m:num>
                          <m:den>
                            <m:r>
                              <a:rPr lang="en-US" sz="4000" i="1">
                                <a:latin typeface="Cambria Math"/>
                              </a:rPr>
                              <m:t>12</m:t>
                            </m:r>
                            <m:r>
                              <a:rPr lang="en-US" sz="4000" i="1">
                                <a:latin typeface="Cambria Math"/>
                              </a:rPr>
                              <m:t> 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1000" y="5389418"/>
                  <a:ext cx="6324600" cy="1261307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8" name="Group 19"/>
          <p:cNvGrpSpPr>
            <a:grpSpLocks/>
          </p:cNvGrpSpPr>
          <p:nvPr/>
        </p:nvGrpSpPr>
        <p:grpSpPr bwMode="auto">
          <a:xfrm>
            <a:off x="2254828" y="762000"/>
            <a:ext cx="4648200" cy="1089355"/>
            <a:chOff x="1447800" y="814740"/>
            <a:chExt cx="6705600" cy="667513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1447800" y="828560"/>
              <a:ext cx="2438401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447800" y="828560"/>
              <a:ext cx="0" cy="653693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447800" y="1482253"/>
              <a:ext cx="67056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8153400" y="814740"/>
              <a:ext cx="0" cy="667513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5844915" y="814740"/>
              <a:ext cx="2308485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Box 28"/>
          <p:cNvSpPr txBox="1"/>
          <p:nvPr/>
        </p:nvSpPr>
        <p:spPr>
          <a:xfrm>
            <a:off x="3626428" y="4572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u="sng" dirty="0" err="1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6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721428" y="990600"/>
            <a:ext cx="57161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727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394855" y="1614055"/>
            <a:ext cx="3207327" cy="748145"/>
            <a:chOff x="394855" y="242455"/>
            <a:chExt cx="3207327" cy="748145"/>
          </a:xfrm>
        </p:grpSpPr>
        <p:sp>
          <p:nvSpPr>
            <p:cNvPr id="5" name="Oval 4"/>
            <p:cNvSpPr/>
            <p:nvPr/>
          </p:nvSpPr>
          <p:spPr>
            <a:xfrm>
              <a:off x="394855" y="242455"/>
              <a:ext cx="748145" cy="74814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163782" y="293361"/>
              <a:ext cx="2438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err="1"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600" dirty="0">
                  <a:latin typeface="Times New Roman" pitchFamily="18" charset="0"/>
                  <a:cs typeface="Times New Roman" pitchFamily="18" charset="0"/>
                </a:rPr>
                <a:t>: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76200" y="2637397"/>
            <a:ext cx="2757054" cy="1248803"/>
            <a:chOff x="367146" y="1325432"/>
            <a:chExt cx="2757054" cy="124880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914400" y="1325432"/>
                  <a:ext cx="2209800" cy="124880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i="1">
                                <a:latin typeface="Cambria Math"/>
                              </a:rPr>
                              <m:t>2</m:t>
                            </m:r>
                            <m:r>
                              <a:rPr lang="en-US" sz="4000" b="0" i="1" smtClean="0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5</m:t>
                            </m:r>
                          </m:den>
                        </m:f>
                        <m:r>
                          <a:rPr lang="en-US" sz="4000" b="0" i="0" smtClean="0">
                            <a:latin typeface="Cambria Math"/>
                          </a:rPr>
                          <m:t>−</m:t>
                        </m:r>
                        <m:r>
                          <a:rPr lang="en-US" sz="4000"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11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1325432"/>
                  <a:ext cx="2209800" cy="1248803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TextBox 8"/>
            <p:cNvSpPr txBox="1"/>
            <p:nvPr/>
          </p:nvSpPr>
          <p:spPr>
            <a:xfrm>
              <a:off x="367146" y="1534336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a)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186546" y="2612014"/>
            <a:ext cx="2757054" cy="1248803"/>
            <a:chOff x="367146" y="1325432"/>
            <a:chExt cx="2757054" cy="124880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914400" y="1325432"/>
                  <a:ext cx="2209800" cy="124880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7</m:t>
                            </m:r>
                          </m:den>
                        </m:f>
                        <m:r>
                          <a:rPr lang="en-US" sz="4000" b="0" i="0" smtClean="0">
                            <a:latin typeface="Cambria Math"/>
                          </a:rPr>
                          <m:t>−</m:t>
                        </m:r>
                        <m:r>
                          <a:rPr lang="en-US" sz="4000"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14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1325432"/>
                  <a:ext cx="2209800" cy="1248803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TextBox 13"/>
            <p:cNvSpPr txBox="1"/>
            <p:nvPr/>
          </p:nvSpPr>
          <p:spPr>
            <a:xfrm>
              <a:off x="367146" y="1534336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b)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386946" y="2584305"/>
            <a:ext cx="2757054" cy="1301895"/>
            <a:chOff x="367146" y="1325432"/>
            <a:chExt cx="2757054" cy="130189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914400" y="1325432"/>
                  <a:ext cx="2209800" cy="13018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6</m:t>
                            </m:r>
                          </m:den>
                        </m:f>
                        <m:r>
                          <a:rPr lang="en-US" sz="4000" b="0" i="0" smtClean="0">
                            <a:latin typeface="Cambria Math"/>
                          </a:rPr>
                          <m:t>−</m:t>
                        </m:r>
                        <m:r>
                          <a:rPr lang="en-US" sz="4000"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1325432"/>
                  <a:ext cx="2209800" cy="1301895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" name="TextBox 16"/>
            <p:cNvSpPr txBox="1"/>
            <p:nvPr/>
          </p:nvSpPr>
          <p:spPr>
            <a:xfrm>
              <a:off x="367146" y="1534336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c)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0" y="4148893"/>
            <a:ext cx="6934200" cy="1261307"/>
            <a:chOff x="0" y="3276600"/>
            <a:chExt cx="6386946" cy="126130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304800" y="3276600"/>
                  <a:ext cx="6082146" cy="126130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 </m:t>
                        </m:r>
                        <m:f>
                          <m:fPr>
                            <m:ctrlPr>
                              <a:rPr lang="en-US" sz="4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5</m:t>
                            </m:r>
                          </m:den>
                        </m:f>
                        <m:r>
                          <a:rPr lang="en-US" sz="4000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4000" b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4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11</m:t>
                            </m:r>
                          </m:num>
                          <m:den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3</m:t>
                            </m:r>
                          </m:den>
                        </m:f>
                        <m:r>
                          <a:rPr lang="en-US" sz="4000" b="0">
                            <a:solidFill>
                              <a:schemeClr val="tx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4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69</m:t>
                            </m:r>
                          </m:num>
                          <m:den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15</m:t>
                            </m:r>
                          </m:den>
                        </m:f>
                        <m:r>
                          <a:rPr lang="en-US" sz="4000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4000" b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4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55</m:t>
                            </m:r>
                          </m:num>
                          <m:den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15</m:t>
                            </m:r>
                          </m:den>
                        </m:f>
                        <m:r>
                          <a:rPr lang="en-US" sz="4000" b="0">
                            <a:solidFill>
                              <a:schemeClr val="tx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4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14</m:t>
                            </m:r>
                          </m:num>
                          <m:den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15 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4800" y="3276600"/>
                  <a:ext cx="6082146" cy="1261307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9" name="TextBox 18"/>
            <p:cNvSpPr txBox="1"/>
            <p:nvPr/>
          </p:nvSpPr>
          <p:spPr>
            <a:xfrm>
              <a:off x="0" y="3454725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a)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76200" y="5558349"/>
            <a:ext cx="7148946" cy="1299651"/>
            <a:chOff x="76200" y="5389418"/>
            <a:chExt cx="6629400" cy="1299651"/>
          </a:xfrm>
        </p:grpSpPr>
        <p:sp>
          <p:nvSpPr>
            <p:cNvPr id="21" name="Rectangle 20"/>
            <p:cNvSpPr/>
            <p:nvPr/>
          </p:nvSpPr>
          <p:spPr>
            <a:xfrm>
              <a:off x="76200" y="5562600"/>
              <a:ext cx="697627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b)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381000" y="5389418"/>
                  <a:ext cx="6324600" cy="129965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7</m:t>
                            </m:r>
                          </m:den>
                        </m:f>
                        <m:r>
                          <a:rPr lang="en-US" sz="4000" b="0" i="0" smtClean="0">
                            <a:latin typeface="Cambria Math"/>
                          </a:rPr>
                          <m:t>−</m:t>
                        </m:r>
                        <m:r>
                          <a:rPr lang="en-US" sz="4000"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14</m:t>
                            </m:r>
                          </m:den>
                        </m:f>
                        <m:r>
                          <a:rPr lang="en-US" sz="400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6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14</m:t>
                            </m:r>
                          </m:den>
                        </m:f>
                        <m:r>
                          <a:rPr lang="en-US" sz="4000" b="0" i="0" smtClean="0">
                            <a:latin typeface="Cambria Math"/>
                          </a:rPr>
                          <m:t>−</m:t>
                        </m:r>
                        <m:r>
                          <a:rPr lang="en-US" sz="4000"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4000" i="1">
                                <a:latin typeface="Cambria Math"/>
                              </a:rPr>
                              <m:t>1</m:t>
                            </m:r>
                            <m:r>
                              <a:rPr lang="en-US" sz="4000" b="0" i="1" smtClean="0">
                                <a:latin typeface="Cambria Math"/>
                              </a:rPr>
                              <m:t>4</m:t>
                            </m:r>
                          </m:den>
                        </m:f>
                        <m:r>
                          <a:rPr lang="en-US" sz="400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en-US" sz="4000" i="1">
                                <a:latin typeface="Cambria Math"/>
                              </a:rPr>
                              <m:t>1</m:t>
                            </m:r>
                            <m:r>
                              <a:rPr lang="en-US" sz="4000" b="0" i="1" smtClean="0">
                                <a:latin typeface="Cambria Math"/>
                              </a:rPr>
                              <m:t>4</m:t>
                            </m:r>
                            <m:r>
                              <a:rPr lang="en-US" sz="4000" i="1">
                                <a:latin typeface="Cambria Math"/>
                              </a:rPr>
                              <m:t> 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1000" y="5389418"/>
                  <a:ext cx="6324600" cy="1299651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4191067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48490" y="1752600"/>
            <a:ext cx="3207327" cy="748145"/>
            <a:chOff x="394855" y="242455"/>
            <a:chExt cx="3207327" cy="748145"/>
          </a:xfrm>
        </p:grpSpPr>
        <p:sp>
          <p:nvSpPr>
            <p:cNvPr id="5" name="Oval 4"/>
            <p:cNvSpPr/>
            <p:nvPr/>
          </p:nvSpPr>
          <p:spPr>
            <a:xfrm>
              <a:off x="394855" y="242455"/>
              <a:ext cx="748145" cy="74814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163782" y="293361"/>
              <a:ext cx="2438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err="1"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600" dirty="0">
                  <a:latin typeface="Times New Roman" pitchFamily="18" charset="0"/>
                  <a:cs typeface="Times New Roman" pitchFamily="18" charset="0"/>
                </a:rPr>
                <a:t>: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0" y="2362200"/>
            <a:ext cx="2757054" cy="1301895"/>
            <a:chOff x="367146" y="1325432"/>
            <a:chExt cx="2757054" cy="130189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914400" y="1325432"/>
                  <a:ext cx="2209800" cy="13018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4</m:t>
                            </m:r>
                          </m:den>
                        </m:f>
                        <m:r>
                          <a:rPr lang="en-US" sz="4000" b="0" i="0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/>
                          </a:rPr>
                          <m:t>x</m:t>
                        </m:r>
                        <m:r>
                          <a:rPr lang="en-US" sz="4000"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6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1325432"/>
                  <a:ext cx="2209800" cy="1301895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TextBox 8"/>
            <p:cNvSpPr txBox="1"/>
            <p:nvPr/>
          </p:nvSpPr>
          <p:spPr>
            <a:xfrm>
              <a:off x="367146" y="1534336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a)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110346" y="2416454"/>
            <a:ext cx="2757054" cy="1246495"/>
            <a:chOff x="367146" y="1325432"/>
            <a:chExt cx="2757054" cy="124649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914400" y="1325432"/>
                  <a:ext cx="2209800" cy="12464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4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5</m:t>
                            </m:r>
                          </m:den>
                        </m:f>
                        <m:r>
                          <a:rPr lang="en-US" sz="4000" b="0" i="0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/>
                          </a:rPr>
                          <m:t>x</m:t>
                        </m:r>
                        <m:r>
                          <a:rPr lang="en-US" sz="4000" b="0" i="0" smtClean="0">
                            <a:latin typeface="Cambria Math"/>
                          </a:rPr>
                          <m:t> 13</m:t>
                        </m:r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1325432"/>
                  <a:ext cx="2209800" cy="1246495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TextBox 13"/>
            <p:cNvSpPr txBox="1"/>
            <p:nvPr/>
          </p:nvSpPr>
          <p:spPr>
            <a:xfrm>
              <a:off x="367146" y="1534336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b)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310746" y="2388745"/>
            <a:ext cx="2757054" cy="1246495"/>
            <a:chOff x="367146" y="1325432"/>
            <a:chExt cx="2757054" cy="124649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914400" y="1325432"/>
                  <a:ext cx="2209800" cy="12464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4000" b="0" i="0" smtClean="0">
                            <a:latin typeface="Cambria Math"/>
                          </a:rPr>
                          <m:t>15 </m:t>
                        </m:r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/>
                          </a:rPr>
                          <m:t>x</m:t>
                        </m:r>
                        <m:r>
                          <a:rPr lang="en-US" sz="4000"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4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5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1325432"/>
                  <a:ext cx="2209800" cy="1246495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" name="TextBox 16"/>
            <p:cNvSpPr txBox="1"/>
            <p:nvPr/>
          </p:nvSpPr>
          <p:spPr>
            <a:xfrm>
              <a:off x="367146" y="1534336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c)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0" y="3886200"/>
            <a:ext cx="7886700" cy="1305037"/>
            <a:chOff x="152400" y="3505200"/>
            <a:chExt cx="7886700" cy="130503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Box 1"/>
                <p:cNvSpPr txBox="1"/>
                <p:nvPr/>
              </p:nvSpPr>
              <p:spPr>
                <a:xfrm>
                  <a:off x="676561" y="3505200"/>
                  <a:ext cx="7362539" cy="1305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5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5400" i="1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en-US" sz="5400" i="1">
                                <a:latin typeface="Cambria Math"/>
                              </a:rPr>
                              <m:t>4</m:t>
                            </m:r>
                          </m:den>
                        </m:f>
                        <m:r>
                          <a:rPr lang="en-US" sz="540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5400">
                            <a:latin typeface="Cambria Math"/>
                          </a:rPr>
                          <m:t>x</m:t>
                        </m:r>
                        <m:r>
                          <a:rPr lang="en-US" sz="5400"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5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5400" i="1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en-US" sz="5400" i="1">
                                <a:latin typeface="Cambria Math"/>
                              </a:rPr>
                              <m:t>6</m:t>
                            </m:r>
                          </m:den>
                        </m:f>
                        <m:r>
                          <a:rPr lang="en-US" sz="540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5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5400" i="1">
                                <a:latin typeface="Cambria Math"/>
                              </a:rPr>
                              <m:t>3</m:t>
                            </m:r>
                            <m:r>
                              <a:rPr lang="en-US" sz="5400">
                                <a:latin typeface="Cambria Math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5400">
                                <a:latin typeface="Cambria Math"/>
                              </a:rPr>
                              <m:t>x</m:t>
                            </m:r>
                            <m:r>
                              <a:rPr lang="en-US" sz="5400">
                                <a:latin typeface="Cambria Math"/>
                              </a:rPr>
                              <m:t> </m:t>
                            </m:r>
                            <m:r>
                              <a:rPr lang="en-US" sz="5400" i="1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en-US" sz="5400" i="1">
                                <a:latin typeface="Cambria Math"/>
                              </a:rPr>
                              <m:t>4 </m:t>
                            </m:r>
                            <m:r>
                              <m:rPr>
                                <m:sty m:val="p"/>
                              </m:rPr>
                              <a:rPr lang="en-US" sz="5400">
                                <a:latin typeface="Cambria Math"/>
                              </a:rPr>
                              <m:t>x</m:t>
                            </m:r>
                            <m:r>
                              <a:rPr lang="en-US" sz="5400">
                                <a:latin typeface="Cambria Math"/>
                              </a:rPr>
                              <m:t> </m:t>
                            </m:r>
                            <m:r>
                              <a:rPr lang="en-US" sz="5400" i="1">
                                <a:latin typeface="Cambria Math"/>
                              </a:rPr>
                              <m:t>6</m:t>
                            </m:r>
                          </m:den>
                        </m:f>
                        <m:r>
                          <a:rPr lang="en-US" sz="540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5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5400" i="1">
                                <a:latin typeface="Cambria Math"/>
                              </a:rPr>
                              <m:t>15</m:t>
                            </m:r>
                          </m:num>
                          <m:den>
                            <m:r>
                              <a:rPr lang="en-US" sz="5400" i="1">
                                <a:latin typeface="Cambria Math"/>
                              </a:rPr>
                              <m:t>24 </m:t>
                            </m:r>
                          </m:den>
                        </m:f>
                        <m:r>
                          <a:rPr lang="en-US" sz="5400">
                            <a:latin typeface="Cambria Math"/>
                          </a:rPr>
                          <m:t>= </m:t>
                        </m:r>
                        <m:f>
                          <m:fPr>
                            <m:ctrlPr>
                              <a:rPr lang="en-US" sz="5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5400" i="1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en-US" sz="5400" i="1">
                                <a:latin typeface="Cambria Math"/>
                              </a:rPr>
                              <m:t>8 </m:t>
                            </m:r>
                          </m:den>
                        </m:f>
                      </m:oMath>
                    </m:oMathPara>
                  </a14:m>
                  <a:endParaRPr lang="en-US" sz="54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2" name="TextBox 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6561" y="3505200"/>
                  <a:ext cx="7362539" cy="1305037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" name="TextBox 2"/>
            <p:cNvSpPr txBox="1"/>
            <p:nvPr/>
          </p:nvSpPr>
          <p:spPr>
            <a:xfrm>
              <a:off x="152400" y="3657599"/>
              <a:ext cx="6858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a)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0" y="5562600"/>
                <a:ext cx="8141696" cy="12925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800" dirty="0">
                    <a:latin typeface="Times New Roman" pitchFamily="18" charset="0"/>
                    <a:cs typeface="Times New Roman" pitchFamily="18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5400" i="1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sz="5400" i="1">
                            <a:latin typeface="Cambria Math"/>
                          </a:rPr>
                          <m:t>5</m:t>
                        </m:r>
                      </m:den>
                    </m:f>
                    <m:r>
                      <m:rPr>
                        <m:sty m:val="p"/>
                      </m:rPr>
                      <a:rPr lang="en-US" sz="5400">
                        <a:latin typeface="Cambria Math"/>
                      </a:rPr>
                      <m:t>x</m:t>
                    </m:r>
                    <m:r>
                      <a:rPr lang="en-US" sz="5400" b="0" i="0" smtClean="0">
                        <a:latin typeface="Cambria Math"/>
                      </a:rPr>
                      <m:t> </m:t>
                    </m:r>
                    <m:r>
                      <a:rPr lang="en-US" sz="5400">
                        <a:latin typeface="Cambria Math"/>
                      </a:rPr>
                      <m:t>13= </m:t>
                    </m:r>
                    <m:f>
                      <m:fPr>
                        <m:ctrlPr>
                          <a:rPr lang="en-US" sz="5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5400" i="1">
                            <a:latin typeface="Cambria Math"/>
                          </a:rPr>
                          <m:t>4 </m:t>
                        </m:r>
                        <m:r>
                          <m:rPr>
                            <m:sty m:val="p"/>
                          </m:rPr>
                          <a:rPr lang="en-US" sz="5400">
                            <a:latin typeface="Cambria Math"/>
                          </a:rPr>
                          <m:t>x</m:t>
                        </m:r>
                        <m:r>
                          <a:rPr lang="en-US" sz="5400">
                            <a:latin typeface="Cambria Math"/>
                          </a:rPr>
                          <m:t> 13</m:t>
                        </m:r>
                      </m:num>
                      <m:den>
                        <m:r>
                          <a:rPr lang="en-US" sz="5400" i="1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sz="54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5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/>
                          </a:rPr>
                          <m:t>52</m:t>
                        </m:r>
                      </m:num>
                      <m:den>
                        <m:r>
                          <a:rPr lang="en-US" sz="5400" i="1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en-US" sz="4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562600"/>
                <a:ext cx="8141696" cy="1292598"/>
              </a:xfrm>
              <a:prstGeom prst="rect">
                <a:avLst/>
              </a:prstGeom>
              <a:blipFill rotWithShape="1">
                <a:blip r:embed="rId7"/>
                <a:stretch>
                  <a:fillRect l="-3368" b="-80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0718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87093" y="1816719"/>
            <a:ext cx="3207327" cy="748145"/>
            <a:chOff x="394855" y="242455"/>
            <a:chExt cx="3207327" cy="748145"/>
          </a:xfrm>
        </p:grpSpPr>
        <p:sp>
          <p:nvSpPr>
            <p:cNvPr id="5" name="Oval 4"/>
            <p:cNvSpPr/>
            <p:nvPr/>
          </p:nvSpPr>
          <p:spPr>
            <a:xfrm>
              <a:off x="394855" y="242455"/>
              <a:ext cx="748145" cy="74814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163782" y="293361"/>
              <a:ext cx="2438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err="1"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600" dirty="0">
                  <a:latin typeface="Times New Roman" pitchFamily="18" charset="0"/>
                  <a:cs typeface="Times New Roman" pitchFamily="18" charset="0"/>
                </a:rPr>
                <a:t>: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76200" y="2542309"/>
            <a:ext cx="2757054" cy="1248803"/>
            <a:chOff x="367146" y="1325432"/>
            <a:chExt cx="2757054" cy="124880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914400" y="1325432"/>
                  <a:ext cx="2209800" cy="124880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8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5</m:t>
                            </m:r>
                          </m:den>
                        </m:f>
                        <m:r>
                          <a:rPr lang="en-US" sz="4000" b="0" i="0" smtClean="0">
                            <a:latin typeface="Cambria Math"/>
                          </a:rPr>
                          <m:t> :</m:t>
                        </m:r>
                        <m:r>
                          <a:rPr lang="en-US" sz="4000"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1325432"/>
                  <a:ext cx="2209800" cy="1248803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TextBox 8"/>
            <p:cNvSpPr txBox="1"/>
            <p:nvPr/>
          </p:nvSpPr>
          <p:spPr>
            <a:xfrm>
              <a:off x="367146" y="1534336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a)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186546" y="2542309"/>
            <a:ext cx="2757054" cy="1248803"/>
            <a:chOff x="367146" y="1325432"/>
            <a:chExt cx="2757054" cy="124880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914400" y="1325432"/>
                  <a:ext cx="2209800" cy="124880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7</m:t>
                            </m:r>
                          </m:den>
                        </m:f>
                        <m:r>
                          <a:rPr lang="en-US" sz="4000" b="0" i="0" smtClean="0">
                            <a:latin typeface="Cambria Math"/>
                          </a:rPr>
                          <m:t> :2</m:t>
                        </m:r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1325432"/>
                  <a:ext cx="2209800" cy="1248803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TextBox 13"/>
            <p:cNvSpPr txBox="1"/>
            <p:nvPr/>
          </p:nvSpPr>
          <p:spPr>
            <a:xfrm>
              <a:off x="367146" y="1534336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b)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386946" y="2514600"/>
            <a:ext cx="2757054" cy="1248803"/>
            <a:chOff x="367146" y="1325432"/>
            <a:chExt cx="2757054" cy="124880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914400" y="1325432"/>
                  <a:ext cx="2209800" cy="124880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4000" smtClean="0">
                            <a:latin typeface="Cambria Math"/>
                          </a:rPr>
                          <m:t>2</m:t>
                        </m:r>
                        <m:r>
                          <a:rPr lang="en-US" sz="4000" b="0" i="0" smtClean="0">
                            <a:latin typeface="Cambria Math"/>
                          </a:rPr>
                          <m:t> :</m:t>
                        </m:r>
                        <m:r>
                          <a:rPr lang="en-US" sz="4000"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2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1325432"/>
                  <a:ext cx="2209800" cy="1248803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" name="TextBox 16"/>
            <p:cNvSpPr txBox="1"/>
            <p:nvPr/>
          </p:nvSpPr>
          <p:spPr>
            <a:xfrm>
              <a:off x="367146" y="1534336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c)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87093" y="4038600"/>
                <a:ext cx="7304307" cy="11592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>
                    <a:latin typeface="Times New Roman" pitchFamily="18" charset="0"/>
                    <a:cs typeface="Times New Roman" pitchFamily="18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en-US" sz="4800" i="1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sz="4800">
                        <a:latin typeface="Cambria Math"/>
                      </a:rPr>
                      <m:t> : </m:t>
                    </m:r>
                    <m:f>
                      <m:fPr>
                        <m:ctrlPr>
                          <a:rPr lang="en-US" sz="4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4800" i="1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sz="48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4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en-US" sz="4800" i="1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sz="480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4800">
                        <a:latin typeface="Cambria Math"/>
                      </a:rPr>
                      <m:t>x</m:t>
                    </m:r>
                    <m:r>
                      <a:rPr lang="en-US" sz="480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4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4800" i="1">
                            <a:latin typeface="Cambria Math"/>
                          </a:rPr>
                          <m:t>1</m:t>
                        </m:r>
                      </m:den>
                    </m:f>
                    <m:r>
                      <a:rPr lang="en-US" sz="48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4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/>
                          </a:rPr>
                          <m:t>8 </m:t>
                        </m:r>
                        <m:r>
                          <m:rPr>
                            <m:sty m:val="p"/>
                          </m:rPr>
                          <a:rPr lang="en-US" sz="4800">
                            <a:latin typeface="Cambria Math"/>
                          </a:rPr>
                          <m:t>x</m:t>
                        </m:r>
                        <m:r>
                          <a:rPr lang="en-US" sz="4800">
                            <a:latin typeface="Cambria Math"/>
                          </a:rPr>
                          <m:t> 3</m:t>
                        </m:r>
                      </m:num>
                      <m:den>
                        <m:r>
                          <a:rPr lang="en-US" sz="4800" i="1">
                            <a:latin typeface="Cambria Math"/>
                          </a:rPr>
                          <m:t>5 </m:t>
                        </m:r>
                        <m:r>
                          <m:rPr>
                            <m:sty m:val="p"/>
                          </m:rPr>
                          <a:rPr lang="en-US" sz="4800">
                            <a:latin typeface="Cambria Math"/>
                          </a:rPr>
                          <m:t>x</m:t>
                        </m:r>
                        <m:r>
                          <a:rPr lang="en-US" sz="4800">
                            <a:latin typeface="Cambria Math"/>
                          </a:rPr>
                          <m:t> 1</m:t>
                        </m:r>
                        <m:r>
                          <a:rPr lang="en-US" sz="4800" i="1">
                            <a:latin typeface="Cambria Math"/>
                          </a:rPr>
                          <m:t> </m:t>
                        </m:r>
                      </m:den>
                    </m:f>
                    <m:r>
                      <a:rPr lang="en-US" sz="480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sz="4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/>
                          </a:rPr>
                          <m:t>24</m:t>
                        </m:r>
                      </m:num>
                      <m:den>
                        <m:r>
                          <a:rPr lang="en-US" sz="4800" i="1">
                            <a:latin typeface="Cambria Math"/>
                          </a:rPr>
                          <m:t>5 </m:t>
                        </m:r>
                      </m:den>
                    </m:f>
                  </m:oMath>
                </a14:m>
                <a:endParaRPr lang="en-US" sz="4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93" y="4038600"/>
                <a:ext cx="7304307" cy="1159228"/>
              </a:xfrm>
              <a:prstGeom prst="rect">
                <a:avLst/>
              </a:prstGeom>
              <a:blipFill rotWithShape="1">
                <a:blip r:embed="rId6"/>
                <a:stretch>
                  <a:fillRect l="-3753" b="-12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76200" y="5486400"/>
                <a:ext cx="7296293" cy="11573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>
                    <a:latin typeface="Times New Roman" pitchFamily="18" charset="0"/>
                    <a:cs typeface="Times New Roman" pitchFamily="18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4800" i="1">
                            <a:latin typeface="Cambria Math"/>
                          </a:rPr>
                          <m:t>7</m:t>
                        </m:r>
                      </m:den>
                    </m:f>
                    <m:r>
                      <a:rPr lang="en-US" sz="4800">
                        <a:latin typeface="Cambria Math"/>
                      </a:rPr>
                      <m:t> :2=</m:t>
                    </m:r>
                    <m:f>
                      <m:fPr>
                        <m:ctrlPr>
                          <a:rPr lang="en-US" sz="4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4800" i="1">
                            <a:latin typeface="Cambria Math"/>
                          </a:rPr>
                          <m:t>7</m:t>
                        </m:r>
                      </m:den>
                    </m:f>
                    <m:r>
                      <a:rPr lang="en-US" sz="480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4800">
                        <a:latin typeface="Cambria Math"/>
                      </a:rPr>
                      <m:t>x</m:t>
                    </m:r>
                    <m:r>
                      <a:rPr lang="en-US" sz="480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4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48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48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4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/>
                          </a:rPr>
                          <m:t>3 </m:t>
                        </m:r>
                        <m:r>
                          <m:rPr>
                            <m:sty m:val="p"/>
                          </m:rPr>
                          <a:rPr lang="en-US" sz="4800">
                            <a:latin typeface="Cambria Math"/>
                          </a:rPr>
                          <m:t>x</m:t>
                        </m:r>
                        <m:r>
                          <a:rPr lang="en-US" sz="4800">
                            <a:latin typeface="Cambria Math"/>
                          </a:rPr>
                          <m:t> 1</m:t>
                        </m:r>
                      </m:num>
                      <m:den>
                        <m:r>
                          <a:rPr lang="en-US" sz="4800" i="1">
                            <a:latin typeface="Cambria Math"/>
                          </a:rPr>
                          <m:t>7</m:t>
                        </m:r>
                        <m:r>
                          <m:rPr>
                            <m:sty m:val="p"/>
                          </m:rPr>
                          <a:rPr lang="en-US" sz="4800">
                            <a:latin typeface="Cambria Math"/>
                          </a:rPr>
                          <m:t>x</m:t>
                        </m:r>
                        <m:r>
                          <a:rPr lang="en-US" sz="4800">
                            <a:latin typeface="Cambria Math"/>
                          </a:rPr>
                          <m:t> 2</m:t>
                        </m:r>
                      </m:den>
                    </m:f>
                    <m:r>
                      <a:rPr lang="en-US" sz="480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sz="4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4800" i="1">
                            <a:latin typeface="Cambria Math"/>
                          </a:rPr>
                          <m:t>14 </m:t>
                        </m:r>
                      </m:den>
                    </m:f>
                  </m:oMath>
                </a14:m>
                <a:endParaRPr lang="en-US" sz="4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5486400"/>
                <a:ext cx="7296293" cy="1157305"/>
              </a:xfrm>
              <a:prstGeom prst="rect">
                <a:avLst/>
              </a:prstGeom>
              <a:blipFill rotWithShape="1">
                <a:blip r:embed="rId7"/>
                <a:stretch>
                  <a:fillRect l="-3846" b="-1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3934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0793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168947" y="1705320"/>
                <a:ext cx="2281587" cy="9666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>
                    <a:latin typeface="Times New Roman" pitchFamily="18" charset="0"/>
                    <a:cs typeface="Times New Roman" pitchFamily="18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en-US" sz="40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sz="4000">
                        <a:latin typeface="Cambria Math"/>
                      </a:rPr>
                      <m:t>=</m:t>
                    </m:r>
                  </m:oMath>
                </a14:m>
                <a:endParaRPr lang="en-US" sz="4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8947" y="1705320"/>
                <a:ext cx="2281587" cy="966675"/>
              </a:xfrm>
              <a:prstGeom prst="rect">
                <a:avLst/>
              </a:prstGeom>
              <a:blipFill rotWithShape="1">
                <a:blip r:embed="rId4"/>
                <a:stretch>
                  <a:fillRect l="-9626" b="-126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168947" y="2924520"/>
                <a:ext cx="2885726" cy="9757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>
                    <a:latin typeface="Times New Roman" pitchFamily="18" charset="0"/>
                    <a:cs typeface="Times New Roman" pitchFamily="18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8</m:t>
                        </m:r>
                      </m:den>
                    </m:f>
                    <m:r>
                      <a:rPr lang="en-US" sz="400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40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17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8 </m:t>
                        </m:r>
                      </m:den>
                    </m:f>
                  </m:oMath>
                </a14:m>
                <a:endParaRPr lang="en-US" sz="4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8947" y="2924520"/>
                <a:ext cx="2885726" cy="975780"/>
              </a:xfrm>
              <a:prstGeom prst="rect">
                <a:avLst/>
              </a:prstGeom>
              <a:blipFill rotWithShape="1">
                <a:blip r:embed="rId5"/>
                <a:stretch>
                  <a:fillRect l="-7611" b="-118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232174" y="4219920"/>
                <a:ext cx="2274212" cy="9659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/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7</m:t>
                        </m:r>
                      </m:den>
                    </m:f>
                    <m:r>
                      <a:rPr lang="en-US" sz="400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4000">
                        <a:latin typeface="Cambria Math"/>
                      </a:rPr>
                      <m:t>x</m:t>
                    </m:r>
                    <m:r>
                      <a:rPr lang="en-US" sz="400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sz="4000">
                        <a:latin typeface="Cambria Math"/>
                      </a:rPr>
                      <m:t>=</m:t>
                    </m:r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2174" y="4219920"/>
                <a:ext cx="2274212" cy="965905"/>
              </a:xfrm>
              <a:prstGeom prst="rect">
                <a:avLst/>
              </a:prstGeom>
              <a:blipFill rotWithShape="1">
                <a:blip r:embed="rId6"/>
                <a:stretch>
                  <a:fillRect l="-9383" b="-13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308374" y="5466892"/>
                <a:ext cx="2731069" cy="9628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/>
                  <a:t>d) </a:t>
                </a:r>
                <a14:m>
                  <m:oMath xmlns:m="http://schemas.openxmlformats.org/officeDocument/2006/math">
                    <m:r>
                      <a:rPr lang="en-US" sz="4000">
                        <a:latin typeface="Cambria Math"/>
                      </a:rPr>
                      <m:t>2 : </m:t>
                    </m:r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sz="4000">
                        <a:latin typeface="Cambria Math"/>
                      </a:rPr>
                      <m:t>=</m:t>
                    </m:r>
                    <m:r>
                      <a:rPr lang="en-US" sz="4000" i="1">
                        <a:latin typeface="Cambria Math"/>
                      </a:rPr>
                      <m:t>4</m:t>
                    </m:r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8374" y="5466892"/>
                <a:ext cx="2731069" cy="962828"/>
              </a:xfrm>
              <a:prstGeom prst="rect">
                <a:avLst/>
              </a:prstGeom>
              <a:blipFill rotWithShape="1">
                <a:blip r:embed="rId7"/>
                <a:stretch>
                  <a:fillRect l="-8036" b="-139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/>
          <p:cNvSpPr/>
          <p:nvPr/>
        </p:nvSpPr>
        <p:spPr>
          <a:xfrm>
            <a:off x="546374" y="1933920"/>
            <a:ext cx="609600" cy="6096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46374" y="3153120"/>
            <a:ext cx="609600" cy="6096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59347" y="4448520"/>
            <a:ext cx="609600" cy="6096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46374" y="5643506"/>
            <a:ext cx="609600" cy="6096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533400" y="5643506"/>
            <a:ext cx="6225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Đ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33401" y="3153120"/>
            <a:ext cx="6225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Đ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59347" y="4434859"/>
            <a:ext cx="6225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39887" y="1958745"/>
            <a:ext cx="6225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3338074" y="1676401"/>
                <a:ext cx="832279" cy="10245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US" sz="3200" i="1">
                              <a:latin typeface="Cambria Math"/>
                            </a:rPr>
                            <m:t>14 </m:t>
                          </m:r>
                        </m:den>
                      </m:f>
                    </m:oMath>
                  </m:oMathPara>
                </a14:m>
                <a:endParaRPr lang="en-US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8074" y="1676401"/>
                <a:ext cx="832279" cy="102451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3358856" y="1676400"/>
                <a:ext cx="832279" cy="10245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US" sz="32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US" sz="32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sz="32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8856" y="1676400"/>
                <a:ext cx="832279" cy="102451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3455551" y="4253293"/>
                <a:ext cx="742511" cy="8991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/>
                            </a:rPr>
                            <m:t>6</m:t>
                          </m:r>
                        </m:num>
                        <m:den>
                          <m:r>
                            <a:rPr lang="en-US" sz="2800" i="1">
                              <a:latin typeface="Cambria Math"/>
                            </a:rPr>
                            <m:t> 21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5551" y="4253293"/>
                <a:ext cx="742511" cy="89915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3441974" y="4262549"/>
                <a:ext cx="742511" cy="8991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8</m:t>
                          </m:r>
                        </m:num>
                        <m:den>
                          <m:r>
                            <a:rPr lang="en-US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21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1974" y="4262549"/>
                <a:ext cx="742511" cy="89915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0547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 animBg="1"/>
      <p:bldP spid="29" grpId="0" animBg="1"/>
      <p:bldP spid="30" grpId="0" animBg="1"/>
      <p:bldP spid="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/>
          <p:cNvSpPr/>
          <p:nvPr/>
        </p:nvSpPr>
        <p:spPr>
          <a:xfrm>
            <a:off x="1295400" y="2511425"/>
            <a:ext cx="6705600" cy="3200400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8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8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</a:t>
            </a:r>
            <a:endParaRPr lang="en-US" sz="8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5875"/>
            <a:ext cx="3886200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8988637"/>
      </p:ext>
    </p:extLst>
  </p:cSld>
  <p:clrMapOvr>
    <a:masterClrMapping/>
  </p:clrMapOvr>
</p:sld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</TotalTime>
  <Words>521</Words>
  <Application>Microsoft Office PowerPoint</Application>
  <PresentationFormat>On-screen Show (4:3)</PresentationFormat>
  <Paragraphs>76</Paragraphs>
  <Slides>11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Chủ đề của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Chào tạm biệt 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Chào mừng cô và các em  học sinh</dc:title>
  <dc:creator>NP COMPUTER</dc:creator>
  <cp:lastModifiedBy>MyPC</cp:lastModifiedBy>
  <cp:revision>21</cp:revision>
  <dcterms:created xsi:type="dcterms:W3CDTF">2006-08-16T00:00:00Z</dcterms:created>
  <dcterms:modified xsi:type="dcterms:W3CDTF">2020-05-27T04:46:14Z</dcterms:modified>
</cp:coreProperties>
</file>