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80" r:id="rId3"/>
    <p:sldId id="267" r:id="rId4"/>
    <p:sldId id="277" r:id="rId5"/>
    <p:sldId id="278" r:id="rId6"/>
    <p:sldId id="281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5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AF450-59AD-4F3F-B6FA-CC536AF4CE07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081C3-1638-4365-98C8-B86AB69C6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581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93CB15-F654-4D46-85A8-ADCE0DC1E491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47B-B146-4ABD-B986-3E782480A792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37D-D9D7-47C8-BD87-254C7568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4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47B-B146-4ABD-B986-3E782480A792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37D-D9D7-47C8-BD87-254C7568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6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47B-B146-4ABD-B986-3E782480A792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37D-D9D7-47C8-BD87-254C7568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9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47B-B146-4ABD-B986-3E782480A792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37D-D9D7-47C8-BD87-254C7568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458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47B-B146-4ABD-B986-3E782480A792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37D-D9D7-47C8-BD87-254C7568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41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47B-B146-4ABD-B986-3E782480A792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37D-D9D7-47C8-BD87-254C7568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30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47B-B146-4ABD-B986-3E782480A792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37D-D9D7-47C8-BD87-254C7568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35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47B-B146-4ABD-B986-3E782480A792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37D-D9D7-47C8-BD87-254C7568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327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47B-B146-4ABD-B986-3E782480A792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37D-D9D7-47C8-BD87-254C7568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77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47B-B146-4ABD-B986-3E782480A792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37D-D9D7-47C8-BD87-254C7568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28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47B-B146-4ABD-B986-3E782480A792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5F37D-D9D7-47C8-BD87-254C7568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41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647B-B146-4ABD-B986-3E782480A792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5F37D-D9D7-47C8-BD87-254C756827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8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ute Cartoon Kids And School Bus Frame Stock Vector - Imag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7550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807129" y="4800600"/>
            <a:ext cx="7498671" cy="4038600"/>
          </a:xfrm>
          <a:prstGeom prst="rect">
            <a:avLst/>
          </a:prstGeom>
          <a:noFill/>
        </p:spPr>
        <p:txBody>
          <a:bodyPr spcFirstLastPara="1" wrap="none" lIns="91426" tIns="45712" rIns="91426" bIns="45712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8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8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8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</a:p>
        </p:txBody>
      </p:sp>
    </p:spTree>
    <p:extLst>
      <p:ext uri="{BB962C8B-B14F-4D97-AF65-F5344CB8AC3E}">
        <p14:creationId xmlns:p14="http://schemas.microsoft.com/office/powerpoint/2010/main" val="274967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79 Background Powerpoint đẹp nhất cho bài thuyết trình chuyên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22" y="-1"/>
            <a:ext cx="9180022" cy="6885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1066800" y="2346325"/>
            <a:ext cx="46021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&gt;, &lt;, = 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919288" y="2962275"/>
            <a:ext cx="358298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b="1">
                <a:latin typeface="Times New Roman" pitchFamily="18" charset="0"/>
                <a:cs typeface="Times New Roman" pitchFamily="18" charset="0"/>
              </a:rPr>
              <a:t>a)  6842    ….  29 686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919288" y="3738563"/>
            <a:ext cx="36036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b="1">
                <a:latin typeface="Times New Roman" pitchFamily="18" charset="0"/>
                <a:cs typeface="Times New Roman" pitchFamily="18" charset="0"/>
              </a:rPr>
              <a:t>b)  72 518 ….  72 189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1919288" y="4440238"/>
            <a:ext cx="534828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b="1">
                <a:latin typeface="Times New Roman" pitchFamily="18" charset="0"/>
                <a:cs typeface="Times New Roman" pitchFamily="18" charset="0"/>
              </a:rPr>
              <a:t>c)  8000 + 1000 ….  9300 + 1000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990600" y="5153025"/>
            <a:ext cx="71628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0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57 000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61 000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733800" y="3697288"/>
            <a:ext cx="4540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C00000"/>
                </a:solidFill>
              </a:rPr>
              <a:t>&gt;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3657600" y="2895600"/>
            <a:ext cx="454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C00000"/>
                </a:solidFill>
              </a:rPr>
              <a:t>&lt;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495800" y="4383088"/>
            <a:ext cx="4540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C00000"/>
                </a:solidFill>
              </a:rPr>
              <a:t>&lt;</a:t>
            </a:r>
          </a:p>
        </p:txBody>
      </p:sp>
      <p:sp>
        <p:nvSpPr>
          <p:cNvPr id="3084" name="AutoShape 14"/>
          <p:cNvSpPr>
            <a:spLocks noChangeAspect="1" noChangeArrowheads="1"/>
          </p:cNvSpPr>
          <p:nvPr/>
        </p:nvSpPr>
        <p:spPr bwMode="auto">
          <a:xfrm>
            <a:off x="1588" y="0"/>
            <a:ext cx="3175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934493" y="921543"/>
            <a:ext cx="313098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BÀI CŨ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423227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4" grpId="1"/>
      <p:bldP spid="16" grpId="0"/>
      <p:bldP spid="17" grpId="0"/>
      <p:bldP spid="18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Kids Peeping Behind Placard,Cute Little Children On Backgroun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2963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63139" y="4876800"/>
            <a:ext cx="503452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en-US" sz="6600" b="1" cap="none" spc="0" dirty="0">
              <a:ln/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6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5" descr="100+ hình nền powerpoint anime - hinhanhsieudep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4342"/>
            <a:ext cx="9142465" cy="687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2400" y="685800"/>
            <a:ext cx="2514600" cy="584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152400" y="1498600"/>
            <a:ext cx="4038600" cy="9906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a)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+  1536  =  6924</a:t>
            </a:r>
          </a:p>
        </p:txBody>
      </p:sp>
      <p:sp>
        <p:nvSpPr>
          <p:cNvPr id="5124" name="AutoShape 5"/>
          <p:cNvSpPr>
            <a:spLocks noChangeArrowheads="1"/>
          </p:cNvSpPr>
          <p:nvPr/>
        </p:nvSpPr>
        <p:spPr bwMode="auto">
          <a:xfrm>
            <a:off x="4724400" y="3860800"/>
            <a:ext cx="4267200" cy="9906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3200" b="1" dirty="0">
                <a:solidFill>
                  <a:srgbClr val="000066"/>
                </a:solidFill>
                <a:latin typeface="VNI-Times" pitchFamily="2" charset="0"/>
              </a:rPr>
              <a:t>  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:   3   =  1628</a:t>
            </a:r>
          </a:p>
        </p:txBody>
      </p:sp>
      <p:sp>
        <p:nvSpPr>
          <p:cNvPr id="5126" name="AutoShape 7"/>
          <p:cNvSpPr>
            <a:spLocks noChangeArrowheads="1"/>
          </p:cNvSpPr>
          <p:nvPr/>
        </p:nvSpPr>
        <p:spPr bwMode="auto">
          <a:xfrm>
            <a:off x="4733925" y="1498600"/>
            <a:ext cx="4257675" cy="9906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dirty="0">
                <a:latin typeface="VNI-Times" pitchFamily="2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-  636  =  5618</a:t>
            </a:r>
          </a:p>
        </p:txBody>
      </p:sp>
      <p:sp>
        <p:nvSpPr>
          <p:cNvPr id="5127" name="AutoShape 8"/>
          <p:cNvSpPr>
            <a:spLocks noChangeArrowheads="1"/>
          </p:cNvSpPr>
          <p:nvPr/>
        </p:nvSpPr>
        <p:spPr bwMode="auto">
          <a:xfrm>
            <a:off x="152400" y="3860800"/>
            <a:ext cx="4038600" cy="99060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3200" b="1" dirty="0">
                <a:solidFill>
                  <a:srgbClr val="000066"/>
                </a:solidFill>
                <a:latin typeface="VNI-Times" pitchFamily="2" charset="0"/>
              </a:rPr>
              <a:t>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×  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2     =  2826</a:t>
            </a:r>
          </a:p>
        </p:txBody>
      </p:sp>
      <p:sp>
        <p:nvSpPr>
          <p:cNvPr id="192521" name="AutoShape 9"/>
          <p:cNvSpPr>
            <a:spLocks noChangeArrowheads="1"/>
          </p:cNvSpPr>
          <p:nvPr/>
        </p:nvSpPr>
        <p:spPr bwMode="auto">
          <a:xfrm>
            <a:off x="0" y="1270000"/>
            <a:ext cx="45720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3000" b="1" dirty="0">
                <a:latin typeface="VNI-Times" pitchFamily="2" charset="0"/>
              </a:rPr>
              <a:t>a)</a:t>
            </a:r>
            <a:r>
              <a:rPr lang="en-US" sz="3000" b="1" dirty="0">
                <a:latin typeface="VNI-Commerce" pitchFamily="2" charset="0"/>
              </a:rPr>
              <a:t>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3000" b="1" dirty="0">
                <a:latin typeface="VNI-Times" pitchFamily="2" charset="0"/>
              </a:rPr>
              <a:t>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+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1536  =  6924</a:t>
            </a:r>
          </a:p>
          <a:p>
            <a:pPr eaLnBrk="0" hangingPunct="0">
              <a:defRPr/>
            </a:pPr>
            <a:r>
              <a:rPr lang="en-US" sz="3000" b="1" dirty="0">
                <a:latin typeface="VNI-Commerce" pitchFamily="2" charset="0"/>
              </a:rPr>
              <a:t> </a:t>
            </a:r>
            <a:r>
              <a:rPr lang="en-US" sz="3200" b="1" dirty="0">
                <a:latin typeface="HP001 5H" pitchFamily="34" charset="0"/>
                <a:cs typeface="HP001 5H" pitchFamily="34" charset="0"/>
              </a:rPr>
              <a:t> 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3000" b="1" dirty="0">
                <a:latin typeface="VNI-Times" pitchFamily="2" charset="0"/>
              </a:rPr>
              <a:t>  </a:t>
            </a:r>
            <a:r>
              <a:rPr lang="en-US" sz="1600" b="1" dirty="0">
                <a:latin typeface="VNI-Times" pitchFamily="2" charset="0"/>
              </a:rPr>
              <a:t>                  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  6924 – 1536</a:t>
            </a:r>
          </a:p>
          <a:p>
            <a:pPr eaLnBrk="0" hangingPunct="0">
              <a:defRPr/>
            </a:pPr>
            <a:r>
              <a:rPr lang="en-US" sz="2800" b="1" dirty="0">
                <a:latin typeface="HP001 5H" pitchFamily="34" charset="0"/>
                <a:cs typeface="HP001 5H" pitchFamily="34" charset="0"/>
              </a:rPr>
              <a:t>   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3000" b="1" dirty="0">
                <a:latin typeface="VNI-Times" pitchFamily="2" charset="0"/>
              </a:rPr>
              <a:t>  </a:t>
            </a:r>
            <a:r>
              <a:rPr lang="en-US" sz="900" b="1" dirty="0">
                <a:latin typeface="VNI-Times" pitchFamily="2" charset="0"/>
              </a:rPr>
              <a:t>                                   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  5388</a:t>
            </a:r>
          </a:p>
        </p:txBody>
      </p:sp>
      <p:sp>
        <p:nvSpPr>
          <p:cNvPr id="192523" name="AutoShape 11"/>
          <p:cNvSpPr>
            <a:spLocks noChangeArrowheads="1"/>
          </p:cNvSpPr>
          <p:nvPr/>
        </p:nvSpPr>
        <p:spPr bwMode="auto">
          <a:xfrm>
            <a:off x="4572000" y="1270000"/>
            <a:ext cx="4495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3000" b="1" dirty="0">
                <a:latin typeface="VNI-Times" pitchFamily="2" charset="0"/>
              </a:rPr>
              <a:t>b)</a:t>
            </a:r>
            <a:r>
              <a:rPr lang="en-US" sz="3000" b="1" dirty="0">
                <a:latin typeface="VNI-Commerce" pitchFamily="2" charset="0"/>
              </a:rPr>
              <a:t> 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3800" b="1" dirty="0">
                <a:latin typeface="VNI-Times" pitchFamily="2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- 636  =  5618</a:t>
            </a:r>
          </a:p>
          <a:p>
            <a:pPr eaLnBrk="0" hangingPunct="0">
              <a:defRPr/>
            </a:pPr>
            <a:r>
              <a:rPr lang="en-US" sz="3000" b="1" dirty="0">
                <a:latin typeface="VNI-Commerce" pitchFamily="2" charset="0"/>
              </a:rPr>
              <a:t>    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3000" b="1" dirty="0">
                <a:latin typeface="VNI-Times" pitchFamily="2" charset="0"/>
              </a:rPr>
              <a:t>      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  5618 + 636</a:t>
            </a:r>
          </a:p>
          <a:p>
            <a:pPr eaLnBrk="0" hangingPunct="0">
              <a:defRPr/>
            </a:pPr>
            <a:r>
              <a:rPr lang="en-US" sz="3000" b="1" dirty="0">
                <a:latin typeface="VNI-Times" pitchFamily="2" charset="0"/>
              </a:rPr>
              <a:t>    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2800" b="1" dirty="0"/>
              <a:t>      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      6254</a:t>
            </a:r>
          </a:p>
        </p:txBody>
      </p:sp>
      <p:sp>
        <p:nvSpPr>
          <p:cNvPr id="192524" name="AutoShape 12"/>
          <p:cNvSpPr>
            <a:spLocks noChangeArrowheads="1"/>
          </p:cNvSpPr>
          <p:nvPr/>
        </p:nvSpPr>
        <p:spPr bwMode="auto">
          <a:xfrm>
            <a:off x="0" y="3670300"/>
            <a:ext cx="4572000" cy="2362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3000" b="1" dirty="0">
                <a:latin typeface="VNI-Times" pitchFamily="2" charset="0"/>
              </a:rPr>
              <a:t>c)</a:t>
            </a:r>
            <a:r>
              <a:rPr lang="en-US" sz="3000" b="1" dirty="0">
                <a:latin typeface="VNI-Commerce" pitchFamily="2" charset="0"/>
              </a:rPr>
              <a:t>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3000" b="1" dirty="0">
                <a:latin typeface="VNI-Times" pitchFamily="2" charset="0"/>
              </a:rPr>
              <a:t>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2 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  2826</a:t>
            </a:r>
          </a:p>
          <a:p>
            <a:pPr eaLnBrk="0" hangingPunct="0">
              <a:defRPr/>
            </a:pPr>
            <a:r>
              <a:rPr lang="en-US" sz="3000" b="1" dirty="0">
                <a:latin typeface="VNI-Commerce" pitchFamily="2" charset="0"/>
              </a:rPr>
              <a:t>   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3000" b="1" dirty="0">
                <a:latin typeface="VNI-Times" pitchFamily="2" charset="0"/>
              </a:rPr>
              <a:t>        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  2826 : 2</a:t>
            </a:r>
          </a:p>
          <a:p>
            <a:pPr eaLnBrk="0" hangingPunct="0">
              <a:defRPr/>
            </a:pPr>
            <a:r>
              <a:rPr lang="en-US" sz="3000" b="1" dirty="0">
                <a:latin typeface="VNI-Times" pitchFamily="2" charset="0"/>
              </a:rPr>
              <a:t>   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3200" b="1" dirty="0">
                <a:latin typeface="HP001 5H" pitchFamily="34" charset="0"/>
                <a:cs typeface="HP001 5H" pitchFamily="34" charset="0"/>
              </a:rPr>
              <a:t>     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1413</a:t>
            </a:r>
          </a:p>
        </p:txBody>
      </p:sp>
      <p:sp>
        <p:nvSpPr>
          <p:cNvPr id="192525" name="AutoShape 13"/>
          <p:cNvSpPr>
            <a:spLocks noChangeArrowheads="1"/>
          </p:cNvSpPr>
          <p:nvPr/>
        </p:nvSpPr>
        <p:spPr bwMode="auto">
          <a:xfrm>
            <a:off x="4572000" y="3665538"/>
            <a:ext cx="4495800" cy="2362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3000" b="1" dirty="0">
                <a:latin typeface="VNI-Times" pitchFamily="2" charset="0"/>
              </a:rPr>
              <a:t>d)</a:t>
            </a:r>
            <a:r>
              <a:rPr lang="en-US" sz="3000" b="1" dirty="0">
                <a:latin typeface="VNI-Commerce" pitchFamily="2" charset="0"/>
              </a:rPr>
              <a:t>  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3200" b="1" dirty="0">
                <a:latin typeface="HP001 5H" pitchFamily="34" charset="0"/>
                <a:cs typeface="HP001 5H" pitchFamily="34" charset="0"/>
              </a:rPr>
              <a:t> </a:t>
            </a:r>
            <a:r>
              <a:rPr lang="en-US" sz="3000" b="1" dirty="0">
                <a:latin typeface="VNI-Times" pitchFamily="2" charset="0"/>
              </a:rPr>
              <a:t>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  3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  1628</a:t>
            </a:r>
          </a:p>
          <a:p>
            <a:pPr eaLnBrk="0" hangingPunct="0">
              <a:defRPr/>
            </a:pPr>
            <a:r>
              <a:rPr lang="en-US" sz="3000" b="1" dirty="0">
                <a:latin typeface="VNI-Commerce" pitchFamily="2" charset="0"/>
              </a:rPr>
              <a:t>    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3000" b="1" dirty="0">
                <a:latin typeface="VNI-Times" pitchFamily="2" charset="0"/>
              </a:rPr>
              <a:t>        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=  1628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 x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eaLnBrk="0" hangingPunct="0">
              <a:defRPr/>
            </a:pPr>
            <a:r>
              <a:rPr lang="en-US" sz="3000" b="1" dirty="0">
                <a:latin typeface="VNI-Times" pitchFamily="2" charset="0"/>
              </a:rPr>
              <a:t>    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3200" b="1" dirty="0">
                <a:latin typeface="HP001 5H" pitchFamily="34" charset="0"/>
                <a:cs typeface="HP001 5H" pitchFamily="34" charset="0"/>
              </a:rPr>
              <a:t>     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=   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4884</a:t>
            </a: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34925" y="685800"/>
            <a:ext cx="25034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3200" b="1" dirty="0">
                <a:solidFill>
                  <a:srgbClr val="000066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Bài</a:t>
            </a:r>
            <a:r>
              <a:rPr lang="en-US" sz="3200" b="1" dirty="0">
                <a:latin typeface="Times New Roman" pitchFamily="18" charset="0"/>
              </a:rPr>
              <a:t> 2: </a:t>
            </a:r>
            <a:r>
              <a:rPr lang="en-US" sz="3200" b="1" dirty="0" err="1">
                <a:latin typeface="Times New Roman" pitchFamily="18" charset="0"/>
              </a:rPr>
              <a:t>Tìm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3945" y="111224"/>
            <a:ext cx="472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 nghĩ ra một số nếu trừ đi 636 thì bằng 5618. Vậy số Lan nghĩ là bao nhiêu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>
            <a:off x="4267199" y="439739"/>
            <a:ext cx="3871145" cy="76779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4000" b="1" dirty="0" smtClean="0">
                <a:solidFill>
                  <a:srgbClr val="0070C0"/>
                </a:solidFill>
                <a:latin typeface="VNI-Commerce" pitchFamily="2" charset="0"/>
              </a:rPr>
              <a:t> </a:t>
            </a:r>
          </a:p>
          <a:p>
            <a:pPr eaLnBrk="0" hangingPunct="0">
              <a:defRPr/>
            </a:pPr>
            <a:r>
              <a:rPr lang="en-US" sz="4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5H" pitchFamily="34" charset="0"/>
                <a:cs typeface="HP001 5H" pitchFamily="34" charset="0"/>
              </a:rPr>
              <a:t>x</a:t>
            </a:r>
            <a:r>
              <a:rPr lang="en-US" sz="4000" b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- 636  =  5618</a:t>
            </a:r>
          </a:p>
          <a:p>
            <a:pPr eaLnBrk="0" hangingPunct="0">
              <a:defRPr/>
            </a:pPr>
            <a:r>
              <a:rPr lang="en-US" sz="4000" b="1" dirty="0">
                <a:solidFill>
                  <a:srgbClr val="0070C0"/>
                </a:solidFill>
                <a:latin typeface="VNI-Commerce" pitchFamily="2" charset="0"/>
              </a:rPr>
              <a:t>     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476796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3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3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3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3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300"/>
                                        <p:tgtEl>
                                          <p:spTgt spid="192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300"/>
                                        <p:tgtEl>
                                          <p:spTgt spid="192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300"/>
                                        <p:tgtEl>
                                          <p:spTgt spid="192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300"/>
                                        <p:tgtEl>
                                          <p:spTgt spid="192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4" grpId="0"/>
      <p:bldP spid="5126" grpId="0"/>
      <p:bldP spid="5127" grpId="0"/>
      <p:bldP spid="192521" grpId="0" animBg="1"/>
      <p:bldP spid="192523" grpId="0" animBg="1"/>
      <p:bldP spid="192524" grpId="0" animBg="1"/>
      <p:bldP spid="192525" grpId="0" animBg="1"/>
      <p:bldP spid="19" grpId="0"/>
      <p:bldP spid="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emplate powerpoint đẹp cho dân kinh tế (7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630"/>
            <a:ext cx="9144000" cy="691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304800"/>
            <a:ext cx="8305800" cy="1905000"/>
          </a:xfrm>
        </p:spPr>
        <p:txBody>
          <a:bodyPr lIns="0" tIns="0" rIns="0" bIns="0"/>
          <a:lstStyle/>
          <a:p>
            <a:pPr marL="228600" indent="-228600" algn="just" eaLnBrk="1" hangingPunct="1">
              <a:buFontTx/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315m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mương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mương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mương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-762000" y="2209800"/>
            <a:ext cx="5867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:   315 m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8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:     …   m ?</a:t>
            </a:r>
          </a:p>
        </p:txBody>
      </p:sp>
      <p:sp>
        <p:nvSpPr>
          <p:cNvPr id="190468" name="Line 4"/>
          <p:cNvSpPr>
            <a:spLocks noChangeShapeType="1"/>
          </p:cNvSpPr>
          <p:nvPr/>
        </p:nvSpPr>
        <p:spPr bwMode="auto">
          <a:xfrm flipV="1">
            <a:off x="6400800" y="762000"/>
            <a:ext cx="990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0469" name="Line 5"/>
          <p:cNvSpPr>
            <a:spLocks noChangeShapeType="1"/>
          </p:cNvSpPr>
          <p:nvPr/>
        </p:nvSpPr>
        <p:spPr bwMode="auto">
          <a:xfrm flipV="1">
            <a:off x="1600200" y="1219200"/>
            <a:ext cx="1219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0470" name="Line 6"/>
          <p:cNvSpPr>
            <a:spLocks noChangeShapeType="1"/>
          </p:cNvSpPr>
          <p:nvPr/>
        </p:nvSpPr>
        <p:spPr bwMode="auto">
          <a:xfrm>
            <a:off x="4572000" y="1219200"/>
            <a:ext cx="1143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0493" name="Line 29"/>
          <p:cNvSpPr>
            <a:spLocks noChangeShapeType="1"/>
          </p:cNvSpPr>
          <p:nvPr/>
        </p:nvSpPr>
        <p:spPr bwMode="auto">
          <a:xfrm>
            <a:off x="8001000" y="1219200"/>
            <a:ext cx="685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533400" y="1676400"/>
            <a:ext cx="37623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990600" y="3886200"/>
            <a:ext cx="7772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sz="2800" b="1" u="sng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VNI-Times" pitchFamily="2" charset="0"/>
              </a:rPr>
              <a:t>giaûi</a:t>
            </a:r>
            <a:r>
              <a:rPr lang="en-US" sz="2800" b="1" u="sng" dirty="0">
                <a:solidFill>
                  <a:srgbClr val="FF0000"/>
                </a:solidFill>
                <a:latin typeface="VNI-Times" pitchFamily="2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Soá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meùt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möông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ñoäi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ñoù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ñaøo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ngaøy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laø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:    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    315  :   3  =  105 (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)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    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Soá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meùt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möông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ñoäi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ñoù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ñaøo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ngaøy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laø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: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    105   x  8 =  840 (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)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                               </a:t>
            </a:r>
            <a:r>
              <a:rPr lang="en-US" sz="2800" b="1" u="sng" dirty="0" err="1">
                <a:solidFill>
                  <a:srgbClr val="0070C0"/>
                </a:solidFill>
                <a:latin typeface="VNI-Times" pitchFamily="2" charset="0"/>
              </a:rPr>
              <a:t>Ñaùp</a:t>
            </a:r>
            <a:r>
              <a:rPr lang="en-US" sz="2800" b="1" u="sng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VNI-Times" pitchFamily="2" charset="0"/>
              </a:rPr>
              <a:t>soá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: </a:t>
            </a:r>
            <a:r>
              <a:rPr lang="en-US" sz="2800" b="1" dirty="0" smtClean="0">
                <a:solidFill>
                  <a:srgbClr val="0070C0"/>
                </a:solidFill>
                <a:latin typeface="VNI-Times" pitchFamily="2" charset="0"/>
              </a:rPr>
              <a:t>840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dirty="0" smtClean="0">
                <a:solidFill>
                  <a:srgbClr val="0070C0"/>
                </a:solidFill>
                <a:latin typeface="VNI-Times" pitchFamily="2" charset="0"/>
              </a:rPr>
              <a:t>.</a:t>
            </a:r>
            <a:endParaRPr lang="en-US" sz="2800" b="1" dirty="0">
              <a:solidFill>
                <a:srgbClr val="0070C0"/>
              </a:solidFill>
              <a:latin typeface="VNI-Times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94018" y="2234505"/>
            <a:ext cx="472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 liên quan đến rút về đơn vị.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039726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"/>
                                        <p:tgtEl>
                                          <p:spTgt spid="190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190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190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" fill="hold"/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190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190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" fill="hold"/>
                                        <p:tgtEl>
                                          <p:spTgt spid="190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300"/>
                                        <p:tgtEl>
                                          <p:spTgt spid="190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00" fill="hold"/>
                                        <p:tgtEl>
                                          <p:spTgt spid="190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" fill="hold"/>
                                        <p:tgtEl>
                                          <p:spTgt spid="190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00"/>
                                        <p:tgtEl>
                                          <p:spTgt spid="19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0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7" grpId="0" build="p"/>
      <p:bldP spid="190466" grpId="0"/>
      <p:bldP spid="190468" grpId="0" animBg="1"/>
      <p:bldP spid="190469" grpId="0" animBg="1"/>
      <p:bldP spid="190470" grpId="0" animBg="1"/>
      <p:bldP spid="190493" grpId="0" animBg="1"/>
      <p:bldP spid="16" grpId="0" animBg="1"/>
      <p:bldP spid="14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emplate powerpoint đẹp cho dân kinh tế (7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3630"/>
            <a:ext cx="9144000" cy="691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304800"/>
            <a:ext cx="8305800" cy="1905000"/>
          </a:xfrm>
        </p:spPr>
        <p:txBody>
          <a:bodyPr lIns="0" tIns="0" rIns="0" bIns="0"/>
          <a:lstStyle/>
          <a:p>
            <a:pPr marL="228600" indent="-228600" algn="just" eaLnBrk="1" hangingPunct="1">
              <a:buFontTx/>
              <a:buNone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thủy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315m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mương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mương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mương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398318" y="2187286"/>
            <a:ext cx="81534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algn="just"/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Một đội thủy lợi đào được 315m mương trong 3 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ngày. Đội đó đã 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trong 8 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ngày và vượt mức thêm 60m mương. Hỏi 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đội 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đó đã 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đào được bao nhiêu mét </a:t>
            </a:r>
            <a:r>
              <a:rPr lang="en-US" sz="3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mương?</a:t>
            </a:r>
            <a:endParaRPr lang="en-US" sz="32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990600" y="4113068"/>
            <a:ext cx="7772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u="sng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sz="2800" b="1" u="sng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VNI-Times" pitchFamily="2" charset="0"/>
              </a:rPr>
              <a:t>giaûi</a:t>
            </a:r>
            <a:r>
              <a:rPr lang="en-US" sz="2800" b="1" u="sng" dirty="0">
                <a:solidFill>
                  <a:srgbClr val="FF0000"/>
                </a:solidFill>
                <a:latin typeface="VNI-Times" pitchFamily="2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VNI-Times" pitchFamily="2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Soá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meùt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möông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ñoäi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ñoù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ñaøo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một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ngaøy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laø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:    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    315  :   3  =  105 (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)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    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Soá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meùt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möông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ñoäi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ñoù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ñaøo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trong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ngaøy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VNI-Times" pitchFamily="2" charset="0"/>
              </a:rPr>
              <a:t>laø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: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    105   x  8 =  840 ( 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dirty="0" smtClean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)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                                </a:t>
            </a:r>
            <a:r>
              <a:rPr lang="en-US" sz="2800" b="1" u="sng" dirty="0" err="1">
                <a:solidFill>
                  <a:srgbClr val="0070C0"/>
                </a:solidFill>
                <a:latin typeface="VNI-Times" pitchFamily="2" charset="0"/>
              </a:rPr>
              <a:t>Ñaùp</a:t>
            </a:r>
            <a:r>
              <a:rPr lang="en-US" sz="2800" b="1" u="sng" dirty="0">
                <a:solidFill>
                  <a:srgbClr val="0070C0"/>
                </a:solidFill>
                <a:latin typeface="VNI-Times" pitchFamily="2" charset="0"/>
              </a:rPr>
              <a:t> </a:t>
            </a:r>
            <a:r>
              <a:rPr lang="en-US" sz="2800" b="1" u="sng" dirty="0" err="1">
                <a:solidFill>
                  <a:srgbClr val="0070C0"/>
                </a:solidFill>
                <a:latin typeface="VNI-Times" pitchFamily="2" charset="0"/>
              </a:rPr>
              <a:t>soá</a:t>
            </a:r>
            <a:r>
              <a:rPr lang="en-US" sz="2800" b="1" dirty="0">
                <a:solidFill>
                  <a:srgbClr val="0070C0"/>
                </a:solidFill>
                <a:latin typeface="VNI-Times" pitchFamily="2" charset="0"/>
              </a:rPr>
              <a:t>: </a:t>
            </a:r>
            <a:r>
              <a:rPr lang="en-US" sz="2800" b="1" dirty="0" smtClean="0">
                <a:solidFill>
                  <a:srgbClr val="0070C0"/>
                </a:solidFill>
                <a:latin typeface="VNI-Times" pitchFamily="2" charset="0"/>
              </a:rPr>
              <a:t>840</a:t>
            </a: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dirty="0" smtClean="0">
                <a:solidFill>
                  <a:srgbClr val="0070C0"/>
                </a:solidFill>
                <a:latin typeface="VNI-Times" pitchFamily="2" charset="0"/>
              </a:rPr>
              <a:t>.</a:t>
            </a:r>
            <a:endParaRPr lang="en-US" sz="2800" b="1" dirty="0">
              <a:solidFill>
                <a:srgbClr val="0070C0"/>
              </a:solidFill>
              <a:latin typeface="VNI-Times" pitchFamily="2" charset="0"/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5715001" y="5614466"/>
            <a:ext cx="3429000" cy="767794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sz="4000" b="1" dirty="0" smtClean="0">
                <a:solidFill>
                  <a:srgbClr val="FF0000"/>
                </a:solidFill>
                <a:latin typeface="VNI-Commerce" pitchFamily="2" charset="0"/>
              </a:rPr>
              <a:t> </a:t>
            </a:r>
          </a:p>
          <a:p>
            <a:pPr eaLnBrk="0" hangingPunct="0">
              <a:defRPr/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+ 60 = 900 m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en-US" sz="4000" b="1" dirty="0">
                <a:solidFill>
                  <a:srgbClr val="FF0000"/>
                </a:solidFill>
                <a:latin typeface="VNI-Commerce" pitchFamily="2" charset="0"/>
              </a:rPr>
              <a:t>     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897093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0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6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Colorful Stars Frame Background For PowerPoint - Animated PPT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92"/>
            <a:ext cx="9144000" cy="6849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657600" y="1527464"/>
            <a:ext cx="2133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  <p:sp>
        <p:nvSpPr>
          <p:cNvPr id="19459" name="Text Box 7"/>
          <p:cNvSpPr txBox="1">
            <a:spLocks noChangeArrowheads="1"/>
          </p:cNvSpPr>
          <p:nvPr/>
        </p:nvSpPr>
        <p:spPr bwMode="auto">
          <a:xfrm>
            <a:off x="1600200" y="2362200"/>
            <a:ext cx="60198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2,3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149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altLang="vi-VN" sz="32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vi-VN" sz="32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vi-VN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vi-VN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vi-V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endParaRPr lang="en-US" altLang="vi-V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72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466</Words>
  <Application>Microsoft Office PowerPoint</Application>
  <PresentationFormat>On-screen Show (4:3)</PresentationFormat>
  <Paragraphs>60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HP001 5H</vt:lpstr>
      <vt:lpstr>Times New Roman</vt:lpstr>
      <vt:lpstr>VNI-Commerce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</cp:revision>
  <dcterms:created xsi:type="dcterms:W3CDTF">2020-05-07T10:02:19Z</dcterms:created>
  <dcterms:modified xsi:type="dcterms:W3CDTF">2020-05-10T02:03:54Z</dcterms:modified>
</cp:coreProperties>
</file>