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59" r:id="rId7"/>
    <p:sldId id="261" r:id="rId8"/>
    <p:sldId id="262" r:id="rId9"/>
    <p:sldId id="263" r:id="rId10"/>
    <p:sldId id="264" r:id="rId11"/>
    <p:sldId id="269" r:id="rId12"/>
    <p:sldId id="270" r:id="rId13"/>
    <p:sldId id="273" r:id="rId14"/>
    <p:sldId id="271" r:id="rId15"/>
    <p:sldId id="272" r:id="rId16"/>
    <p:sldId id="274" r:id="rId17"/>
    <p:sldId id="275" r:id="rId18"/>
    <p:sldId id="276" r:id="rId19"/>
    <p:sldId id="265" r:id="rId20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-108" y="-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5FB875-A826-46B2-A59F-BEE616914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0201308-C078-45F4-9DFA-D5FFA9F38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D6F9446-22E5-4460-B1DE-012DEB283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C8E5-8FBC-4C82-8B1E-F93D4B62F0E1}" type="datetimeFigureOut">
              <a:rPr lang="vi-VN" smtClean="0"/>
              <a:t>11/06/2020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CA20C22-CC24-4F1E-A42F-6A20FE56B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EBB01A-A862-4D83-B906-22CCB2CF9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00E7-D53B-46B1-A04E-825B932CED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02961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9BD64B-6D0F-47A4-8787-5AC791E00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C26C30F-40E4-4018-89C7-BD14F377A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3B57E98-EA9A-4526-B765-3C5088171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C8E5-8FBC-4C82-8B1E-F93D4B62F0E1}" type="datetimeFigureOut">
              <a:rPr lang="vi-VN" smtClean="0"/>
              <a:t>11/06/2020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E480CD-69AB-458A-BC0B-56C46A3E9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2765CC-1A05-4307-9AFE-5BD50D3B6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00E7-D53B-46B1-A04E-825B932CED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35865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EB01665-E45F-49E0-9BEA-719236409A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AADD8C6-031A-48AA-BB69-6E9C1A5E7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B83B8F-DCC9-4814-AE39-1C8C584F5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C8E5-8FBC-4C82-8B1E-F93D4B62F0E1}" type="datetimeFigureOut">
              <a:rPr lang="vi-VN" smtClean="0"/>
              <a:t>11/06/2020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C612D3-B028-4A6E-B69E-31ED0B617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277BC4-B1F3-4F23-BB0D-6A8EEF578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00E7-D53B-46B1-A04E-825B932CED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2531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D6649C-DB80-4CC8-9B4A-8DF57B212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E8F8D6-999A-497B-A625-5CC8B2065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A0FC3A-6E4D-4D0C-81E7-108B80324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C8E5-8FBC-4C82-8B1E-F93D4B62F0E1}" type="datetimeFigureOut">
              <a:rPr lang="vi-VN" smtClean="0"/>
              <a:t>11/06/2020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4FC61B-C4B0-4C07-9511-3F4D90B46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6799E0F-9786-4FAF-A314-329949F04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00E7-D53B-46B1-A04E-825B932CED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7171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BCB658-DF57-43E5-A31F-7FAC220D6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B5E3631-A63E-4E0F-B8F8-009085B4F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34AA1F4-E0D2-4F8B-BB60-933A9F76C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C8E5-8FBC-4C82-8B1E-F93D4B62F0E1}" type="datetimeFigureOut">
              <a:rPr lang="vi-VN" smtClean="0"/>
              <a:t>11/06/2020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3C9640F-199D-4F6B-9F40-390832672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C42028C-0F49-4207-A88C-107D088A8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00E7-D53B-46B1-A04E-825B932CED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616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24665D-9C6C-4B9F-A7AB-47AF75252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F0C409-D1DF-4B91-ADC6-6E2F430C8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AA90C39-A99D-465D-A50B-A9DDF4D4E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B8F1E90-7EC8-4DCF-85AA-7954DF83D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C8E5-8FBC-4C82-8B1E-F93D4B62F0E1}" type="datetimeFigureOut">
              <a:rPr lang="vi-VN" smtClean="0"/>
              <a:t>11/06/2020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E358412-B452-4827-B0A4-1F687421E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B0BD04-4B8C-4E2F-A48C-86551B2C6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00E7-D53B-46B1-A04E-825B932CED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3240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FEE932-63C7-45ED-8B4F-4D9688E6C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9252B0B-65F3-46C0-987C-08308D4301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B28CF22-95C3-46BC-8997-CAA93E643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A9529F7-C9FA-4A1B-9AF5-6EA73797F9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BAE4E69-6919-49BF-A082-73CAB4B6A1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29F7104-949D-46DC-B513-C6A867468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C8E5-8FBC-4C82-8B1E-F93D4B62F0E1}" type="datetimeFigureOut">
              <a:rPr lang="vi-VN" smtClean="0"/>
              <a:t>11/06/2020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8FF16F2-738E-4325-A9E7-D8BAD6FFD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4FB475C-CD80-4C7A-8A52-DCDE042C7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00E7-D53B-46B1-A04E-825B932CED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7159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9C7AF7-C414-4820-8DC9-D570DA6A2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570079A-5F2A-417D-9A24-4B1EADFC9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C8E5-8FBC-4C82-8B1E-F93D4B62F0E1}" type="datetimeFigureOut">
              <a:rPr lang="vi-VN" smtClean="0"/>
              <a:t>11/06/2020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2330C09-BFDC-4D56-9F67-795CA611A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38A127E-13A5-4641-879A-1E6EFB8A5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00E7-D53B-46B1-A04E-825B932CED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89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8ACE2F0-8BA7-45DF-86DF-F807FA5C5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C8E5-8FBC-4C82-8B1E-F93D4B62F0E1}" type="datetimeFigureOut">
              <a:rPr lang="vi-VN" smtClean="0"/>
              <a:t>11/06/2020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E3FF405-D95A-4EDB-BE9E-055F4D7A7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DAF3202-0B9E-488F-A91A-926764FEE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00E7-D53B-46B1-A04E-825B932CED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82443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4DE8AF-4791-40C2-8E88-7819D5C11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E4035F-553F-4EF2-9119-6D1234EE2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B4B401D-FDC9-4B2F-869E-831E367BC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2032A24-8FD8-43BA-AB28-A4C946CC9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C8E5-8FBC-4C82-8B1E-F93D4B62F0E1}" type="datetimeFigureOut">
              <a:rPr lang="vi-VN" smtClean="0"/>
              <a:t>11/06/2020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40DDE66-3BAE-45BF-B467-7F126522B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C1AACE3-0AD5-4E31-BC9A-501269C0D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00E7-D53B-46B1-A04E-825B932CED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55349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0B1EE1-BC35-48BA-89AA-A3F7EB7D4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BA44E57-9E1D-40AF-80E4-C85B048DF8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491E72A-118B-48AF-9C2E-9D6769A41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5D2292B-2665-4412-BFFC-C5A26F27D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C8E5-8FBC-4C82-8B1E-F93D4B62F0E1}" type="datetimeFigureOut">
              <a:rPr lang="vi-VN" smtClean="0"/>
              <a:t>11/06/2020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E33D057-3842-4018-8207-0648D0273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4142546-640C-4999-BEBE-3F04E24BB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D00E7-D53B-46B1-A04E-825B932CED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75277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6CC69D5-D2AD-4C75-AEC8-1BF5F6C5D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4730D88-1B7D-4355-ABC3-13058A8F5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D58A6C-2AA7-4839-85F7-EC2F37CFF0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4C8E5-8FBC-4C82-8B1E-F93D4B62F0E1}" type="datetimeFigureOut">
              <a:rPr lang="vi-VN" smtClean="0"/>
              <a:t>11/06/2020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3A8D89-68BF-4056-A04D-C805CE994C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1152DA2-B241-4B99-9899-FF29C28E0C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D00E7-D53B-46B1-A04E-825B932CEDF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7093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xmlns="" id="{19BE1D48-42AE-4137-94BF-7422279B2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xmlns="" id="{0CCDF85F-B647-4708-A10D-BD82950EB4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74C69133-8147-4056-A5A3-6C2D68B14C1C}"/>
              </a:ext>
            </a:extLst>
          </p:cNvPr>
          <p:cNvSpPr/>
          <p:nvPr/>
        </p:nvSpPr>
        <p:spPr>
          <a:xfrm>
            <a:off x="6003630" y="2967335"/>
            <a:ext cx="561311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hevronInverted">
              <a:avLst/>
            </a:prstTxWarp>
            <a:spAutoFit/>
          </a:bodyPr>
          <a:lstStyle/>
          <a:p>
            <a:pPr algn="ctr"/>
            <a:r>
              <a:rPr lang="en-US" sz="6000" b="1" dirty="0">
                <a:ln w="12700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CHÀO MỪNG LỚP </a:t>
            </a:r>
            <a:r>
              <a:rPr lang="en-US" sz="6000" b="1" dirty="0" smtClean="0">
                <a:ln w="12700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4</a:t>
            </a:r>
            <a:endParaRPr lang="en-US" sz="6000" b="1" dirty="0">
              <a:ln w="12700">
                <a:solidFill>
                  <a:srgbClr val="FFFF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8166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DC651DE-6314-4276-9A0F-2C940E61D62D}"/>
              </a:ext>
            </a:extLst>
          </p:cNvPr>
          <p:cNvSpPr txBox="1"/>
          <p:nvPr/>
        </p:nvSpPr>
        <p:spPr>
          <a:xfrm>
            <a:off x="387439" y="40804"/>
            <a:ext cx="103674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4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ra </a:t>
            </a:r>
            <a:r>
              <a:rPr lang="en-US" sz="4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4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4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BD87FBE-81E2-4FBD-9312-A843FC932841}"/>
              </a:ext>
            </a:extLst>
          </p:cNvPr>
          <p:cNvSpPr txBox="1"/>
          <p:nvPr/>
        </p:nvSpPr>
        <p:spPr>
          <a:xfrm>
            <a:off x="0" y="810245"/>
            <a:ext cx="121919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BD125F7-B490-472E-9A1A-68D2D0879BCD}"/>
              </a:ext>
            </a:extLst>
          </p:cNvPr>
          <p:cNvSpPr txBox="1"/>
          <p:nvPr/>
        </p:nvSpPr>
        <p:spPr>
          <a:xfrm>
            <a:off x="0" y="1672017"/>
            <a:ext cx="1219199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xót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ngạc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…)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E1A6B1D-A177-4E76-A41B-63644845A5C6}"/>
              </a:ext>
            </a:extLst>
          </p:cNvPr>
          <p:cNvSpPr txBox="1"/>
          <p:nvPr/>
        </p:nvSpPr>
        <p:spPr>
          <a:xfrm>
            <a:off x="1" y="3641784"/>
            <a:ext cx="121919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21A1CF6-D0F3-4F56-B4E0-50BBDDA4843A}"/>
              </a:ext>
            </a:extLst>
          </p:cNvPr>
          <p:cNvSpPr/>
          <p:nvPr/>
        </p:nvSpPr>
        <p:spPr>
          <a:xfrm>
            <a:off x="0" y="4510895"/>
            <a:ext cx="12067504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chao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chà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…)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D5F5E83-1397-4816-AEB6-4B72320F83D0}"/>
              </a:ext>
            </a:extLst>
          </p:cNvPr>
          <p:cNvSpPr txBox="1"/>
          <p:nvPr/>
        </p:nvSpPr>
        <p:spPr>
          <a:xfrm>
            <a:off x="0" y="5435550"/>
            <a:ext cx="120675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 Khi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C0578175-1F4B-4C79-A167-72B576AADB32}"/>
              </a:ext>
            </a:extLst>
          </p:cNvPr>
          <p:cNvSpPr txBox="1"/>
          <p:nvPr/>
        </p:nvSpPr>
        <p:spPr>
          <a:xfrm>
            <a:off x="191034" y="6175539"/>
            <a:ext cx="118099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than)</a:t>
            </a:r>
            <a:r>
              <a:rPr lang="en-US" sz="4400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102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CAD318-5CA0-4021-B298-2FEA0CABA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xmlns="" id="{7D2D5D4C-2BFA-48C3-A4E7-19D04FFC3B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xmlns="" id="{4691C670-5D43-41C8-84B6-A32D472D37CD}"/>
              </a:ext>
            </a:extLst>
          </p:cNvPr>
          <p:cNvSpPr/>
          <p:nvPr/>
        </p:nvSpPr>
        <p:spPr>
          <a:xfrm>
            <a:off x="0" y="776886"/>
            <a:ext cx="12192000" cy="343450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E2BAA67C-C92B-4B16-A6DF-C660AC618C16}"/>
              </a:ext>
            </a:extLst>
          </p:cNvPr>
          <p:cNvSpPr txBox="1"/>
          <p:nvPr/>
        </p:nvSpPr>
        <p:spPr>
          <a:xfrm>
            <a:off x="1" y="0"/>
            <a:ext cx="1219199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40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xót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ngạc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,…)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chao,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…Khi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than (!).</a:t>
            </a:r>
          </a:p>
        </p:txBody>
      </p:sp>
    </p:spTree>
    <p:extLst>
      <p:ext uri="{BB962C8B-B14F-4D97-AF65-F5344CB8AC3E}">
        <p14:creationId xmlns:p14="http://schemas.microsoft.com/office/powerpoint/2010/main" val="3415986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2900E9-53C6-4F92-8A9D-CA136754B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5450152A-1D82-41E1-B4EA-756355FB03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5" name="Text Box 3">
            <a:extLst>
              <a:ext uri="{FF2B5EF4-FFF2-40B4-BE49-F238E27FC236}">
                <a16:creationId xmlns:a16="http://schemas.microsoft.com/office/drawing/2014/main" xmlns="" id="{F258B7AC-FA3D-4E61-BBE9-A7D8A894D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1083" y="117478"/>
            <a:ext cx="88735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III - </a:t>
            </a:r>
            <a:r>
              <a:rPr lang="en-US" sz="3200" b="1" dirty="0" err="1">
                <a:latin typeface="Times New Roman" pitchFamily="18" charset="0"/>
              </a:rPr>
              <a:t>Luyện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tập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10330E9-2B9E-45F7-B007-1AEFDF51E5B3}"/>
              </a:ext>
            </a:extLst>
          </p:cNvPr>
          <p:cNvSpPr txBox="1"/>
          <p:nvPr/>
        </p:nvSpPr>
        <p:spPr>
          <a:xfrm>
            <a:off x="1906073" y="1189063"/>
            <a:ext cx="9118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latin typeface="Times New Roman" pitchFamily="18" charset="0"/>
              </a:rPr>
              <a:t>Bài1: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Chuyển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các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câu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kể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sau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thành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câu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</a:rPr>
              <a:t>cảm</a:t>
            </a:r>
            <a:endParaRPr lang="vi-VN" sz="3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C9A0F42-BC5C-44C2-A30E-70E099BFFD4B}"/>
              </a:ext>
            </a:extLst>
          </p:cNvPr>
          <p:cNvSpPr txBox="1"/>
          <p:nvPr/>
        </p:nvSpPr>
        <p:spPr>
          <a:xfrm>
            <a:off x="2524259" y="1938334"/>
            <a:ext cx="828111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50000"/>
              </a:spcBef>
              <a:buAutoNum type="alphaLcParenR"/>
            </a:pPr>
            <a:r>
              <a:rPr lang="en-US" sz="4400" dirty="0">
                <a:latin typeface="Times New Roman" pitchFamily="18" charset="0"/>
              </a:rPr>
              <a:t>Con </a:t>
            </a:r>
            <a:r>
              <a:rPr lang="en-US" sz="4400" dirty="0" err="1">
                <a:latin typeface="Times New Roman" pitchFamily="18" charset="0"/>
              </a:rPr>
              <a:t>mèo</a:t>
            </a:r>
            <a:r>
              <a:rPr lang="en-US" sz="4400" dirty="0">
                <a:latin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</a:rPr>
              <a:t>này</a:t>
            </a:r>
            <a:r>
              <a:rPr lang="en-US" sz="4400" dirty="0">
                <a:latin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</a:rPr>
              <a:t>bắt</a:t>
            </a:r>
            <a:r>
              <a:rPr lang="en-US" sz="4400" dirty="0">
                <a:latin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</a:rPr>
              <a:t>chuột</a:t>
            </a:r>
            <a:r>
              <a:rPr lang="en-US" sz="4400" dirty="0">
                <a:latin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</a:rPr>
              <a:t>giỏi</a:t>
            </a:r>
            <a:r>
              <a:rPr lang="en-US" sz="4400" b="1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50000"/>
              </a:spcBef>
              <a:buAutoNum type="alphaLcParenR"/>
            </a:pPr>
            <a:r>
              <a:rPr lang="en-US" sz="4400" dirty="0" err="1">
                <a:latin typeface="Times New Roman" pitchFamily="18" charset="0"/>
              </a:rPr>
              <a:t>Trời</a:t>
            </a:r>
            <a:r>
              <a:rPr lang="en-US" sz="4400" dirty="0">
                <a:latin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</a:rPr>
              <a:t>rét</a:t>
            </a:r>
            <a:endParaRPr lang="en-US" sz="4400" dirty="0">
              <a:latin typeface="Times New Roman" pitchFamily="18" charset="0"/>
            </a:endParaRPr>
          </a:p>
          <a:p>
            <a:pPr marL="342900" indent="-342900">
              <a:spcBef>
                <a:spcPct val="50000"/>
              </a:spcBef>
              <a:buAutoNum type="alphaLcParenR"/>
            </a:pPr>
            <a:r>
              <a:rPr lang="en-US" sz="4400" dirty="0" err="1">
                <a:latin typeface="Times New Roman" pitchFamily="18" charset="0"/>
              </a:rPr>
              <a:t>Bạn</a:t>
            </a:r>
            <a:r>
              <a:rPr lang="en-US" sz="4400" dirty="0">
                <a:latin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</a:rPr>
              <a:t>Ngân</a:t>
            </a:r>
            <a:r>
              <a:rPr lang="en-US" sz="4400" dirty="0">
                <a:latin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</a:rPr>
              <a:t>chăm</a:t>
            </a:r>
            <a:r>
              <a:rPr lang="en-US" sz="4400" dirty="0">
                <a:latin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</a:rPr>
              <a:t>chỉ</a:t>
            </a:r>
            <a:r>
              <a:rPr lang="en-US" sz="4400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4400" dirty="0" err="1">
                <a:latin typeface="Times New Roman" pitchFamily="18" charset="0"/>
              </a:rPr>
              <a:t>Bạn</a:t>
            </a:r>
            <a:r>
              <a:rPr lang="en-US" sz="4400" dirty="0">
                <a:latin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</a:rPr>
              <a:t>Giang</a:t>
            </a:r>
            <a:r>
              <a:rPr lang="en-US" sz="4400" dirty="0">
                <a:latin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</a:rPr>
              <a:t>học</a:t>
            </a:r>
            <a:r>
              <a:rPr lang="en-US" sz="4400" dirty="0">
                <a:latin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</a:rPr>
              <a:t>giỏi</a:t>
            </a:r>
            <a:r>
              <a:rPr lang="en-US" sz="4400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50000"/>
              </a:spcBef>
              <a:buAutoNum type="alphaLcParenR"/>
            </a:pPr>
            <a:endParaRPr lang="en-US" sz="24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239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DB07850B-64E1-4299-8666-F1CDE8F0698C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46724"/>
              </p:ext>
            </p:extLst>
          </p:nvPr>
        </p:nvGraphicFramePr>
        <p:xfrm>
          <a:off x="0" y="0"/>
          <a:ext cx="12192000" cy="71589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61035">
                  <a:extLst>
                    <a:ext uri="{9D8B030D-6E8A-4147-A177-3AD203B41FA5}">
                      <a16:colId xmlns:a16="http://schemas.microsoft.com/office/drawing/2014/main" xmlns="" val="2756502342"/>
                    </a:ext>
                  </a:extLst>
                </a:gridCol>
                <a:gridCol w="7330965">
                  <a:extLst>
                    <a:ext uri="{9D8B030D-6E8A-4147-A177-3AD203B41FA5}">
                      <a16:colId xmlns:a16="http://schemas.microsoft.com/office/drawing/2014/main" xmlns="" val="3333205962"/>
                    </a:ext>
                  </a:extLst>
                </a:gridCol>
              </a:tblGrid>
              <a:tr h="60185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3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3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vi-VN" sz="3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3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3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vi-VN" sz="3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3217221"/>
                  </a:ext>
                </a:extLst>
              </a:tr>
              <a:tr h="1520482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16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32979501"/>
                  </a:ext>
                </a:extLst>
              </a:tr>
              <a:tr h="16788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latin typeface="Times New Roman" pitchFamily="18" charset="0"/>
                      </a:endParaRPr>
                    </a:p>
                    <a:p>
                      <a:endParaRPr lang="vi-VN" sz="16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16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4122414"/>
                  </a:ext>
                </a:extLst>
              </a:tr>
              <a:tr h="14888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latin typeface="Times New Roman" pitchFamily="18" charset="0"/>
                      </a:endParaRPr>
                    </a:p>
                    <a:p>
                      <a:endParaRPr lang="vi-VN" sz="16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16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3556989"/>
                  </a:ext>
                </a:extLst>
              </a:tr>
              <a:tr h="1868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latin typeface="Times New Roman" pitchFamily="18" charset="0"/>
                      </a:endParaRPr>
                    </a:p>
                    <a:p>
                      <a:endParaRPr lang="vi-VN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vi-VN" sz="16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578566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97F264C-DA51-4659-9ABB-C8AB1D922CF3}"/>
              </a:ext>
            </a:extLst>
          </p:cNvPr>
          <p:cNvSpPr txBox="1"/>
          <p:nvPr/>
        </p:nvSpPr>
        <p:spPr>
          <a:xfrm>
            <a:off x="0" y="721216"/>
            <a:ext cx="4869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</a:rPr>
              <a:t>a) Con </a:t>
            </a:r>
            <a:r>
              <a:rPr lang="en-US" sz="2800" dirty="0" err="1">
                <a:latin typeface="Times New Roman" pitchFamily="18" charset="0"/>
              </a:rPr>
              <a:t>mèo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này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bắt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chuột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giỏi</a:t>
            </a:r>
            <a:endParaRPr lang="vi-VN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C2ED87F-8052-438A-B9D4-0AC66AFF9180}"/>
              </a:ext>
            </a:extLst>
          </p:cNvPr>
          <p:cNvSpPr txBox="1"/>
          <p:nvPr/>
        </p:nvSpPr>
        <p:spPr>
          <a:xfrm>
            <a:off x="0" y="2743200"/>
            <a:ext cx="4869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b) </a:t>
            </a:r>
            <a:r>
              <a:rPr lang="en-US" sz="2800" dirty="0" err="1">
                <a:latin typeface="Times New Roman" pitchFamily="18" charset="0"/>
              </a:rPr>
              <a:t>Trời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rét</a:t>
            </a:r>
            <a:r>
              <a:rPr lang="en-US" sz="2800" dirty="0">
                <a:latin typeface="Times New Roman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619D69B-7EC9-4B05-8525-C21C534A3448}"/>
              </a:ext>
            </a:extLst>
          </p:cNvPr>
          <p:cNvSpPr txBox="1"/>
          <p:nvPr/>
        </p:nvSpPr>
        <p:spPr>
          <a:xfrm>
            <a:off x="0" y="4134118"/>
            <a:ext cx="4869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c) </a:t>
            </a:r>
            <a:r>
              <a:rPr lang="en-US" sz="2800" dirty="0" err="1">
                <a:latin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Ngân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chăm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F6F4CA2-E94D-44BD-972B-6985B69DDE79}"/>
              </a:ext>
            </a:extLst>
          </p:cNvPr>
          <p:cNvSpPr txBox="1"/>
          <p:nvPr/>
        </p:nvSpPr>
        <p:spPr>
          <a:xfrm>
            <a:off x="0" y="5898524"/>
            <a:ext cx="4869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itchFamily="18" charset="0"/>
              </a:rPr>
              <a:t>d) Bạn Giang học giỏi</a:t>
            </a:r>
            <a:endParaRPr lang="vi-VN" sz="28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CB7CA35-5B61-4639-B8C1-075FEB5EE4FE}"/>
              </a:ext>
            </a:extLst>
          </p:cNvPr>
          <p:cNvSpPr txBox="1"/>
          <p:nvPr/>
        </p:nvSpPr>
        <p:spPr>
          <a:xfrm>
            <a:off x="4869938" y="721216"/>
            <a:ext cx="73220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2528E6D-A192-4298-9459-C51E2BB14B41}"/>
              </a:ext>
            </a:extLst>
          </p:cNvPr>
          <p:cNvSpPr txBox="1"/>
          <p:nvPr/>
        </p:nvSpPr>
        <p:spPr>
          <a:xfrm>
            <a:off x="4869938" y="2112134"/>
            <a:ext cx="73220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-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Chà</a:t>
            </a:r>
            <a:r>
              <a:rPr lang="en-US" sz="3200" b="1" dirty="0">
                <a:latin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</a:rPr>
              <a:t>trời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rét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thật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</a:rPr>
              <a:t>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-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Ôi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</a:rPr>
              <a:t>,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trời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rét</a:t>
            </a:r>
            <a:r>
              <a:rPr lang="en-US" sz="3200" b="1" dirty="0">
                <a:latin typeface="Times New Roman" pitchFamily="18" charset="0"/>
              </a:rPr>
              <a:t> 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quá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</a:rPr>
              <a:t>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chao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rét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62CD814-8F79-44EC-9100-59C4C118ACB0}"/>
              </a:ext>
            </a:extLst>
          </p:cNvPr>
          <p:cNvSpPr txBox="1"/>
          <p:nvPr/>
        </p:nvSpPr>
        <p:spPr>
          <a:xfrm>
            <a:off x="4869938" y="3897486"/>
            <a:ext cx="59740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</a:rPr>
              <a:t>-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Chà</a:t>
            </a:r>
            <a:r>
              <a:rPr lang="en-US" sz="2800" b="1" dirty="0">
                <a:solidFill>
                  <a:schemeClr val="accent2"/>
                </a:solidFill>
                <a:latin typeface="Times New Roman" pitchFamily="18" charset="0"/>
              </a:rPr>
              <a:t>,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bạn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Ngân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chăm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chỉ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thật</a:t>
            </a:r>
            <a:r>
              <a:rPr lang="en-US" sz="2800" b="1" dirty="0">
                <a:latin typeface="Times New Roman" pitchFamily="18" charset="0"/>
              </a:rPr>
              <a:t>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dirty="0">
              <a:latin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latin typeface="Times New Roman" pitchFamily="18" charset="0"/>
              </a:rPr>
              <a:t>- </a:t>
            </a:r>
            <a:r>
              <a:rPr lang="en-US" sz="2800" b="1" dirty="0" err="1">
                <a:latin typeface="Times New Roman" pitchFamily="18" charset="0"/>
              </a:rPr>
              <a:t>Bạn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Ngân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chăm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chỉ</a:t>
            </a:r>
            <a:r>
              <a:rPr lang="en-US" sz="2800" b="1" dirty="0">
                <a:latin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quá</a:t>
            </a:r>
            <a:r>
              <a:rPr lang="en-US" sz="2800" b="1" dirty="0">
                <a:latin typeface="Times New Roman" pitchFamily="18" charset="0"/>
              </a:rPr>
              <a:t>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54F5FA0-D6EB-468F-BB55-6063D23A175E}"/>
              </a:ext>
            </a:extLst>
          </p:cNvPr>
          <p:cNvSpPr txBox="1"/>
          <p:nvPr/>
        </p:nvSpPr>
        <p:spPr>
          <a:xfrm>
            <a:off x="4982839" y="5389464"/>
            <a:ext cx="67871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Bạn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Giang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học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giỏi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quá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!</a:t>
            </a:r>
          </a:p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ghê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83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10" grpId="0"/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3">
            <a:extLst>
              <a:ext uri="{FF2B5EF4-FFF2-40B4-BE49-F238E27FC236}">
                <a16:creationId xmlns:a16="http://schemas.microsoft.com/office/drawing/2014/main" xmlns="" id="{F258B7AC-FA3D-4E61-BBE9-A7D8A894D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910" y="117478"/>
            <a:ext cx="1193871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III - </a:t>
            </a:r>
            <a:r>
              <a:rPr lang="en-US" sz="3200" b="1" dirty="0" err="1">
                <a:latin typeface="Times New Roman" pitchFamily="18" charset="0"/>
              </a:rPr>
              <a:t>Luyện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tập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501255C-5077-4592-9578-4D8884243B62}"/>
              </a:ext>
            </a:extLst>
          </p:cNvPr>
          <p:cNvSpPr txBox="1"/>
          <p:nvPr/>
        </p:nvSpPr>
        <p:spPr>
          <a:xfrm>
            <a:off x="296214" y="702254"/>
            <a:ext cx="11204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E3A4FC1-D5A4-4C81-8B8E-E81D54475A6C}"/>
              </a:ext>
            </a:extLst>
          </p:cNvPr>
          <p:cNvSpPr txBox="1"/>
          <p:nvPr/>
        </p:nvSpPr>
        <p:spPr>
          <a:xfrm>
            <a:off x="-1" y="1348585"/>
            <a:ext cx="5525037" cy="526297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ra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/>
          </a:p>
          <a:p>
            <a:pPr marL="457200" indent="-457200">
              <a:buFontTx/>
              <a:buAutoNum type="alphaLcParenR"/>
            </a:pPr>
            <a:r>
              <a:rPr lang="en-US" sz="3200" dirty="0" err="1"/>
              <a:t>Vào</a:t>
            </a:r>
            <a:r>
              <a:rPr lang="en-US" sz="3200" dirty="0"/>
              <a:t> </a:t>
            </a:r>
            <a:r>
              <a:rPr lang="en-US" sz="3200" dirty="0" err="1"/>
              <a:t>ngày</a:t>
            </a:r>
            <a:r>
              <a:rPr lang="en-US" sz="3200" dirty="0"/>
              <a:t> </a:t>
            </a:r>
            <a:r>
              <a:rPr lang="en-US" sz="3200" dirty="0" err="1"/>
              <a:t>sinh</a:t>
            </a:r>
            <a:r>
              <a:rPr lang="en-US" sz="3200" dirty="0"/>
              <a:t> </a:t>
            </a:r>
            <a:r>
              <a:rPr lang="en-US" sz="3200" dirty="0" err="1"/>
              <a:t>nhật</a:t>
            </a:r>
            <a:r>
              <a:rPr lang="en-US" sz="3200" dirty="0"/>
              <a:t> </a:t>
            </a:r>
            <a:r>
              <a:rPr lang="en-US" sz="3200" dirty="0" err="1"/>
              <a:t>của</a:t>
            </a:r>
            <a:r>
              <a:rPr lang="en-US" sz="3200" dirty="0"/>
              <a:t> </a:t>
            </a:r>
            <a:r>
              <a:rPr lang="en-US" sz="3200" dirty="0" err="1"/>
              <a:t>em</a:t>
            </a:r>
            <a:r>
              <a:rPr lang="en-US" sz="3200" dirty="0"/>
              <a:t>,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một</a:t>
            </a:r>
            <a:r>
              <a:rPr lang="en-US" sz="3200" dirty="0"/>
              <a:t> </a:t>
            </a:r>
            <a:r>
              <a:rPr lang="en-US" sz="3200" dirty="0" err="1"/>
              <a:t>bạn</a:t>
            </a:r>
            <a:r>
              <a:rPr lang="en-US" sz="3200" dirty="0"/>
              <a:t> </a:t>
            </a:r>
            <a:r>
              <a:rPr lang="en-US" sz="3200" dirty="0" err="1"/>
              <a:t>học</a:t>
            </a:r>
            <a:r>
              <a:rPr lang="en-US" sz="3200" dirty="0"/>
              <a:t> </a:t>
            </a:r>
            <a:r>
              <a:rPr lang="en-US" sz="3200" dirty="0" err="1"/>
              <a:t>cũ</a:t>
            </a:r>
            <a:r>
              <a:rPr lang="en-US" sz="3200" dirty="0"/>
              <a:t> </a:t>
            </a:r>
            <a:r>
              <a:rPr lang="en-US" sz="3200" dirty="0" err="1"/>
              <a:t>đã</a:t>
            </a:r>
            <a:r>
              <a:rPr lang="en-US" sz="3200" dirty="0"/>
              <a:t> </a:t>
            </a:r>
            <a:r>
              <a:rPr lang="en-US" sz="3200" dirty="0" err="1"/>
              <a:t>chuyển</a:t>
            </a:r>
            <a:r>
              <a:rPr lang="en-US" sz="3200" dirty="0"/>
              <a:t> </a:t>
            </a:r>
            <a:r>
              <a:rPr lang="en-US" sz="3200" dirty="0" err="1"/>
              <a:t>trường</a:t>
            </a:r>
            <a:r>
              <a:rPr lang="en-US" sz="3200" dirty="0"/>
              <a:t> </a:t>
            </a:r>
            <a:r>
              <a:rPr lang="en-US" sz="3200" dirty="0" err="1"/>
              <a:t>từ</a:t>
            </a:r>
            <a:r>
              <a:rPr lang="en-US" sz="3200" dirty="0"/>
              <a:t> </a:t>
            </a:r>
            <a:r>
              <a:rPr lang="en-US" sz="3200" dirty="0" err="1"/>
              <a:t>lâu</a:t>
            </a:r>
            <a:r>
              <a:rPr lang="en-US" sz="3200" dirty="0"/>
              <a:t> </a:t>
            </a:r>
            <a:r>
              <a:rPr lang="en-US" sz="3200" dirty="0" err="1"/>
              <a:t>bỗng</a:t>
            </a:r>
            <a:r>
              <a:rPr lang="en-US" sz="3200" dirty="0"/>
              <a:t> </a:t>
            </a:r>
            <a:r>
              <a:rPr lang="en-US" sz="3200" dirty="0" err="1"/>
              <a:t>nhiên</a:t>
            </a:r>
            <a:r>
              <a:rPr lang="en-US" sz="3200" dirty="0"/>
              <a:t> </a:t>
            </a:r>
            <a:r>
              <a:rPr lang="en-US" sz="3200" dirty="0" err="1"/>
              <a:t>tới</a:t>
            </a:r>
            <a:r>
              <a:rPr lang="en-US" sz="3200" dirty="0"/>
              <a:t> </a:t>
            </a:r>
            <a:r>
              <a:rPr lang="en-US" sz="3200" dirty="0" err="1"/>
              <a:t>chúc</a:t>
            </a:r>
            <a:r>
              <a:rPr lang="en-US" sz="3200" dirty="0"/>
              <a:t> </a:t>
            </a:r>
            <a:r>
              <a:rPr lang="en-US" sz="3200" dirty="0" err="1"/>
              <a:t>mừng</a:t>
            </a:r>
            <a:r>
              <a:rPr lang="en-US" sz="3200" dirty="0"/>
              <a:t> </a:t>
            </a:r>
            <a:r>
              <a:rPr lang="en-US" sz="3200" dirty="0" err="1"/>
              <a:t>em</a:t>
            </a:r>
            <a:r>
              <a:rPr lang="en-US" sz="3200" dirty="0"/>
              <a:t>. </a:t>
            </a:r>
            <a:r>
              <a:rPr lang="en-US" sz="3200" dirty="0" err="1"/>
              <a:t>Hãy</a:t>
            </a:r>
            <a:r>
              <a:rPr lang="en-US" sz="3200" dirty="0"/>
              <a:t> </a:t>
            </a:r>
            <a:r>
              <a:rPr lang="en-US" sz="3200" dirty="0" err="1"/>
              <a:t>đặt</a:t>
            </a:r>
            <a:r>
              <a:rPr lang="en-US" sz="3200" dirty="0"/>
              <a:t> </a:t>
            </a:r>
            <a:r>
              <a:rPr lang="en-US" sz="3200" dirty="0" err="1"/>
              <a:t>câu</a:t>
            </a:r>
            <a:r>
              <a:rPr lang="en-US" sz="3200" dirty="0"/>
              <a:t> </a:t>
            </a:r>
            <a:r>
              <a:rPr lang="en-US" sz="3200" dirty="0" err="1"/>
              <a:t>cảm</a:t>
            </a:r>
            <a:r>
              <a:rPr lang="en-US" sz="3200" dirty="0"/>
              <a:t> </a:t>
            </a:r>
            <a:r>
              <a:rPr lang="en-US" sz="3200" dirty="0" err="1"/>
              <a:t>thể</a:t>
            </a:r>
            <a:r>
              <a:rPr lang="en-US" sz="3200" dirty="0"/>
              <a:t> </a:t>
            </a:r>
            <a:r>
              <a:rPr lang="en-US" sz="3200" dirty="0" err="1"/>
              <a:t>hiện</a:t>
            </a:r>
            <a:r>
              <a:rPr lang="en-US" sz="3200" dirty="0"/>
              <a:t> </a:t>
            </a:r>
            <a:r>
              <a:rPr lang="en-US" sz="3200" dirty="0" err="1"/>
              <a:t>sự</a:t>
            </a:r>
            <a:r>
              <a:rPr lang="en-US" sz="3200" dirty="0"/>
              <a:t> </a:t>
            </a:r>
            <a:r>
              <a:rPr lang="en-US" sz="3200" u="sng" dirty="0" err="1">
                <a:solidFill>
                  <a:srgbClr val="FF0000"/>
                </a:solidFill>
              </a:rPr>
              <a:t>ngạc</a:t>
            </a:r>
            <a:r>
              <a:rPr lang="en-US" sz="3200" u="sng" dirty="0">
                <a:solidFill>
                  <a:srgbClr val="FF0000"/>
                </a:solidFill>
              </a:rPr>
              <a:t> </a:t>
            </a:r>
            <a:r>
              <a:rPr lang="en-US" sz="3200" u="sng" dirty="0" err="1">
                <a:solidFill>
                  <a:srgbClr val="FF0000"/>
                </a:solidFill>
              </a:rPr>
              <a:t>nhiên</a:t>
            </a:r>
            <a:r>
              <a:rPr lang="en-US" sz="3200" u="sng" dirty="0">
                <a:solidFill>
                  <a:srgbClr val="FF0000"/>
                </a:solidFill>
              </a:rPr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u="sng" dirty="0" err="1">
                <a:solidFill>
                  <a:srgbClr val="FF0000"/>
                </a:solidFill>
              </a:rPr>
              <a:t>vui</a:t>
            </a:r>
            <a:r>
              <a:rPr lang="en-US" sz="3200" u="sng" dirty="0">
                <a:solidFill>
                  <a:srgbClr val="FF0000"/>
                </a:solidFill>
              </a:rPr>
              <a:t> </a:t>
            </a:r>
            <a:r>
              <a:rPr lang="en-US" sz="3200" u="sng" dirty="0" err="1">
                <a:solidFill>
                  <a:srgbClr val="FF0000"/>
                </a:solidFill>
              </a:rPr>
              <a:t>mừng</a:t>
            </a:r>
            <a:r>
              <a:rPr lang="en-US" sz="3200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1FC0DCE-58EF-4859-934F-EDCE32B3AA41}"/>
              </a:ext>
            </a:extLst>
          </p:cNvPr>
          <p:cNvSpPr txBox="1"/>
          <p:nvPr/>
        </p:nvSpPr>
        <p:spPr>
          <a:xfrm>
            <a:off x="5718221" y="1558344"/>
            <a:ext cx="6336404" cy="212365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algn="just">
              <a:buFontTx/>
              <a:buChar char="-"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  <a:p>
            <a:pPr algn="just">
              <a:buFontTx/>
              <a:buChar char="-"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A4AEC1B-ADC1-4627-80AC-C3A8DC3ED7A2}"/>
              </a:ext>
            </a:extLst>
          </p:cNvPr>
          <p:cNvSpPr txBox="1"/>
          <p:nvPr/>
        </p:nvSpPr>
        <p:spPr>
          <a:xfrm>
            <a:off x="5718220" y="4134118"/>
            <a:ext cx="6336404" cy="255454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vi-VN" sz="3200" b="1" dirty="0">
                <a:latin typeface="+mj-lt"/>
              </a:rPr>
              <a:t>-  Ôi, cậu cũng nhớ ngày sinh nhật của tớ à, thật tuyệt!</a:t>
            </a:r>
          </a:p>
          <a:p>
            <a:pPr algn="just"/>
            <a:r>
              <a:rPr lang="vi-VN" sz="3200" b="1" dirty="0">
                <a:latin typeface="+mj-lt"/>
              </a:rPr>
              <a:t>- Trời ơi, lâu quá rồi mới gặp cậu!</a:t>
            </a:r>
          </a:p>
          <a:p>
            <a:pPr algn="just"/>
            <a:r>
              <a:rPr lang="vi-VN" sz="3200" b="1" dirty="0">
                <a:latin typeface="+mj-lt"/>
              </a:rPr>
              <a:t>- Trời, bạn làm mình cảm động quá!</a:t>
            </a:r>
          </a:p>
        </p:txBody>
      </p:sp>
    </p:spTree>
    <p:extLst>
      <p:ext uri="{BB962C8B-B14F-4D97-AF65-F5344CB8AC3E}">
        <p14:creationId xmlns:p14="http://schemas.microsoft.com/office/powerpoint/2010/main" val="13195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" grpId="0"/>
      <p:bldP spid="6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2900E9-53C6-4F92-8A9D-CA136754B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5450152A-1D82-41E1-B4EA-756355FB03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5" name="Text Box 3">
            <a:extLst>
              <a:ext uri="{FF2B5EF4-FFF2-40B4-BE49-F238E27FC236}">
                <a16:creationId xmlns:a16="http://schemas.microsoft.com/office/drawing/2014/main" xmlns="" id="{F258B7AC-FA3D-4E61-BBE9-A7D8A894D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1083" y="117478"/>
            <a:ext cx="88735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III - </a:t>
            </a:r>
            <a:r>
              <a:rPr lang="en-US" sz="3200" b="1" dirty="0" err="1">
                <a:latin typeface="Times New Roman" pitchFamily="18" charset="0"/>
              </a:rPr>
              <a:t>Luyện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tập</a:t>
            </a:r>
            <a:endParaRPr lang="en-US" sz="3200" dirty="0"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C58A2A5-91E7-4791-9CA6-299180361E2C}"/>
              </a:ext>
            </a:extLst>
          </p:cNvPr>
          <p:cNvSpPr txBox="1"/>
          <p:nvPr/>
        </p:nvSpPr>
        <p:spPr>
          <a:xfrm>
            <a:off x="1179490" y="1523823"/>
            <a:ext cx="10174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DA27C5D-CB81-4756-A2EE-C9AE66F219F1}"/>
              </a:ext>
            </a:extLst>
          </p:cNvPr>
          <p:cNvSpPr txBox="1"/>
          <p:nvPr/>
        </p:nvSpPr>
        <p:spPr>
          <a:xfrm>
            <a:off x="-193183" y="2394974"/>
            <a:ext cx="12385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a)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9412CCB-142B-446C-987E-2E86C208B0FD}"/>
              </a:ext>
            </a:extLst>
          </p:cNvPr>
          <p:cNvSpPr txBox="1"/>
          <p:nvPr/>
        </p:nvSpPr>
        <p:spPr>
          <a:xfrm>
            <a:off x="0" y="2913026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(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9AB69AD-4B1C-49E4-8283-4373BAF3185C}"/>
              </a:ext>
            </a:extLst>
          </p:cNvPr>
          <p:cNvSpPr txBox="1"/>
          <p:nvPr/>
        </p:nvSpPr>
        <p:spPr>
          <a:xfrm>
            <a:off x="0" y="3445099"/>
            <a:ext cx="12054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b) Ồ,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7C0F104-8F92-49FF-A683-0CC31DAE2F8B}"/>
              </a:ext>
            </a:extLst>
          </p:cNvPr>
          <p:cNvSpPr txBox="1"/>
          <p:nvPr/>
        </p:nvSpPr>
        <p:spPr>
          <a:xfrm>
            <a:off x="0" y="387821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(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rỡ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9EF3486-490E-406A-8E03-8D7231A1FE48}"/>
              </a:ext>
            </a:extLst>
          </p:cNvPr>
          <p:cNvSpPr txBox="1"/>
          <p:nvPr/>
        </p:nvSpPr>
        <p:spPr>
          <a:xfrm>
            <a:off x="0" y="4568259"/>
            <a:ext cx="11874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c)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khủng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AE303C8-7F60-43D5-A6A9-4B461B1FE118}"/>
              </a:ext>
            </a:extLst>
          </p:cNvPr>
          <p:cNvSpPr txBox="1"/>
          <p:nvPr/>
        </p:nvSpPr>
        <p:spPr>
          <a:xfrm>
            <a:off x="1339402" y="5089093"/>
            <a:ext cx="96333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(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ghê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380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" grpId="0"/>
      <p:bldP spid="3" grpId="0"/>
      <p:bldP spid="4" grpId="0"/>
      <p:bldP spid="6" grpId="0"/>
      <p:bldP spid="8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39501C34-6182-46D7-874F-A29D656D45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22" r="-1" b="13027"/>
          <a:stretch/>
        </p:blipFill>
        <p:spPr>
          <a:xfrm>
            <a:off x="321733" y="321733"/>
            <a:ext cx="11548534" cy="621453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A73C86B-497A-4EA4-BEA3-1CB7944D8811}"/>
              </a:ext>
            </a:extLst>
          </p:cNvPr>
          <p:cNvSpPr txBox="1"/>
          <p:nvPr/>
        </p:nvSpPr>
        <p:spPr>
          <a:xfrm>
            <a:off x="5885645" y="26788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vi-V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773F83F-94C4-4305-9B95-3655542E5230}"/>
              </a:ext>
            </a:extLst>
          </p:cNvPr>
          <p:cNvSpPr/>
          <p:nvPr/>
        </p:nvSpPr>
        <p:spPr>
          <a:xfrm>
            <a:off x="3412967" y="2384229"/>
            <a:ext cx="5550795" cy="144027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0656394"/>
              </a:avLst>
            </a:prstTxWarp>
            <a:spAutoFit/>
          </a:bodyPr>
          <a:lstStyle/>
          <a:p>
            <a:pPr algn="ctr"/>
            <a:r>
              <a:rPr lang="en-US" sz="6000" b="1" dirty="0" err="1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6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6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6000" b="1" dirty="0" err="1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FF00"/>
                </a:solidFill>
              </a:rPr>
              <a:t>: 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8E4872C-21AC-4A4D-A063-096DA1FF3B00}"/>
              </a:ext>
            </a:extLst>
          </p:cNvPr>
          <p:cNvSpPr/>
          <p:nvPr/>
        </p:nvSpPr>
        <p:spPr>
          <a:xfrm>
            <a:off x="2086377" y="2967335"/>
            <a:ext cx="8062175" cy="257058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>
                <a:gd name="adj1" fmla="val 12500"/>
                <a:gd name="adj2" fmla="val 198"/>
              </a:avLst>
            </a:prstTxWarp>
            <a:spAutoFit/>
          </a:bodyPr>
          <a:lstStyle/>
          <a:p>
            <a:pPr algn="ctr"/>
            <a:r>
              <a:rPr lang="en-US" sz="66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66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hay ý </a:t>
            </a:r>
            <a:r>
              <a:rPr lang="en-US" sz="6600" b="1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66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66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E1C4CB00-B5FF-4BA4-A1BF-7F2E221435D6}"/>
              </a:ext>
            </a:extLst>
          </p:cNvPr>
          <p:cNvSpPr/>
          <p:nvPr/>
        </p:nvSpPr>
        <p:spPr>
          <a:xfrm>
            <a:off x="6003635" y="3362838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500545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757C52-920D-40B5-AD48-C24A00E27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42F3F314-6FAD-49CF-8030-878E169883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E46E5BD-0F98-4218-B885-2B1038FCDB55}"/>
              </a:ext>
            </a:extLst>
          </p:cNvPr>
          <p:cNvSpPr txBox="1"/>
          <p:nvPr/>
        </p:nvSpPr>
        <p:spPr>
          <a:xfrm>
            <a:off x="0" y="1539278"/>
            <a:ext cx="1219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ưởng cho em một kì nghỉ ở biển. Em hãy đặt câu cảm để bày tỏ sự vui mừng . 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217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757C52-920D-40B5-AD48-C24A00E27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42F3F314-6FAD-49CF-8030-878E169883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E46E5BD-0F98-4218-B885-2B1038FCDB55}"/>
              </a:ext>
            </a:extLst>
          </p:cNvPr>
          <p:cNvSpPr txBox="1"/>
          <p:nvPr/>
        </p:nvSpPr>
        <p:spPr>
          <a:xfrm>
            <a:off x="0" y="1539278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.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41439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27C32F-7AC2-48B7-B784-67F45E2B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CEB92C37-1C3C-425B-A9FD-6FC50422B5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080383" cy="68580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F534710-8F0E-4036-8E48-D396CEDFC24F}"/>
              </a:ext>
            </a:extLst>
          </p:cNvPr>
          <p:cNvSpPr txBox="1"/>
          <p:nvPr/>
        </p:nvSpPr>
        <p:spPr>
          <a:xfrm>
            <a:off x="111617" y="2214306"/>
            <a:ext cx="119687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000" u="sng" dirty="0">
                <a:solidFill>
                  <a:srgbClr val="0070C0"/>
                </a:solidFill>
                <a:latin typeface="+mj-lt"/>
              </a:rPr>
              <a:t>Dặn dò : </a:t>
            </a:r>
          </a:p>
          <a:p>
            <a:pPr marL="285750" indent="-285750">
              <a:buFontTx/>
              <a:buChar char="-"/>
            </a:pPr>
            <a:r>
              <a:rPr lang="vi-VN" sz="4400" dirty="0"/>
              <a:t>Về nhà xem lại bài và học thuộc ghi nhớ câu cảm . </a:t>
            </a:r>
          </a:p>
          <a:p>
            <a:pPr marL="285750" indent="-285750">
              <a:buFontTx/>
              <a:buChar char="-"/>
            </a:pPr>
            <a:r>
              <a:rPr lang="vi-VN" sz="4400" dirty="0"/>
              <a:t>Xem trước bài “ Thêm trạng ngữ cho câu ”</a:t>
            </a:r>
          </a:p>
        </p:txBody>
      </p:sp>
    </p:spTree>
    <p:extLst>
      <p:ext uri="{BB962C8B-B14F-4D97-AF65-F5344CB8AC3E}">
        <p14:creationId xmlns:p14="http://schemas.microsoft.com/office/powerpoint/2010/main" val="2873725281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10F653-838D-4EE6-AD65-6D2E0B9C6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99DA27FE-40B9-464F-93BC-270C51E9A272}"/>
              </a:ext>
            </a:extLst>
          </p:cNvPr>
          <p:cNvSpPr/>
          <p:nvPr/>
        </p:nvSpPr>
        <p:spPr>
          <a:xfrm>
            <a:off x="1275008" y="1558344"/>
            <a:ext cx="426290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</a:p>
        </p:txBody>
      </p:sp>
      <p:pic>
        <p:nvPicPr>
          <p:cNvPr id="23" name="Content Placeholder 22">
            <a:extLst>
              <a:ext uri="{FF2B5EF4-FFF2-40B4-BE49-F238E27FC236}">
                <a16:creationId xmlns:a16="http://schemas.microsoft.com/office/drawing/2014/main" xmlns="" id="{C2D2EC06-BE52-4B7A-8E7E-8AAD157CFF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A2F73A87-9282-41C7-92BB-37E0AE7F055E}"/>
              </a:ext>
            </a:extLst>
          </p:cNvPr>
          <p:cNvSpPr txBox="1"/>
          <p:nvPr/>
        </p:nvSpPr>
        <p:spPr>
          <a:xfrm>
            <a:off x="3157334" y="125544"/>
            <a:ext cx="8523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AF55145-025A-481D-BB06-A95DBD8D7B4D}"/>
              </a:ext>
            </a:extLst>
          </p:cNvPr>
          <p:cNvSpPr txBox="1"/>
          <p:nvPr/>
        </p:nvSpPr>
        <p:spPr>
          <a:xfrm>
            <a:off x="1427408" y="1566400"/>
            <a:ext cx="9641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sz="2800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7269C98-236D-4CDF-AC3E-5399B912E448}"/>
              </a:ext>
            </a:extLst>
          </p:cNvPr>
          <p:cNvSpPr txBox="1"/>
          <p:nvPr/>
        </p:nvSpPr>
        <p:spPr>
          <a:xfrm>
            <a:off x="1275008" y="2123434"/>
            <a:ext cx="97943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5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Lan chăm chỉ và ngoan ngoãn .</a:t>
            </a:r>
          </a:p>
          <a:p>
            <a:endParaRPr lang="vi-VN" sz="5400" b="1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xmlns="" id="{DF06E8C5-6D8D-4FEB-99DD-57356A475274}"/>
              </a:ext>
            </a:extLst>
          </p:cNvPr>
          <p:cNvSpPr/>
          <p:nvPr/>
        </p:nvSpPr>
        <p:spPr>
          <a:xfrm>
            <a:off x="1427407" y="3547268"/>
            <a:ext cx="1212761" cy="660983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DB0D547-C403-440E-B8BC-97E63E1FAE7E}"/>
              </a:ext>
            </a:extLst>
          </p:cNvPr>
          <p:cNvSpPr txBox="1"/>
          <p:nvPr/>
        </p:nvSpPr>
        <p:spPr>
          <a:xfrm>
            <a:off x="2792567" y="3429000"/>
            <a:ext cx="7972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vi-VN" sz="4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kể ( dùng để kể , tả )</a:t>
            </a:r>
            <a:endParaRPr lang="vi-VN" sz="4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81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10F653-838D-4EE6-AD65-6D2E0B9C6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99DA27FE-40B9-464F-93BC-270C51E9A272}"/>
              </a:ext>
            </a:extLst>
          </p:cNvPr>
          <p:cNvSpPr/>
          <p:nvPr/>
        </p:nvSpPr>
        <p:spPr>
          <a:xfrm>
            <a:off x="1275008" y="1558344"/>
            <a:ext cx="426290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</a:p>
        </p:txBody>
      </p:sp>
      <p:pic>
        <p:nvPicPr>
          <p:cNvPr id="23" name="Content Placeholder 22">
            <a:extLst>
              <a:ext uri="{FF2B5EF4-FFF2-40B4-BE49-F238E27FC236}">
                <a16:creationId xmlns:a16="http://schemas.microsoft.com/office/drawing/2014/main" xmlns="" id="{C2D2EC06-BE52-4B7A-8E7E-8AAD157CFF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A2F73A87-9282-41C7-92BB-37E0AE7F055E}"/>
              </a:ext>
            </a:extLst>
          </p:cNvPr>
          <p:cNvSpPr txBox="1"/>
          <p:nvPr/>
        </p:nvSpPr>
        <p:spPr>
          <a:xfrm>
            <a:off x="3157334" y="125544"/>
            <a:ext cx="8523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AF55145-025A-481D-BB06-A95DBD8D7B4D}"/>
              </a:ext>
            </a:extLst>
          </p:cNvPr>
          <p:cNvSpPr txBox="1"/>
          <p:nvPr/>
        </p:nvSpPr>
        <p:spPr>
          <a:xfrm>
            <a:off x="1427408" y="1437611"/>
            <a:ext cx="96419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0"/>
              </a:spcAft>
            </a:pPr>
            <a:r>
              <a:rPr lang="vi-VN" sz="5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 phải Lan chăm chỉ và ngoan ngoãn không ? </a:t>
            </a:r>
            <a:endParaRPr lang="vi-VN" sz="5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xmlns="" id="{A26F99E8-55E9-46DC-9034-51839764C133}"/>
              </a:ext>
            </a:extLst>
          </p:cNvPr>
          <p:cNvSpPr/>
          <p:nvPr/>
        </p:nvSpPr>
        <p:spPr>
          <a:xfrm>
            <a:off x="1558344" y="3191937"/>
            <a:ext cx="1120462" cy="808569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18E45B7-53C4-4BB7-A06C-7DEBB4C3EB0D}"/>
              </a:ext>
            </a:extLst>
          </p:cNvPr>
          <p:cNvSpPr txBox="1"/>
          <p:nvPr/>
        </p:nvSpPr>
        <p:spPr>
          <a:xfrm>
            <a:off x="2936383" y="3312669"/>
            <a:ext cx="76972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0"/>
              </a:spcAft>
            </a:pPr>
            <a:r>
              <a:rPr lang="vi-VN" sz="4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hỏi ( dùng để hỏi ) </a:t>
            </a:r>
            <a:endParaRPr lang="vi-VN" sz="4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61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10F653-838D-4EE6-AD65-6D2E0B9C6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99DA27FE-40B9-464F-93BC-270C51E9A272}"/>
              </a:ext>
            </a:extLst>
          </p:cNvPr>
          <p:cNvSpPr/>
          <p:nvPr/>
        </p:nvSpPr>
        <p:spPr>
          <a:xfrm>
            <a:off x="1275008" y="1558344"/>
            <a:ext cx="426290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</a:p>
        </p:txBody>
      </p:sp>
      <p:pic>
        <p:nvPicPr>
          <p:cNvPr id="23" name="Content Placeholder 22">
            <a:extLst>
              <a:ext uri="{FF2B5EF4-FFF2-40B4-BE49-F238E27FC236}">
                <a16:creationId xmlns:a16="http://schemas.microsoft.com/office/drawing/2014/main" xmlns="" id="{C2D2EC06-BE52-4B7A-8E7E-8AAD157CFF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A2F73A87-9282-41C7-92BB-37E0AE7F055E}"/>
              </a:ext>
            </a:extLst>
          </p:cNvPr>
          <p:cNvSpPr txBox="1"/>
          <p:nvPr/>
        </p:nvSpPr>
        <p:spPr>
          <a:xfrm>
            <a:off x="3157334" y="125544"/>
            <a:ext cx="8523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AF55145-025A-481D-BB06-A95DBD8D7B4D}"/>
              </a:ext>
            </a:extLst>
          </p:cNvPr>
          <p:cNvSpPr txBox="1"/>
          <p:nvPr/>
        </p:nvSpPr>
        <p:spPr>
          <a:xfrm>
            <a:off x="1427408" y="1566400"/>
            <a:ext cx="9641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sz="2800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F23DA1A-525B-4B08-8B3A-359C71DF2E15}"/>
              </a:ext>
            </a:extLst>
          </p:cNvPr>
          <p:cNvSpPr txBox="1"/>
          <p:nvPr/>
        </p:nvSpPr>
        <p:spPr>
          <a:xfrm>
            <a:off x="1275008" y="1558344"/>
            <a:ext cx="96419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0"/>
              </a:spcAft>
            </a:pPr>
            <a:r>
              <a:rPr lang="vi-VN" sz="5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 hãy chăm chỉ và ngoan ngoãn nhé !  </a:t>
            </a:r>
            <a:endParaRPr lang="vi-VN" sz="5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xmlns="" id="{43D20D30-5612-4C8F-993A-18BF0167CFC4}"/>
              </a:ext>
            </a:extLst>
          </p:cNvPr>
          <p:cNvSpPr/>
          <p:nvPr/>
        </p:nvSpPr>
        <p:spPr>
          <a:xfrm>
            <a:off x="1427408" y="3428999"/>
            <a:ext cx="1083972" cy="808149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BC58B51-B1F8-4914-B661-E6CF2B83B40A}"/>
              </a:ext>
            </a:extLst>
          </p:cNvPr>
          <p:cNvSpPr txBox="1"/>
          <p:nvPr/>
        </p:nvSpPr>
        <p:spPr>
          <a:xfrm>
            <a:off x="2653048" y="3428999"/>
            <a:ext cx="785611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 khiến ( dùng nêu yêu cầu, đề nghị, mong muốn ) </a:t>
            </a:r>
            <a:endParaRPr lang="vi-VN" sz="4400" b="1" dirty="0"/>
          </a:p>
        </p:txBody>
      </p:sp>
    </p:spTree>
    <p:extLst>
      <p:ext uri="{BB962C8B-B14F-4D97-AF65-F5344CB8AC3E}">
        <p14:creationId xmlns:p14="http://schemas.microsoft.com/office/powerpoint/2010/main" val="209417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947DDE-EC8B-42B2-B891-879B1FDCA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1998" cy="1325563"/>
          </a:xfrm>
        </p:spPr>
        <p:txBody>
          <a:bodyPr>
            <a:normAutofit fontScale="90000"/>
          </a:bodyPr>
          <a:lstStyle/>
          <a:p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Ôi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Lan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ngoãn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 </a:t>
            </a:r>
            <a:endParaRPr lang="vi-VN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6328DA2E-722D-43B3-A9DA-8A1C87B92A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21228"/>
            <a:ext cx="12191999" cy="432240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39B982A-A935-4C62-B6EE-079A9DD93958}"/>
              </a:ext>
            </a:extLst>
          </p:cNvPr>
          <p:cNvSpPr txBox="1"/>
          <p:nvPr/>
        </p:nvSpPr>
        <p:spPr>
          <a:xfrm>
            <a:off x="3657600" y="3013656"/>
            <a:ext cx="1854558" cy="888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4DF56F1-A2DC-42C6-B180-609FA0AC4497}"/>
              </a:ext>
            </a:extLst>
          </p:cNvPr>
          <p:cNvSpPr txBox="1"/>
          <p:nvPr/>
        </p:nvSpPr>
        <p:spPr>
          <a:xfrm>
            <a:off x="6980350" y="2877100"/>
            <a:ext cx="50871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5501D50D-8382-42AD-8764-F367ABE8DBA2}"/>
              </a:ext>
            </a:extLst>
          </p:cNvPr>
          <p:cNvGraphicFramePr>
            <a:graphicFrameLocks noGrp="1"/>
          </p:cNvGraphicFramePr>
          <p:nvPr/>
        </p:nvGraphicFramePr>
        <p:xfrm>
          <a:off x="77273" y="141668"/>
          <a:ext cx="11861442" cy="1700011"/>
        </p:xfrm>
        <a:graphic>
          <a:graphicData uri="http://schemas.openxmlformats.org/drawingml/2006/table">
            <a:tbl>
              <a:tblPr/>
              <a:tblGrid>
                <a:gridCol w="11861442">
                  <a:extLst>
                    <a:ext uri="{9D8B030D-6E8A-4147-A177-3AD203B41FA5}">
                      <a16:colId xmlns:a16="http://schemas.microsoft.com/office/drawing/2014/main" xmlns="" val="4185781501"/>
                    </a:ext>
                  </a:extLst>
                </a:gridCol>
              </a:tblGrid>
              <a:tr h="1700011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6939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61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8E2F1E-5A13-4B2A-90EA-F9B116A18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B011A8D8-8F98-4ACC-B145-20FA7D59B0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8788"/>
            <a:ext cx="12325082" cy="6729211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453692D-EB5E-4B3D-8A88-A997E55425F5}"/>
              </a:ext>
            </a:extLst>
          </p:cNvPr>
          <p:cNvSpPr txBox="1"/>
          <p:nvPr/>
        </p:nvSpPr>
        <p:spPr>
          <a:xfrm>
            <a:off x="1363014" y="840682"/>
            <a:ext cx="94659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u="sng" dirty="0" smtClean="0">
                <a:solidFill>
                  <a:schemeClr val="bg1"/>
                </a:solidFill>
                <a:latin typeface="+mj-lt"/>
              </a:rPr>
              <a:t>Tiết </a:t>
            </a:r>
            <a:r>
              <a:rPr lang="vi-VN" sz="4800" u="sng" dirty="0">
                <a:solidFill>
                  <a:schemeClr val="bg1"/>
                </a:solidFill>
                <a:latin typeface="+mj-lt"/>
              </a:rPr>
              <a:t>60</a:t>
            </a:r>
            <a:r>
              <a:rPr lang="vi-VN" sz="4800" dirty="0">
                <a:solidFill>
                  <a:schemeClr val="bg1"/>
                </a:solidFill>
                <a:latin typeface="+mj-lt"/>
              </a:rPr>
              <a:t>:       Luyện từ và câu </a:t>
            </a:r>
          </a:p>
          <a:p>
            <a:pPr algn="ctr"/>
            <a:r>
              <a:rPr lang="vi-VN" sz="7200" dirty="0">
                <a:solidFill>
                  <a:schemeClr val="bg1"/>
                </a:solidFill>
                <a:latin typeface="+mj-lt"/>
              </a:rPr>
              <a:t>Câu cảm </a:t>
            </a:r>
          </a:p>
        </p:txBody>
      </p:sp>
    </p:spTree>
    <p:extLst>
      <p:ext uri="{BB962C8B-B14F-4D97-AF65-F5344CB8AC3E}">
        <p14:creationId xmlns:p14="http://schemas.microsoft.com/office/powerpoint/2010/main" val="1470944223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996289-8E35-4EA2-B02C-6D9C3275B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</a:t>
            </a:r>
            <a:endParaRPr lang="vi-VN" dirty="0"/>
          </a:p>
        </p:txBody>
      </p:sp>
      <p:pic>
        <p:nvPicPr>
          <p:cNvPr id="21" name="Content Placeholder 20">
            <a:extLst>
              <a:ext uri="{FF2B5EF4-FFF2-40B4-BE49-F238E27FC236}">
                <a16:creationId xmlns:a16="http://schemas.microsoft.com/office/drawing/2014/main" xmlns="" id="{AA53B008-3510-433E-A79F-F05092923F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7E4A950-3452-4AF5-8E67-3005AA17C49D}"/>
              </a:ext>
            </a:extLst>
          </p:cNvPr>
          <p:cNvSpPr txBox="1"/>
          <p:nvPr/>
        </p:nvSpPr>
        <p:spPr>
          <a:xfrm>
            <a:off x="1004552" y="919758"/>
            <a:ext cx="98780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b="1" dirty="0">
                <a:latin typeface="+mj-lt"/>
              </a:rPr>
              <a:t>I – Nhận xét :</a:t>
            </a:r>
          </a:p>
          <a:p>
            <a:pPr algn="ctr"/>
            <a:endParaRPr lang="vi-VN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3ACE5F7-1455-494B-A4E9-874EC60E3E4E}"/>
              </a:ext>
            </a:extLst>
          </p:cNvPr>
          <p:cNvSpPr txBox="1"/>
          <p:nvPr/>
        </p:nvSpPr>
        <p:spPr>
          <a:xfrm>
            <a:off x="746975" y="1558344"/>
            <a:ext cx="10759225" cy="7109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indent="-914400">
              <a:spcBef>
                <a:spcPct val="50000"/>
              </a:spcBef>
              <a:buAutoNum type="arabicPeriod"/>
            </a:pPr>
            <a:r>
              <a:rPr lang="en-US" sz="4800" dirty="0" err="1">
                <a:solidFill>
                  <a:srgbClr val="990099"/>
                </a:solidFill>
                <a:latin typeface="Times New Roman" pitchFamily="18" charset="0"/>
              </a:rPr>
              <a:t>Những</a:t>
            </a:r>
            <a:r>
              <a:rPr lang="en-US" sz="4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4800" dirty="0" err="1">
                <a:solidFill>
                  <a:srgbClr val="990099"/>
                </a:solidFill>
                <a:latin typeface="Times New Roman" pitchFamily="18" charset="0"/>
              </a:rPr>
              <a:t>câu</a:t>
            </a:r>
            <a:r>
              <a:rPr lang="en-US" sz="4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4800" dirty="0" err="1">
                <a:solidFill>
                  <a:srgbClr val="990099"/>
                </a:solidFill>
                <a:latin typeface="Times New Roman" pitchFamily="18" charset="0"/>
              </a:rPr>
              <a:t>sau</a:t>
            </a:r>
            <a:r>
              <a:rPr lang="en-US" sz="4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4800" dirty="0" err="1">
                <a:solidFill>
                  <a:srgbClr val="990099"/>
                </a:solidFill>
                <a:latin typeface="Times New Roman" pitchFamily="18" charset="0"/>
              </a:rPr>
              <a:t>dùng</a:t>
            </a:r>
            <a:r>
              <a:rPr lang="en-US" sz="4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4800" dirty="0" err="1">
                <a:solidFill>
                  <a:srgbClr val="990099"/>
                </a:solidFill>
                <a:latin typeface="Times New Roman" pitchFamily="18" charset="0"/>
              </a:rPr>
              <a:t>để</a:t>
            </a:r>
            <a:r>
              <a:rPr lang="en-US" sz="4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4800" dirty="0" err="1">
                <a:solidFill>
                  <a:srgbClr val="990099"/>
                </a:solidFill>
                <a:latin typeface="Times New Roman" pitchFamily="18" charset="0"/>
              </a:rPr>
              <a:t>làm</a:t>
            </a:r>
            <a:r>
              <a:rPr lang="en-US" sz="4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4800" dirty="0" err="1">
                <a:solidFill>
                  <a:srgbClr val="990099"/>
                </a:solidFill>
                <a:latin typeface="Times New Roman" pitchFamily="18" charset="0"/>
              </a:rPr>
              <a:t>gì</a:t>
            </a:r>
            <a:r>
              <a:rPr lang="en-US" sz="4800" dirty="0">
                <a:solidFill>
                  <a:srgbClr val="990099"/>
                </a:solidFill>
                <a:latin typeface="Times New Roman" pitchFamily="18" charset="0"/>
              </a:rPr>
              <a:t> ?</a:t>
            </a:r>
          </a:p>
          <a:p>
            <a:pPr marL="685800" indent="-685800">
              <a:spcBef>
                <a:spcPct val="50000"/>
              </a:spcBef>
              <a:buFontTx/>
              <a:buChar char="-"/>
            </a:pPr>
            <a:r>
              <a:rPr lang="en-US" sz="4800" dirty="0" err="1">
                <a:latin typeface="Times New Roman" pitchFamily="18" charset="0"/>
              </a:rPr>
              <a:t>Chà</a:t>
            </a:r>
            <a:r>
              <a:rPr lang="en-US" sz="4800" dirty="0">
                <a:latin typeface="Times New Roman" pitchFamily="18" charset="0"/>
              </a:rPr>
              <a:t>, con </a:t>
            </a:r>
            <a:r>
              <a:rPr lang="en-US" sz="4800" dirty="0" err="1">
                <a:latin typeface="Times New Roman" pitchFamily="18" charset="0"/>
              </a:rPr>
              <a:t>mèo</a:t>
            </a:r>
            <a:r>
              <a:rPr lang="en-US" sz="4800" dirty="0">
                <a:latin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</a:rPr>
              <a:t>có</a:t>
            </a:r>
            <a:r>
              <a:rPr lang="en-US" sz="4800" dirty="0">
                <a:latin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</a:rPr>
              <a:t>bộ</a:t>
            </a:r>
            <a:r>
              <a:rPr lang="en-US" sz="4800" dirty="0">
                <a:latin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</a:rPr>
              <a:t>lông</a:t>
            </a:r>
            <a:r>
              <a:rPr lang="en-US" sz="4800" dirty="0">
                <a:latin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</a:rPr>
              <a:t>mới</a:t>
            </a:r>
            <a:r>
              <a:rPr lang="en-US" sz="4800" dirty="0">
                <a:latin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</a:rPr>
              <a:t>đẹp</a:t>
            </a:r>
            <a:r>
              <a:rPr lang="en-US" sz="4800" dirty="0">
                <a:latin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</a:rPr>
              <a:t>làm</a:t>
            </a:r>
            <a:r>
              <a:rPr lang="en-US" sz="4800" dirty="0">
                <a:latin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</a:rPr>
              <a:t>sao</a:t>
            </a:r>
            <a:r>
              <a:rPr lang="en-US" sz="4800" dirty="0">
                <a:latin typeface="Times New Roman" pitchFamily="18" charset="0"/>
              </a:rPr>
              <a:t> !</a:t>
            </a:r>
          </a:p>
          <a:p>
            <a:pPr marL="685800" indent="-685800">
              <a:spcBef>
                <a:spcPct val="50000"/>
              </a:spcBef>
              <a:buFontTx/>
              <a:buChar char="-"/>
            </a:pPr>
            <a:r>
              <a:rPr lang="en-US" sz="4800" dirty="0">
                <a:latin typeface="Times New Roman" pitchFamily="18" charset="0"/>
              </a:rPr>
              <a:t> A ! Con </a:t>
            </a:r>
            <a:r>
              <a:rPr lang="en-US" sz="4800" dirty="0" err="1">
                <a:latin typeface="Times New Roman" pitchFamily="18" charset="0"/>
              </a:rPr>
              <a:t>mèo</a:t>
            </a:r>
            <a:r>
              <a:rPr lang="en-US" sz="4800" dirty="0">
                <a:latin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</a:rPr>
              <a:t>này</a:t>
            </a:r>
            <a:r>
              <a:rPr lang="en-US" sz="4800" dirty="0">
                <a:latin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</a:rPr>
              <a:t>khôn</a:t>
            </a:r>
            <a:r>
              <a:rPr lang="en-US" sz="4800" dirty="0">
                <a:latin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</a:rPr>
              <a:t>thật</a:t>
            </a:r>
            <a:r>
              <a:rPr lang="en-US" sz="4800" dirty="0">
                <a:latin typeface="Times New Roman" pitchFamily="18" charset="0"/>
              </a:rPr>
              <a:t> !    </a:t>
            </a:r>
          </a:p>
          <a:p>
            <a:pPr algn="ctr">
              <a:spcBef>
                <a:spcPct val="50000"/>
              </a:spcBef>
            </a:pP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</a:rPr>
              <a:t>Thảo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</a:rPr>
              <a:t>luận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</a:rPr>
              <a:t>nhóm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</a:rPr>
              <a:t> 2</a:t>
            </a:r>
          </a:p>
          <a:p>
            <a:pPr marL="685800" indent="-685800">
              <a:spcBef>
                <a:spcPct val="50000"/>
              </a:spcBef>
              <a:buFontTx/>
              <a:buChar char="-"/>
            </a:pPr>
            <a:endParaRPr lang="en-US" sz="4800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4800" dirty="0">
              <a:solidFill>
                <a:srgbClr val="9900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69326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0AF8ED-DEBC-4CBE-8CD9-AB061529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04D05EFC-4A16-4544-AFBE-5D822E3485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178C6E4-86F2-4BCB-949D-8AEBFC312C71}"/>
              </a:ext>
            </a:extLst>
          </p:cNvPr>
          <p:cNvSpPr txBox="1"/>
          <p:nvPr/>
        </p:nvSpPr>
        <p:spPr>
          <a:xfrm>
            <a:off x="1020650" y="859691"/>
            <a:ext cx="1100821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indent="-914400">
              <a:spcBef>
                <a:spcPct val="50000"/>
              </a:spcBef>
              <a:buAutoNum type="arabicPeriod"/>
            </a:pPr>
            <a:r>
              <a:rPr lang="en-US" sz="4800" dirty="0" err="1">
                <a:solidFill>
                  <a:srgbClr val="990099"/>
                </a:solidFill>
                <a:latin typeface="Times New Roman" pitchFamily="18" charset="0"/>
              </a:rPr>
              <a:t>Những</a:t>
            </a:r>
            <a:r>
              <a:rPr lang="en-US" sz="4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4800" dirty="0" err="1">
                <a:solidFill>
                  <a:srgbClr val="990099"/>
                </a:solidFill>
                <a:latin typeface="Times New Roman" pitchFamily="18" charset="0"/>
              </a:rPr>
              <a:t>câu</a:t>
            </a:r>
            <a:r>
              <a:rPr lang="en-US" sz="4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4800" dirty="0" err="1">
                <a:solidFill>
                  <a:srgbClr val="990099"/>
                </a:solidFill>
                <a:latin typeface="Times New Roman" pitchFamily="18" charset="0"/>
              </a:rPr>
              <a:t>sau</a:t>
            </a:r>
            <a:r>
              <a:rPr lang="en-US" sz="4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4800" dirty="0" err="1">
                <a:solidFill>
                  <a:srgbClr val="990099"/>
                </a:solidFill>
                <a:latin typeface="Times New Roman" pitchFamily="18" charset="0"/>
              </a:rPr>
              <a:t>dùng</a:t>
            </a:r>
            <a:r>
              <a:rPr lang="en-US" sz="4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4800" dirty="0" err="1">
                <a:solidFill>
                  <a:srgbClr val="990099"/>
                </a:solidFill>
                <a:latin typeface="Times New Roman" pitchFamily="18" charset="0"/>
              </a:rPr>
              <a:t>để</a:t>
            </a:r>
            <a:r>
              <a:rPr lang="en-US" sz="4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4800" dirty="0" err="1">
                <a:solidFill>
                  <a:srgbClr val="990099"/>
                </a:solidFill>
                <a:latin typeface="Times New Roman" pitchFamily="18" charset="0"/>
              </a:rPr>
              <a:t>làm</a:t>
            </a:r>
            <a:r>
              <a:rPr lang="en-US" sz="48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4800" dirty="0" err="1">
                <a:solidFill>
                  <a:srgbClr val="990099"/>
                </a:solidFill>
                <a:latin typeface="Times New Roman" pitchFamily="18" charset="0"/>
              </a:rPr>
              <a:t>gì</a:t>
            </a:r>
            <a:r>
              <a:rPr lang="en-US" sz="4800" dirty="0">
                <a:solidFill>
                  <a:srgbClr val="990099"/>
                </a:solidFill>
                <a:latin typeface="Times New Roman" pitchFamily="18" charset="0"/>
              </a:rPr>
              <a:t> ?</a:t>
            </a:r>
          </a:p>
          <a:p>
            <a:pPr>
              <a:spcBef>
                <a:spcPct val="50000"/>
              </a:spcBef>
            </a:pPr>
            <a:endParaRPr lang="en-US" sz="4800" dirty="0">
              <a:solidFill>
                <a:srgbClr val="990099"/>
              </a:solidFill>
              <a:latin typeface="Times New Roman" pitchFamily="18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C19A90A6-0D50-4F80-9ACA-5AA2E0EB57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429379"/>
              </p:ext>
            </p:extLst>
          </p:nvPr>
        </p:nvGraphicFramePr>
        <p:xfrm>
          <a:off x="631064" y="1873844"/>
          <a:ext cx="10856892" cy="308452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428446">
                  <a:extLst>
                    <a:ext uri="{9D8B030D-6E8A-4147-A177-3AD203B41FA5}">
                      <a16:colId xmlns:a16="http://schemas.microsoft.com/office/drawing/2014/main" xmlns="" val="2329917076"/>
                    </a:ext>
                  </a:extLst>
                </a:gridCol>
                <a:gridCol w="5428446">
                  <a:extLst>
                    <a:ext uri="{9D8B030D-6E8A-4147-A177-3AD203B41FA5}">
                      <a16:colId xmlns:a16="http://schemas.microsoft.com/office/drawing/2014/main" xmlns="" val="1619689480"/>
                    </a:ext>
                  </a:extLst>
                </a:gridCol>
              </a:tblGrid>
              <a:tr h="1542261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53674488"/>
                  </a:ext>
                </a:extLst>
              </a:tr>
              <a:tr h="1542261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510245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A6C9989-BD3D-4792-820C-4114833E6D4D}"/>
              </a:ext>
            </a:extLst>
          </p:cNvPr>
          <p:cNvSpPr txBox="1"/>
          <p:nvPr/>
        </p:nvSpPr>
        <p:spPr>
          <a:xfrm>
            <a:off x="838200" y="2185254"/>
            <a:ext cx="515584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latin typeface="Times New Roman" pitchFamily="18" charset="0"/>
              </a:rPr>
              <a:t>Chà</a:t>
            </a:r>
            <a:r>
              <a:rPr lang="en-US" sz="4000" b="1" dirty="0">
                <a:latin typeface="Times New Roman" pitchFamily="18" charset="0"/>
              </a:rPr>
              <a:t>, con </a:t>
            </a:r>
            <a:r>
              <a:rPr lang="en-US" sz="4000" b="1" dirty="0" err="1">
                <a:latin typeface="Times New Roman" pitchFamily="18" charset="0"/>
              </a:rPr>
              <a:t>mèo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có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bộ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lông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mới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đẹp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latin typeface="Times New Roman" pitchFamily="18" charset="0"/>
              </a:rPr>
              <a:t>làm</a:t>
            </a:r>
            <a:r>
              <a:rPr lang="en-US" sz="40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u="sng" dirty="0" err="1">
                <a:solidFill>
                  <a:srgbClr val="FF0000"/>
                </a:solidFill>
                <a:latin typeface="Times New Roman" pitchFamily="18" charset="0"/>
              </a:rPr>
              <a:t>sao</a:t>
            </a:r>
            <a:r>
              <a:rPr lang="en-US" sz="40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</a:rPr>
              <a:t>!</a:t>
            </a:r>
          </a:p>
          <a:p>
            <a:pPr>
              <a:defRPr/>
            </a:pPr>
            <a:r>
              <a:rPr lang="en-US" sz="1800" dirty="0">
                <a:latin typeface="Times New Roman" pitchFamily="18" charset="0"/>
              </a:rPr>
              <a:t> </a:t>
            </a:r>
            <a:r>
              <a:rPr lang="en-US" sz="4000" b="1" u="sng" dirty="0">
                <a:solidFill>
                  <a:srgbClr val="FF0000"/>
                </a:solidFill>
                <a:latin typeface="Times New Roman" pitchFamily="18" charset="0"/>
              </a:rPr>
              <a:t>A !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Con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mèo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này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khôn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thật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</a:rPr>
              <a:t>!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   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B6C8472-3C5F-44A8-8788-8019E8455523}"/>
              </a:ext>
            </a:extLst>
          </p:cNvPr>
          <p:cNvSpPr txBox="1"/>
          <p:nvPr/>
        </p:nvSpPr>
        <p:spPr>
          <a:xfrm>
            <a:off x="6197959" y="2055813"/>
            <a:ext cx="51558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>
                <a:latin typeface="Times New Roman" pitchFamily="18" charset="0"/>
              </a:rPr>
              <a:t>Thể hiện cảm xúc ngạc nhiên,vui mừng tr</a:t>
            </a:r>
            <a:r>
              <a:rPr lang="vi-VN" sz="2800" b="1">
                <a:latin typeface="Times New Roman" pitchFamily="18" charset="0"/>
              </a:rPr>
              <a:t>ước vẻ đẹp của bộ lông mèo.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3F56A98-916A-4BFB-B4A5-F5EC055F06B3}"/>
              </a:ext>
            </a:extLst>
          </p:cNvPr>
          <p:cNvSpPr txBox="1"/>
          <p:nvPr/>
        </p:nvSpPr>
        <p:spPr>
          <a:xfrm>
            <a:off x="6096000" y="3440808"/>
            <a:ext cx="51472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hiện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cảm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xúc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thán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phục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vi-VN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trước sự khôn ngoan của con mèo . 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21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98F9DA-88DE-4E31-BFE1-7E7665BAE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8F17FBA4-4207-40DD-A836-1885C30F8B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93B9BEC-1531-4E01-95DE-AE1DB24B9305}"/>
              </a:ext>
            </a:extLst>
          </p:cNvPr>
          <p:cNvSpPr txBox="1"/>
          <p:nvPr/>
        </p:nvSpPr>
        <p:spPr>
          <a:xfrm>
            <a:off x="838200" y="1094704"/>
            <a:ext cx="106368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rgbClr val="990099"/>
                </a:solidFill>
                <a:latin typeface="Times New Roman" pitchFamily="18" charset="0"/>
              </a:rPr>
              <a:t>2. </a:t>
            </a:r>
            <a:r>
              <a:rPr lang="en-US" sz="5400" dirty="0" err="1">
                <a:solidFill>
                  <a:srgbClr val="990099"/>
                </a:solidFill>
                <a:latin typeface="Times New Roman" pitchFamily="18" charset="0"/>
              </a:rPr>
              <a:t>Cuối</a:t>
            </a:r>
            <a:r>
              <a:rPr lang="en-US" sz="54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5400" dirty="0" err="1">
                <a:solidFill>
                  <a:srgbClr val="990099"/>
                </a:solidFill>
                <a:latin typeface="Times New Roman" pitchFamily="18" charset="0"/>
              </a:rPr>
              <a:t>các</a:t>
            </a:r>
            <a:r>
              <a:rPr lang="en-US" sz="54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5400" dirty="0" err="1">
                <a:solidFill>
                  <a:srgbClr val="990099"/>
                </a:solidFill>
                <a:latin typeface="Times New Roman" pitchFamily="18" charset="0"/>
              </a:rPr>
              <a:t>câu</a:t>
            </a:r>
            <a:r>
              <a:rPr lang="en-US" sz="54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5400" dirty="0" err="1">
                <a:solidFill>
                  <a:srgbClr val="990099"/>
                </a:solidFill>
                <a:latin typeface="Times New Roman" pitchFamily="18" charset="0"/>
              </a:rPr>
              <a:t>trên</a:t>
            </a:r>
            <a:r>
              <a:rPr lang="en-US" sz="54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5400" dirty="0" err="1">
                <a:solidFill>
                  <a:srgbClr val="990099"/>
                </a:solidFill>
                <a:latin typeface="Times New Roman" pitchFamily="18" charset="0"/>
              </a:rPr>
              <a:t>có</a:t>
            </a:r>
            <a:r>
              <a:rPr lang="en-US" sz="54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5400" dirty="0" err="1">
                <a:solidFill>
                  <a:srgbClr val="990099"/>
                </a:solidFill>
                <a:latin typeface="Times New Roman" pitchFamily="18" charset="0"/>
              </a:rPr>
              <a:t>dấu</a:t>
            </a:r>
            <a:r>
              <a:rPr lang="en-US" sz="5400" dirty="0">
                <a:solidFill>
                  <a:srgbClr val="990099"/>
                </a:solidFill>
                <a:latin typeface="Times New Roman" pitchFamily="18" charset="0"/>
              </a:rPr>
              <a:t> </a:t>
            </a:r>
            <a:r>
              <a:rPr lang="en-US" sz="5400" dirty="0" err="1">
                <a:solidFill>
                  <a:srgbClr val="990099"/>
                </a:solidFill>
                <a:latin typeface="Times New Roman" pitchFamily="18" charset="0"/>
              </a:rPr>
              <a:t>gì</a:t>
            </a:r>
            <a:r>
              <a:rPr lang="en-US" sz="5400" dirty="0">
                <a:solidFill>
                  <a:srgbClr val="990099"/>
                </a:solidFill>
                <a:latin typeface="Times New Roman" pitchFamily="18" charset="0"/>
              </a:rPr>
              <a:t> ?</a:t>
            </a:r>
          </a:p>
        </p:txBody>
      </p:sp>
      <p:sp>
        <p:nvSpPr>
          <p:cNvPr id="7" name="Text Box 112">
            <a:extLst>
              <a:ext uri="{FF2B5EF4-FFF2-40B4-BE49-F238E27FC236}">
                <a16:creationId xmlns:a16="http://schemas.microsoft.com/office/drawing/2014/main" xmlns="" id="{F1276F1D-03D4-4F65-9CCE-E8BED32BA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4703" y="2055812"/>
            <a:ext cx="10259095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600" dirty="0" err="1">
                <a:latin typeface="Times New Roman" pitchFamily="18" charset="0"/>
              </a:rPr>
              <a:t>Cuối</a:t>
            </a:r>
            <a:r>
              <a:rPr lang="en-US" sz="6600" dirty="0">
                <a:latin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</a:rPr>
              <a:t>các</a:t>
            </a:r>
            <a:r>
              <a:rPr lang="en-US" sz="6600" dirty="0">
                <a:latin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</a:rPr>
              <a:t>câu</a:t>
            </a:r>
            <a:r>
              <a:rPr lang="en-US" sz="6600" dirty="0">
                <a:latin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</a:rPr>
              <a:t>trên</a:t>
            </a:r>
            <a:r>
              <a:rPr lang="en-US" sz="6600" dirty="0">
                <a:latin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</a:rPr>
              <a:t>có</a:t>
            </a:r>
            <a:r>
              <a:rPr lang="en-US" sz="6600" dirty="0">
                <a:latin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</a:rPr>
              <a:t>dấu</a:t>
            </a:r>
            <a:r>
              <a:rPr lang="en-US" sz="6600" dirty="0">
                <a:latin typeface="Times New Roman" pitchFamily="18" charset="0"/>
              </a:rPr>
              <a:t> </a:t>
            </a:r>
            <a:r>
              <a:rPr lang="en-US" sz="6600" dirty="0" err="1">
                <a:latin typeface="Times New Roman" pitchFamily="18" charset="0"/>
              </a:rPr>
              <a:t>chấm</a:t>
            </a:r>
            <a:r>
              <a:rPr lang="en-US" sz="6600" dirty="0">
                <a:latin typeface="Times New Roman" pitchFamily="18" charset="0"/>
              </a:rPr>
              <a:t> than </a:t>
            </a:r>
            <a:r>
              <a:rPr lang="en-US" sz="6600" b="1" dirty="0">
                <a:latin typeface="Times New Roman" pitchFamily="18" charset="0"/>
              </a:rPr>
              <a:t>(!)</a:t>
            </a:r>
          </a:p>
          <a:p>
            <a:pPr>
              <a:spcBef>
                <a:spcPct val="50000"/>
              </a:spcBef>
            </a:pPr>
            <a:endParaRPr lang="en-US" sz="60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45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852</Words>
  <Application>Microsoft Office PowerPoint</Application>
  <PresentationFormat>Custom</PresentationFormat>
  <Paragraphs>89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Ôi , Lan chăm chỉ , ngoan ngoãn quá ! </vt:lpstr>
      <vt:lpstr>PowerPoint Presentation</vt:lpstr>
      <vt:lpstr>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SATIVA-A-A-A</dc:creator>
  <cp:lastModifiedBy>huy_ctn</cp:lastModifiedBy>
  <cp:revision>6</cp:revision>
  <dcterms:created xsi:type="dcterms:W3CDTF">2020-06-02T17:40:59Z</dcterms:created>
  <dcterms:modified xsi:type="dcterms:W3CDTF">2020-06-11T03:13:37Z</dcterms:modified>
</cp:coreProperties>
</file>