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9"/>
  </p:notesMasterIdLst>
  <p:sldIdLst>
    <p:sldId id="281" r:id="rId2"/>
    <p:sldId id="257" r:id="rId3"/>
    <p:sldId id="280" r:id="rId4"/>
    <p:sldId id="278" r:id="rId5"/>
    <p:sldId id="258" r:id="rId6"/>
    <p:sldId id="260" r:id="rId7"/>
    <p:sldId id="264" r:id="rId8"/>
    <p:sldId id="261" r:id="rId9"/>
    <p:sldId id="259" r:id="rId10"/>
    <p:sldId id="262" r:id="rId11"/>
    <p:sldId id="265" r:id="rId12"/>
    <p:sldId id="267" r:id="rId13"/>
    <p:sldId id="269" r:id="rId14"/>
    <p:sldId id="277" r:id="rId15"/>
    <p:sldId id="276" r:id="rId16"/>
    <p:sldId id="274" r:id="rId17"/>
    <p:sldId id="28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66FF"/>
    <a:srgbClr val="1C1C1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492" autoAdjust="0"/>
  </p:normalViewPr>
  <p:slideViewPr>
    <p:cSldViewPr>
      <p:cViewPr varScale="1">
        <p:scale>
          <a:sx n="41" d="100"/>
          <a:sy n="41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D6F165-07CE-4645-8706-0A92F47D5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3B4EC0-A679-4A27-9E2A-1F65DF9F16F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C6C7D3-06C9-4B52-AF60-8CD30904C4D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FFB35-B300-4C6E-8985-CE49F0A96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DDF7A-76A5-4CB1-BCAB-1571AB47A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961C2-C9EC-438E-9AB6-DF6FD9F16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4D7A8-504C-4609-B372-A0E2504A6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DF7D5-48EA-421D-8764-58B54FC14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64B4C-D1D3-4C35-83F0-D7332883B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3C2AE-0CAD-4B2B-915C-39DCBF7FD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B50B4-8B20-4E5A-B11E-B009F9487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6F0A2-96D6-49B3-810A-F5525F0E6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A726C-2FFE-4D6E-BC45-92CD7206A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82316-772B-4F41-899B-9540C3148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93775-D9B6-4B5C-A397-65668C087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81E6927-562A-472E-B429-E19DA448E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POINSET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0" y="5026025"/>
            <a:ext cx="200025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/>
          </a:p>
        </p:txBody>
      </p:sp>
      <p:pic>
        <p:nvPicPr>
          <p:cNvPr id="2053" name="Picture 8" descr="2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99038"/>
            <a:ext cx="1979613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2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166769" y="3969"/>
            <a:ext cx="1981200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5" name="Object 13"/>
          <p:cNvGraphicFramePr>
            <a:graphicFrameLocks noChangeAspect="1"/>
          </p:cNvGraphicFramePr>
          <p:nvPr/>
        </p:nvGraphicFramePr>
        <p:xfrm>
          <a:off x="5943600" y="2514600"/>
          <a:ext cx="1425575" cy="2692400"/>
        </p:xfrm>
        <a:graphic>
          <a:graphicData uri="http://schemas.openxmlformats.org/presentationml/2006/ole">
            <p:oleObj spid="_x0000_s2055" name="Equation" r:id="rId7" imgW="114151" imgH="215619" progId="Equation.DSMT4">
              <p:embed/>
            </p:oleObj>
          </a:graphicData>
        </a:graphic>
      </p:graphicFrame>
      <p:sp>
        <p:nvSpPr>
          <p:cNvPr id="2056" name="WordArt 9"/>
          <p:cNvSpPr>
            <a:spLocks noChangeArrowheads="1" noChangeShapeType="1" noTextEdit="1"/>
          </p:cNvSpPr>
          <p:nvPr/>
        </p:nvSpPr>
        <p:spPr bwMode="auto">
          <a:xfrm>
            <a:off x="1500188" y="1371600"/>
            <a:ext cx="5791200" cy="3124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Địa lí lớp 4</a:t>
            </a:r>
          </a:p>
        </p:txBody>
      </p:sp>
    </p:spTree>
  </p:cSld>
  <p:clrMapOvr>
    <a:masterClrMapping/>
  </p:clrMapOvr>
  <p:transition spd="slow">
    <p:circle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 b="-116"/>
          <a:stretch>
            <a:fillRect/>
          </a:stretch>
        </p:blipFill>
        <p:spPr bwMode="auto">
          <a:xfrm>
            <a:off x="0" y="1143000"/>
            <a:ext cx="426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/>
          <a:srcRect b="-76"/>
          <a:stretch>
            <a:fillRect/>
          </a:stretch>
        </p:blipFill>
        <p:spPr bwMode="auto">
          <a:xfrm>
            <a:off x="4800600" y="1219200"/>
            <a:ext cx="4038600" cy="4038600"/>
          </a:xfrm>
          <a:prstGeom prst="rect">
            <a:avLst/>
          </a:prstGeom>
          <a:noFill/>
          <a:ln w="57150">
            <a:solidFill>
              <a:srgbClr val="660066"/>
            </a:solidFill>
            <a:miter lim="800000"/>
            <a:headEnd/>
            <a:tailEnd/>
          </a:ln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447800" y="55626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FF"/>
                </a:solidFill>
              </a:rPr>
              <a:t>Ngọc trai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5943600" y="55626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FF"/>
                </a:solidFill>
              </a:rPr>
              <a:t>èc biển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sea_fish_human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458200" cy="5334000"/>
          </a:xfrm>
          <a:prstGeom prst="rect">
            <a:avLst/>
          </a:prstGeom>
          <a:noFill/>
          <a:ln w="57150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12291" name="Text Box 11"/>
          <p:cNvSpPr txBox="1">
            <a:spLocks noChangeArrowheads="1"/>
          </p:cNvSpPr>
          <p:nvPr/>
        </p:nvSpPr>
        <p:spPr bwMode="auto">
          <a:xfrm>
            <a:off x="4022725" y="6361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292" name="Rectangle 12"/>
          <p:cNvSpPr>
            <a:spLocks noChangeArrowheads="1"/>
          </p:cNvSpPr>
          <p:nvPr/>
        </p:nvSpPr>
        <p:spPr bwMode="auto">
          <a:xfrm>
            <a:off x="2819400" y="6172200"/>
            <a:ext cx="403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</a:rPr>
              <a:t>Khai  thác  cá  biển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47" name="Picture 35" descr=" BIEN  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 r="52985" b="35837"/>
          <a:stretch>
            <a:fillRect/>
          </a:stretch>
        </p:blipFill>
        <p:spPr>
          <a:xfrm>
            <a:off x="304800" y="0"/>
            <a:ext cx="3810000" cy="3200400"/>
          </a:xfrm>
          <a:noFill/>
        </p:spPr>
      </p:pic>
      <p:pic>
        <p:nvPicPr>
          <p:cNvPr id="38948" name="Picture 36" descr=" BIEN  2"/>
          <p:cNvPicPr>
            <a:picLocks noChangeAspect="1" noChangeArrowheads="1"/>
          </p:cNvPicPr>
          <p:nvPr/>
        </p:nvPicPr>
        <p:blipFill>
          <a:blip r:embed="rId2"/>
          <a:srcRect l="1486" t="71188" r="53891" b="371"/>
          <a:stretch>
            <a:fillRect/>
          </a:stretch>
        </p:blipFill>
        <p:spPr bwMode="auto">
          <a:xfrm>
            <a:off x="381000" y="3657600"/>
            <a:ext cx="373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49" name="Picture 37" descr=" BIEN  2"/>
          <p:cNvPicPr>
            <a:picLocks noChangeAspect="1" noChangeArrowheads="1"/>
          </p:cNvPicPr>
          <p:nvPr/>
        </p:nvPicPr>
        <p:blipFill>
          <a:blip r:embed="rId2"/>
          <a:srcRect l="56589" t="1225" r="240" b="71246"/>
          <a:stretch>
            <a:fillRect/>
          </a:stretch>
        </p:blipFill>
        <p:spPr bwMode="auto">
          <a:xfrm>
            <a:off x="5029200" y="0"/>
            <a:ext cx="3429000" cy="1905000"/>
          </a:xfrm>
          <a:prstGeom prst="rect">
            <a:avLst/>
          </a:prstGeom>
          <a:noFill/>
          <a:ln w="38100">
            <a:solidFill>
              <a:srgbClr val="660066"/>
            </a:solidFill>
            <a:miter lim="800000"/>
            <a:headEnd/>
            <a:tailEnd/>
          </a:ln>
        </p:spPr>
      </p:pic>
      <p:pic>
        <p:nvPicPr>
          <p:cNvPr id="38950" name="Picture 38" descr=" BIEN  2"/>
          <p:cNvPicPr>
            <a:picLocks noChangeAspect="1" noChangeArrowheads="1"/>
          </p:cNvPicPr>
          <p:nvPr/>
        </p:nvPicPr>
        <p:blipFill>
          <a:blip r:embed="rId2"/>
          <a:srcRect l="56589" t="37845" r="-12" b="34874"/>
          <a:stretch>
            <a:fillRect/>
          </a:stretch>
        </p:blipFill>
        <p:spPr bwMode="auto">
          <a:xfrm>
            <a:off x="5029200" y="2362200"/>
            <a:ext cx="3429000" cy="1905000"/>
          </a:xfrm>
          <a:prstGeom prst="rect">
            <a:avLst/>
          </a:prstGeom>
          <a:noFill/>
          <a:ln w="38100">
            <a:solidFill>
              <a:srgbClr val="660066"/>
            </a:solidFill>
            <a:miter lim="800000"/>
            <a:headEnd/>
            <a:tailEnd/>
          </a:ln>
        </p:spPr>
      </p:pic>
      <p:pic>
        <p:nvPicPr>
          <p:cNvPr id="38951" name="Picture 39" descr=" BIEN  2"/>
          <p:cNvPicPr>
            <a:picLocks noChangeAspect="1" noChangeArrowheads="1"/>
          </p:cNvPicPr>
          <p:nvPr/>
        </p:nvPicPr>
        <p:blipFill>
          <a:blip r:embed="rId2"/>
          <a:srcRect l="56059" t="71188" b="15"/>
          <a:stretch>
            <a:fillRect/>
          </a:stretch>
        </p:blipFill>
        <p:spPr bwMode="auto">
          <a:xfrm>
            <a:off x="5029200" y="4572000"/>
            <a:ext cx="3429000" cy="1981200"/>
          </a:xfrm>
          <a:prstGeom prst="rect">
            <a:avLst/>
          </a:prstGeom>
          <a:noFill/>
          <a:ln w="38100">
            <a:solidFill>
              <a:srgbClr val="660066"/>
            </a:solidFill>
            <a:miter lim="800000"/>
            <a:headEnd/>
            <a:tailEnd/>
          </a:ln>
        </p:spPr>
      </p:pic>
      <p:sp>
        <p:nvSpPr>
          <p:cNvPr id="38952" name="Text Box 40"/>
          <p:cNvSpPr txBox="1">
            <a:spLocks noChangeArrowheads="1"/>
          </p:cNvSpPr>
          <p:nvPr/>
        </p:nvSpPr>
        <p:spPr bwMode="auto">
          <a:xfrm>
            <a:off x="1066800" y="32004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Khai thác cá biển</a:t>
            </a:r>
          </a:p>
        </p:txBody>
      </p:sp>
      <p:sp>
        <p:nvSpPr>
          <p:cNvPr id="38953" name="Text Box 41"/>
          <p:cNvSpPr txBox="1">
            <a:spLocks noChangeArrowheads="1"/>
          </p:cNvSpPr>
          <p:nvPr/>
        </p:nvSpPr>
        <p:spPr bwMode="auto">
          <a:xfrm>
            <a:off x="914400" y="6491288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Chế biến cá </a:t>
            </a:r>
            <a:r>
              <a:rPr lang="vi-VN" b="1">
                <a:solidFill>
                  <a:srgbClr val="FF3300"/>
                </a:solidFill>
              </a:rPr>
              <a:t>đ</a:t>
            </a:r>
            <a:r>
              <a:rPr lang="en-US" b="1">
                <a:solidFill>
                  <a:srgbClr val="FF3300"/>
                </a:solidFill>
              </a:rPr>
              <a:t>ông lạnh</a:t>
            </a:r>
          </a:p>
        </p:txBody>
      </p:sp>
      <p:sp>
        <p:nvSpPr>
          <p:cNvPr id="38954" name="Text Box 42"/>
          <p:cNvSpPr txBox="1">
            <a:spLocks noChangeArrowheads="1"/>
          </p:cNvSpPr>
          <p:nvPr/>
        </p:nvSpPr>
        <p:spPr bwMode="auto">
          <a:xfrm>
            <a:off x="5410200" y="19050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66FF"/>
                </a:solidFill>
              </a:rPr>
              <a:t>  </a:t>
            </a:r>
            <a:r>
              <a:rPr lang="en-US" b="1">
                <a:solidFill>
                  <a:srgbClr val="FF3300"/>
                </a:solidFill>
              </a:rPr>
              <a:t>Đóng gói cá </a:t>
            </a:r>
            <a:r>
              <a:rPr lang="vi-VN" b="1">
                <a:solidFill>
                  <a:srgbClr val="FF3300"/>
                </a:solidFill>
              </a:rPr>
              <a:t>đ</a:t>
            </a:r>
            <a:r>
              <a:rPr lang="en-US" b="1">
                <a:solidFill>
                  <a:srgbClr val="FF3300"/>
                </a:solidFill>
              </a:rPr>
              <a:t>ã chế biến</a:t>
            </a:r>
          </a:p>
        </p:txBody>
      </p:sp>
      <p:sp>
        <p:nvSpPr>
          <p:cNvPr id="38955" name="Text Box 43"/>
          <p:cNvSpPr txBox="1">
            <a:spLocks noChangeArrowheads="1"/>
          </p:cNvSpPr>
          <p:nvPr/>
        </p:nvSpPr>
        <p:spPr bwMode="auto">
          <a:xfrm>
            <a:off x="5410200" y="41910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Chuyên chở sán phẩm</a:t>
            </a:r>
          </a:p>
        </p:txBody>
      </p:sp>
      <p:sp>
        <p:nvSpPr>
          <p:cNvPr id="38956" name="Text Box 44"/>
          <p:cNvSpPr txBox="1">
            <a:spLocks noChangeArrowheads="1"/>
          </p:cNvSpPr>
          <p:nvPr/>
        </p:nvSpPr>
        <p:spPr bwMode="auto">
          <a:xfrm>
            <a:off x="5029200" y="6491288"/>
            <a:ext cx="3505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®</a:t>
            </a:r>
            <a:r>
              <a:rPr lang="vi-VN" b="1">
                <a:solidFill>
                  <a:srgbClr val="FF3300"/>
                </a:solidFill>
              </a:rPr>
              <a:t>ư</a:t>
            </a:r>
            <a:r>
              <a:rPr lang="en-US" b="1">
                <a:solidFill>
                  <a:srgbClr val="FF3300"/>
                </a:solidFill>
              </a:rPr>
              <a:t>a sản phẩm lên tàu xuất khẩu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8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8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8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8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89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89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1000"/>
                                        <p:tgtEl>
                                          <p:spTgt spid="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1000"/>
                                        <p:tgtEl>
                                          <p:spTgt spid="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52" grpId="0"/>
      <p:bldP spid="38953" grpId="0"/>
      <p:bldP spid="38954" grpId="0"/>
      <p:bldP spid="38955" grpId="0"/>
      <p:bldP spid="389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295400" y="1066800"/>
            <a:ext cx="662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66FF"/>
                </a:solidFill>
              </a:rPr>
              <a:t>      Quy trình khai thác cá biển</a:t>
            </a:r>
          </a:p>
        </p:txBody>
      </p:sp>
      <p:grpSp>
        <p:nvGrpSpPr>
          <p:cNvPr id="14339" name="Group 13"/>
          <p:cNvGrpSpPr>
            <a:grpSpLocks/>
          </p:cNvGrpSpPr>
          <p:nvPr/>
        </p:nvGrpSpPr>
        <p:grpSpPr bwMode="auto">
          <a:xfrm>
            <a:off x="762000" y="2133600"/>
            <a:ext cx="1752600" cy="1371600"/>
            <a:chOff x="384" y="1344"/>
            <a:chExt cx="768" cy="768"/>
          </a:xfrm>
        </p:grpSpPr>
        <p:sp>
          <p:nvSpPr>
            <p:cNvPr id="14369" name="Line 5"/>
            <p:cNvSpPr>
              <a:spLocks noChangeShapeType="1"/>
            </p:cNvSpPr>
            <p:nvPr/>
          </p:nvSpPr>
          <p:spPr bwMode="auto">
            <a:xfrm>
              <a:off x="384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Line 6"/>
            <p:cNvSpPr>
              <a:spLocks noChangeShapeType="1"/>
            </p:cNvSpPr>
            <p:nvPr/>
          </p:nvSpPr>
          <p:spPr bwMode="auto">
            <a:xfrm>
              <a:off x="1152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Line 11"/>
            <p:cNvSpPr>
              <a:spLocks noChangeShapeType="1"/>
            </p:cNvSpPr>
            <p:nvPr/>
          </p:nvSpPr>
          <p:spPr bwMode="auto">
            <a:xfrm>
              <a:off x="384" y="211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Line 12"/>
            <p:cNvSpPr>
              <a:spLocks noChangeShapeType="1"/>
            </p:cNvSpPr>
            <p:nvPr/>
          </p:nvSpPr>
          <p:spPr bwMode="auto">
            <a:xfrm>
              <a:off x="384" y="134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0" name="Group 24"/>
          <p:cNvGrpSpPr>
            <a:grpSpLocks/>
          </p:cNvGrpSpPr>
          <p:nvPr/>
        </p:nvGrpSpPr>
        <p:grpSpPr bwMode="auto">
          <a:xfrm>
            <a:off x="1371600" y="4724400"/>
            <a:ext cx="2438400" cy="1219200"/>
            <a:chOff x="384" y="1344"/>
            <a:chExt cx="768" cy="768"/>
          </a:xfrm>
        </p:grpSpPr>
        <p:sp>
          <p:nvSpPr>
            <p:cNvPr id="14365" name="Line 25"/>
            <p:cNvSpPr>
              <a:spLocks noChangeShapeType="1"/>
            </p:cNvSpPr>
            <p:nvPr/>
          </p:nvSpPr>
          <p:spPr bwMode="auto">
            <a:xfrm>
              <a:off x="384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Line 26"/>
            <p:cNvSpPr>
              <a:spLocks noChangeShapeType="1"/>
            </p:cNvSpPr>
            <p:nvPr/>
          </p:nvSpPr>
          <p:spPr bwMode="auto">
            <a:xfrm>
              <a:off x="1152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Line 27"/>
            <p:cNvSpPr>
              <a:spLocks noChangeShapeType="1"/>
            </p:cNvSpPr>
            <p:nvPr/>
          </p:nvSpPr>
          <p:spPr bwMode="auto">
            <a:xfrm>
              <a:off x="384" y="211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Line 28"/>
            <p:cNvSpPr>
              <a:spLocks noChangeShapeType="1"/>
            </p:cNvSpPr>
            <p:nvPr/>
          </p:nvSpPr>
          <p:spPr bwMode="auto">
            <a:xfrm>
              <a:off x="384" y="134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1" name="Group 34"/>
          <p:cNvGrpSpPr>
            <a:grpSpLocks/>
          </p:cNvGrpSpPr>
          <p:nvPr/>
        </p:nvGrpSpPr>
        <p:grpSpPr bwMode="auto">
          <a:xfrm>
            <a:off x="3657600" y="2133600"/>
            <a:ext cx="1752600" cy="1371600"/>
            <a:chOff x="384" y="1344"/>
            <a:chExt cx="768" cy="768"/>
          </a:xfrm>
        </p:grpSpPr>
        <p:sp>
          <p:nvSpPr>
            <p:cNvPr id="14361" name="Line 35"/>
            <p:cNvSpPr>
              <a:spLocks noChangeShapeType="1"/>
            </p:cNvSpPr>
            <p:nvPr/>
          </p:nvSpPr>
          <p:spPr bwMode="auto">
            <a:xfrm>
              <a:off x="384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Line 36"/>
            <p:cNvSpPr>
              <a:spLocks noChangeShapeType="1"/>
            </p:cNvSpPr>
            <p:nvPr/>
          </p:nvSpPr>
          <p:spPr bwMode="auto">
            <a:xfrm>
              <a:off x="1152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Line 37"/>
            <p:cNvSpPr>
              <a:spLocks noChangeShapeType="1"/>
            </p:cNvSpPr>
            <p:nvPr/>
          </p:nvSpPr>
          <p:spPr bwMode="auto">
            <a:xfrm>
              <a:off x="384" y="211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38"/>
            <p:cNvSpPr>
              <a:spLocks noChangeShapeType="1"/>
            </p:cNvSpPr>
            <p:nvPr/>
          </p:nvSpPr>
          <p:spPr bwMode="auto">
            <a:xfrm>
              <a:off x="384" y="134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2" name="Group 39"/>
          <p:cNvGrpSpPr>
            <a:grpSpLocks/>
          </p:cNvGrpSpPr>
          <p:nvPr/>
        </p:nvGrpSpPr>
        <p:grpSpPr bwMode="auto">
          <a:xfrm>
            <a:off x="6934200" y="2133600"/>
            <a:ext cx="1752600" cy="1371600"/>
            <a:chOff x="384" y="1344"/>
            <a:chExt cx="768" cy="768"/>
          </a:xfrm>
        </p:grpSpPr>
        <p:sp>
          <p:nvSpPr>
            <p:cNvPr id="14357" name="Line 40"/>
            <p:cNvSpPr>
              <a:spLocks noChangeShapeType="1"/>
            </p:cNvSpPr>
            <p:nvPr/>
          </p:nvSpPr>
          <p:spPr bwMode="auto">
            <a:xfrm>
              <a:off x="384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41"/>
            <p:cNvSpPr>
              <a:spLocks noChangeShapeType="1"/>
            </p:cNvSpPr>
            <p:nvPr/>
          </p:nvSpPr>
          <p:spPr bwMode="auto">
            <a:xfrm>
              <a:off x="1152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42"/>
            <p:cNvSpPr>
              <a:spLocks noChangeShapeType="1"/>
            </p:cNvSpPr>
            <p:nvPr/>
          </p:nvSpPr>
          <p:spPr bwMode="auto">
            <a:xfrm>
              <a:off x="384" y="211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Line 43"/>
            <p:cNvSpPr>
              <a:spLocks noChangeShapeType="1"/>
            </p:cNvSpPr>
            <p:nvPr/>
          </p:nvSpPr>
          <p:spPr bwMode="auto">
            <a:xfrm>
              <a:off x="384" y="134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3" name="Group 44"/>
          <p:cNvGrpSpPr>
            <a:grpSpLocks/>
          </p:cNvGrpSpPr>
          <p:nvPr/>
        </p:nvGrpSpPr>
        <p:grpSpPr bwMode="auto">
          <a:xfrm>
            <a:off x="5334000" y="4724400"/>
            <a:ext cx="2438400" cy="1219200"/>
            <a:chOff x="384" y="1344"/>
            <a:chExt cx="768" cy="768"/>
          </a:xfrm>
        </p:grpSpPr>
        <p:sp>
          <p:nvSpPr>
            <p:cNvPr id="14353" name="Line 45"/>
            <p:cNvSpPr>
              <a:spLocks noChangeShapeType="1"/>
            </p:cNvSpPr>
            <p:nvPr/>
          </p:nvSpPr>
          <p:spPr bwMode="auto">
            <a:xfrm>
              <a:off x="384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46"/>
            <p:cNvSpPr>
              <a:spLocks noChangeShapeType="1"/>
            </p:cNvSpPr>
            <p:nvPr/>
          </p:nvSpPr>
          <p:spPr bwMode="auto">
            <a:xfrm>
              <a:off x="1152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Line 47"/>
            <p:cNvSpPr>
              <a:spLocks noChangeShapeType="1"/>
            </p:cNvSpPr>
            <p:nvPr/>
          </p:nvSpPr>
          <p:spPr bwMode="auto">
            <a:xfrm>
              <a:off x="384" y="211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48"/>
            <p:cNvSpPr>
              <a:spLocks noChangeShapeType="1"/>
            </p:cNvSpPr>
            <p:nvPr/>
          </p:nvSpPr>
          <p:spPr bwMode="auto">
            <a:xfrm>
              <a:off x="384" y="134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4" name="Line 50"/>
          <p:cNvSpPr>
            <a:spLocks noChangeShapeType="1"/>
          </p:cNvSpPr>
          <p:nvPr/>
        </p:nvSpPr>
        <p:spPr bwMode="auto">
          <a:xfrm>
            <a:off x="2514600" y="2819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Line 51"/>
          <p:cNvSpPr>
            <a:spLocks noChangeShapeType="1"/>
          </p:cNvSpPr>
          <p:nvPr/>
        </p:nvSpPr>
        <p:spPr bwMode="auto">
          <a:xfrm>
            <a:off x="5410200" y="28194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6" name="Line 53"/>
          <p:cNvSpPr>
            <a:spLocks noChangeShapeType="1"/>
          </p:cNvSpPr>
          <p:nvPr/>
        </p:nvSpPr>
        <p:spPr bwMode="auto">
          <a:xfrm>
            <a:off x="7467600" y="3505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Line 54"/>
          <p:cNvSpPr>
            <a:spLocks noChangeShapeType="1"/>
          </p:cNvSpPr>
          <p:nvPr/>
        </p:nvSpPr>
        <p:spPr bwMode="auto">
          <a:xfrm flipH="1">
            <a:off x="3810000" y="53340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39" name="Text Box 55"/>
          <p:cNvSpPr txBox="1">
            <a:spLocks noChangeArrowheads="1"/>
          </p:cNvSpPr>
          <p:nvPr/>
        </p:nvSpPr>
        <p:spPr bwMode="auto">
          <a:xfrm>
            <a:off x="914400" y="2362200"/>
            <a:ext cx="1371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Khai thác cá biển</a:t>
            </a:r>
          </a:p>
        </p:txBody>
      </p:sp>
      <p:sp>
        <p:nvSpPr>
          <p:cNvPr id="42040" name="Text Box 56"/>
          <p:cNvSpPr txBox="1">
            <a:spLocks noChangeArrowheads="1"/>
          </p:cNvSpPr>
          <p:nvPr/>
        </p:nvSpPr>
        <p:spPr bwMode="auto">
          <a:xfrm>
            <a:off x="3886200" y="2209800"/>
            <a:ext cx="1371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 </a:t>
            </a:r>
            <a:r>
              <a:rPr lang="en-US" sz="2400">
                <a:solidFill>
                  <a:srgbClr val="FF3300"/>
                </a:solidFill>
              </a:rPr>
              <a:t>Chế biến cá </a:t>
            </a:r>
            <a:r>
              <a:rPr lang="vi-VN" sz="2400">
                <a:solidFill>
                  <a:srgbClr val="FF3300"/>
                </a:solidFill>
              </a:rPr>
              <a:t>đ</a:t>
            </a:r>
            <a:r>
              <a:rPr lang="en-US" sz="2400">
                <a:solidFill>
                  <a:srgbClr val="FF3300"/>
                </a:solidFill>
              </a:rPr>
              <a:t>ông lạnh</a:t>
            </a:r>
          </a:p>
        </p:txBody>
      </p:sp>
      <p:sp>
        <p:nvSpPr>
          <p:cNvPr id="42041" name="Text Box 57"/>
          <p:cNvSpPr txBox="1">
            <a:spLocks noChangeArrowheads="1"/>
          </p:cNvSpPr>
          <p:nvPr/>
        </p:nvSpPr>
        <p:spPr bwMode="auto">
          <a:xfrm>
            <a:off x="7162800" y="2209800"/>
            <a:ext cx="1371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 </a:t>
            </a:r>
            <a:r>
              <a:rPr lang="en-US" sz="2400">
                <a:solidFill>
                  <a:srgbClr val="FF3300"/>
                </a:solidFill>
              </a:rPr>
              <a:t>Đóng gói cá </a:t>
            </a:r>
            <a:r>
              <a:rPr lang="vi-VN" sz="2400">
                <a:solidFill>
                  <a:srgbClr val="FF3300"/>
                </a:solidFill>
              </a:rPr>
              <a:t>đ</a:t>
            </a:r>
            <a:r>
              <a:rPr lang="en-US" sz="2400">
                <a:solidFill>
                  <a:srgbClr val="FF3300"/>
                </a:solidFill>
              </a:rPr>
              <a:t>ã chế biến</a:t>
            </a:r>
          </a:p>
        </p:txBody>
      </p:sp>
      <p:sp>
        <p:nvSpPr>
          <p:cNvPr id="42042" name="Text Box 58"/>
          <p:cNvSpPr txBox="1">
            <a:spLocks noChangeArrowheads="1"/>
          </p:cNvSpPr>
          <p:nvPr/>
        </p:nvSpPr>
        <p:spPr bwMode="auto">
          <a:xfrm>
            <a:off x="5562600" y="4876800"/>
            <a:ext cx="1981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 </a:t>
            </a:r>
            <a:r>
              <a:rPr lang="en-US" sz="2400">
                <a:solidFill>
                  <a:srgbClr val="FF3300"/>
                </a:solidFill>
              </a:rPr>
              <a:t>Chuyên chở sản phẩm</a:t>
            </a:r>
          </a:p>
        </p:txBody>
      </p:sp>
      <p:sp>
        <p:nvSpPr>
          <p:cNvPr id="42043" name="Text Box 59"/>
          <p:cNvSpPr txBox="1">
            <a:spLocks noChangeArrowheads="1"/>
          </p:cNvSpPr>
          <p:nvPr/>
        </p:nvSpPr>
        <p:spPr bwMode="auto">
          <a:xfrm>
            <a:off x="1524000" y="5105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 </a:t>
            </a:r>
            <a:r>
              <a:rPr lang="en-US" sz="2400">
                <a:solidFill>
                  <a:srgbClr val="FF3300"/>
                </a:solidFill>
              </a:rPr>
              <a:t>Xuất khẩu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2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2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39" grpId="0"/>
      <p:bldP spid="42040" grpId="0"/>
      <p:bldP spid="42041" grpId="0"/>
      <p:bldP spid="420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 </a:t>
            </a: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304800" y="4495800"/>
            <a:ext cx="1752600" cy="1371600"/>
            <a:chOff x="384" y="1344"/>
            <a:chExt cx="768" cy="768"/>
          </a:xfrm>
        </p:grpSpPr>
        <p:sp>
          <p:nvSpPr>
            <p:cNvPr id="15407" name="Line 4"/>
            <p:cNvSpPr>
              <a:spLocks noChangeShapeType="1"/>
            </p:cNvSpPr>
            <p:nvPr/>
          </p:nvSpPr>
          <p:spPr bwMode="auto">
            <a:xfrm>
              <a:off x="384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Line 5"/>
            <p:cNvSpPr>
              <a:spLocks noChangeShapeType="1"/>
            </p:cNvSpPr>
            <p:nvPr/>
          </p:nvSpPr>
          <p:spPr bwMode="auto">
            <a:xfrm>
              <a:off x="1152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Line 6"/>
            <p:cNvSpPr>
              <a:spLocks noChangeShapeType="1"/>
            </p:cNvSpPr>
            <p:nvPr/>
          </p:nvSpPr>
          <p:spPr bwMode="auto">
            <a:xfrm>
              <a:off x="384" y="211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Line 7"/>
            <p:cNvSpPr>
              <a:spLocks noChangeShapeType="1"/>
            </p:cNvSpPr>
            <p:nvPr/>
          </p:nvSpPr>
          <p:spPr bwMode="auto">
            <a:xfrm>
              <a:off x="384" y="134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4" name="Group 8"/>
          <p:cNvGrpSpPr>
            <a:grpSpLocks/>
          </p:cNvGrpSpPr>
          <p:nvPr/>
        </p:nvGrpSpPr>
        <p:grpSpPr bwMode="auto">
          <a:xfrm>
            <a:off x="3733800" y="381000"/>
            <a:ext cx="1752600" cy="1371600"/>
            <a:chOff x="384" y="1344"/>
            <a:chExt cx="768" cy="768"/>
          </a:xfrm>
        </p:grpSpPr>
        <p:sp>
          <p:nvSpPr>
            <p:cNvPr id="15403" name="Line 9"/>
            <p:cNvSpPr>
              <a:spLocks noChangeShapeType="1"/>
            </p:cNvSpPr>
            <p:nvPr/>
          </p:nvSpPr>
          <p:spPr bwMode="auto">
            <a:xfrm>
              <a:off x="384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Line 10"/>
            <p:cNvSpPr>
              <a:spLocks noChangeShapeType="1"/>
            </p:cNvSpPr>
            <p:nvPr/>
          </p:nvSpPr>
          <p:spPr bwMode="auto">
            <a:xfrm>
              <a:off x="1152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Line 11"/>
            <p:cNvSpPr>
              <a:spLocks noChangeShapeType="1"/>
            </p:cNvSpPr>
            <p:nvPr/>
          </p:nvSpPr>
          <p:spPr bwMode="auto">
            <a:xfrm>
              <a:off x="384" y="211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Line 12"/>
            <p:cNvSpPr>
              <a:spLocks noChangeShapeType="1"/>
            </p:cNvSpPr>
            <p:nvPr/>
          </p:nvSpPr>
          <p:spPr bwMode="auto">
            <a:xfrm>
              <a:off x="384" y="134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5" name="Group 13"/>
          <p:cNvGrpSpPr>
            <a:grpSpLocks/>
          </p:cNvGrpSpPr>
          <p:nvPr/>
        </p:nvGrpSpPr>
        <p:grpSpPr bwMode="auto">
          <a:xfrm>
            <a:off x="4953000" y="4495800"/>
            <a:ext cx="1752600" cy="1371600"/>
            <a:chOff x="384" y="1344"/>
            <a:chExt cx="768" cy="768"/>
          </a:xfrm>
        </p:grpSpPr>
        <p:sp>
          <p:nvSpPr>
            <p:cNvPr id="15399" name="Line 14"/>
            <p:cNvSpPr>
              <a:spLocks noChangeShapeType="1"/>
            </p:cNvSpPr>
            <p:nvPr/>
          </p:nvSpPr>
          <p:spPr bwMode="auto">
            <a:xfrm>
              <a:off x="384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Line 15"/>
            <p:cNvSpPr>
              <a:spLocks noChangeShapeType="1"/>
            </p:cNvSpPr>
            <p:nvPr/>
          </p:nvSpPr>
          <p:spPr bwMode="auto">
            <a:xfrm>
              <a:off x="1152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Line 16"/>
            <p:cNvSpPr>
              <a:spLocks noChangeShapeType="1"/>
            </p:cNvSpPr>
            <p:nvPr/>
          </p:nvSpPr>
          <p:spPr bwMode="auto">
            <a:xfrm>
              <a:off x="384" y="211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Line 17"/>
            <p:cNvSpPr>
              <a:spLocks noChangeShapeType="1"/>
            </p:cNvSpPr>
            <p:nvPr/>
          </p:nvSpPr>
          <p:spPr bwMode="auto">
            <a:xfrm>
              <a:off x="384" y="134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6" name="Group 18"/>
          <p:cNvGrpSpPr>
            <a:grpSpLocks/>
          </p:cNvGrpSpPr>
          <p:nvPr/>
        </p:nvGrpSpPr>
        <p:grpSpPr bwMode="auto">
          <a:xfrm>
            <a:off x="2514600" y="4495800"/>
            <a:ext cx="1752600" cy="1371600"/>
            <a:chOff x="384" y="1344"/>
            <a:chExt cx="768" cy="768"/>
          </a:xfrm>
        </p:grpSpPr>
        <p:sp>
          <p:nvSpPr>
            <p:cNvPr id="15395" name="Line 19"/>
            <p:cNvSpPr>
              <a:spLocks noChangeShapeType="1"/>
            </p:cNvSpPr>
            <p:nvPr/>
          </p:nvSpPr>
          <p:spPr bwMode="auto">
            <a:xfrm>
              <a:off x="384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Line 20"/>
            <p:cNvSpPr>
              <a:spLocks noChangeShapeType="1"/>
            </p:cNvSpPr>
            <p:nvPr/>
          </p:nvSpPr>
          <p:spPr bwMode="auto">
            <a:xfrm>
              <a:off x="1152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Line 21"/>
            <p:cNvSpPr>
              <a:spLocks noChangeShapeType="1"/>
            </p:cNvSpPr>
            <p:nvPr/>
          </p:nvSpPr>
          <p:spPr bwMode="auto">
            <a:xfrm>
              <a:off x="384" y="211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Line 22"/>
            <p:cNvSpPr>
              <a:spLocks noChangeShapeType="1"/>
            </p:cNvSpPr>
            <p:nvPr/>
          </p:nvSpPr>
          <p:spPr bwMode="auto">
            <a:xfrm>
              <a:off x="384" y="134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7" name="Group 23"/>
          <p:cNvGrpSpPr>
            <a:grpSpLocks/>
          </p:cNvGrpSpPr>
          <p:nvPr/>
        </p:nvGrpSpPr>
        <p:grpSpPr bwMode="auto">
          <a:xfrm>
            <a:off x="6019800" y="2362200"/>
            <a:ext cx="1752600" cy="1371600"/>
            <a:chOff x="384" y="1344"/>
            <a:chExt cx="768" cy="768"/>
          </a:xfrm>
        </p:grpSpPr>
        <p:sp>
          <p:nvSpPr>
            <p:cNvPr id="15391" name="Line 24"/>
            <p:cNvSpPr>
              <a:spLocks noChangeShapeType="1"/>
            </p:cNvSpPr>
            <p:nvPr/>
          </p:nvSpPr>
          <p:spPr bwMode="auto">
            <a:xfrm>
              <a:off x="384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Line 25"/>
            <p:cNvSpPr>
              <a:spLocks noChangeShapeType="1"/>
            </p:cNvSpPr>
            <p:nvPr/>
          </p:nvSpPr>
          <p:spPr bwMode="auto">
            <a:xfrm>
              <a:off x="1152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26"/>
            <p:cNvSpPr>
              <a:spLocks noChangeShapeType="1"/>
            </p:cNvSpPr>
            <p:nvPr/>
          </p:nvSpPr>
          <p:spPr bwMode="auto">
            <a:xfrm>
              <a:off x="384" y="211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Line 27"/>
            <p:cNvSpPr>
              <a:spLocks noChangeShapeType="1"/>
            </p:cNvSpPr>
            <p:nvPr/>
          </p:nvSpPr>
          <p:spPr bwMode="auto">
            <a:xfrm>
              <a:off x="384" y="134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8" name="Group 28"/>
          <p:cNvGrpSpPr>
            <a:grpSpLocks/>
          </p:cNvGrpSpPr>
          <p:nvPr/>
        </p:nvGrpSpPr>
        <p:grpSpPr bwMode="auto">
          <a:xfrm>
            <a:off x="1447800" y="2362200"/>
            <a:ext cx="1752600" cy="1371600"/>
            <a:chOff x="384" y="1344"/>
            <a:chExt cx="768" cy="768"/>
          </a:xfrm>
        </p:grpSpPr>
        <p:sp>
          <p:nvSpPr>
            <p:cNvPr id="15387" name="Line 29"/>
            <p:cNvSpPr>
              <a:spLocks noChangeShapeType="1"/>
            </p:cNvSpPr>
            <p:nvPr/>
          </p:nvSpPr>
          <p:spPr bwMode="auto">
            <a:xfrm>
              <a:off x="384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Line 30"/>
            <p:cNvSpPr>
              <a:spLocks noChangeShapeType="1"/>
            </p:cNvSpPr>
            <p:nvPr/>
          </p:nvSpPr>
          <p:spPr bwMode="auto">
            <a:xfrm>
              <a:off x="1152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31"/>
            <p:cNvSpPr>
              <a:spLocks noChangeShapeType="1"/>
            </p:cNvSpPr>
            <p:nvPr/>
          </p:nvSpPr>
          <p:spPr bwMode="auto">
            <a:xfrm>
              <a:off x="384" y="211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32"/>
            <p:cNvSpPr>
              <a:spLocks noChangeShapeType="1"/>
            </p:cNvSpPr>
            <p:nvPr/>
          </p:nvSpPr>
          <p:spPr bwMode="auto">
            <a:xfrm>
              <a:off x="384" y="134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69" name="Group 33"/>
          <p:cNvGrpSpPr>
            <a:grpSpLocks/>
          </p:cNvGrpSpPr>
          <p:nvPr/>
        </p:nvGrpSpPr>
        <p:grpSpPr bwMode="auto">
          <a:xfrm>
            <a:off x="7086600" y="4495800"/>
            <a:ext cx="1752600" cy="1371600"/>
            <a:chOff x="384" y="1344"/>
            <a:chExt cx="768" cy="768"/>
          </a:xfrm>
        </p:grpSpPr>
        <p:sp>
          <p:nvSpPr>
            <p:cNvPr id="15383" name="Line 34"/>
            <p:cNvSpPr>
              <a:spLocks noChangeShapeType="1"/>
            </p:cNvSpPr>
            <p:nvPr/>
          </p:nvSpPr>
          <p:spPr bwMode="auto">
            <a:xfrm>
              <a:off x="384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35"/>
            <p:cNvSpPr>
              <a:spLocks noChangeShapeType="1"/>
            </p:cNvSpPr>
            <p:nvPr/>
          </p:nvSpPr>
          <p:spPr bwMode="auto">
            <a:xfrm>
              <a:off x="1152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Line 36"/>
            <p:cNvSpPr>
              <a:spLocks noChangeShapeType="1"/>
            </p:cNvSpPr>
            <p:nvPr/>
          </p:nvSpPr>
          <p:spPr bwMode="auto">
            <a:xfrm>
              <a:off x="384" y="211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Line 37"/>
            <p:cNvSpPr>
              <a:spLocks noChangeShapeType="1"/>
            </p:cNvSpPr>
            <p:nvPr/>
          </p:nvSpPr>
          <p:spPr bwMode="auto">
            <a:xfrm>
              <a:off x="384" y="134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0" name="Line 38"/>
          <p:cNvSpPr>
            <a:spLocks noChangeShapeType="1"/>
          </p:cNvSpPr>
          <p:nvPr/>
        </p:nvSpPr>
        <p:spPr bwMode="auto">
          <a:xfrm>
            <a:off x="4572000" y="1752600"/>
            <a:ext cx="1447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Line 39"/>
          <p:cNvSpPr>
            <a:spLocks noChangeShapeType="1"/>
          </p:cNvSpPr>
          <p:nvPr/>
        </p:nvSpPr>
        <p:spPr bwMode="auto">
          <a:xfrm flipH="1">
            <a:off x="3200400" y="1752600"/>
            <a:ext cx="1371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Line 40"/>
          <p:cNvSpPr>
            <a:spLocks noChangeShapeType="1"/>
          </p:cNvSpPr>
          <p:nvPr/>
        </p:nvSpPr>
        <p:spPr bwMode="auto">
          <a:xfrm>
            <a:off x="2209800" y="3733800"/>
            <a:ext cx="1219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Line 41"/>
          <p:cNvSpPr>
            <a:spLocks noChangeShapeType="1"/>
          </p:cNvSpPr>
          <p:nvPr/>
        </p:nvSpPr>
        <p:spPr bwMode="auto">
          <a:xfrm flipH="1">
            <a:off x="1066800" y="3733800"/>
            <a:ext cx="1143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Line 42"/>
          <p:cNvSpPr>
            <a:spLocks noChangeShapeType="1"/>
          </p:cNvSpPr>
          <p:nvPr/>
        </p:nvSpPr>
        <p:spPr bwMode="auto">
          <a:xfrm>
            <a:off x="6858000" y="3733800"/>
            <a:ext cx="1219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Line 43"/>
          <p:cNvSpPr>
            <a:spLocks noChangeShapeType="1"/>
          </p:cNvSpPr>
          <p:nvPr/>
        </p:nvSpPr>
        <p:spPr bwMode="auto">
          <a:xfrm flipH="1">
            <a:off x="5791200" y="3733800"/>
            <a:ext cx="1143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Rectangle 44"/>
          <p:cNvSpPr>
            <a:spLocks noChangeArrowheads="1"/>
          </p:cNvSpPr>
          <p:nvPr/>
        </p:nvSpPr>
        <p:spPr bwMode="auto">
          <a:xfrm>
            <a:off x="3733800" y="6096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66FF"/>
                </a:solidFill>
              </a:rPr>
              <a:t>Vùng biển       Việt Nam</a:t>
            </a:r>
          </a:p>
        </p:txBody>
      </p:sp>
      <p:sp>
        <p:nvSpPr>
          <p:cNvPr id="15377" name="Rectangle 45"/>
          <p:cNvSpPr>
            <a:spLocks noChangeArrowheads="1"/>
          </p:cNvSpPr>
          <p:nvPr/>
        </p:nvSpPr>
        <p:spPr bwMode="auto">
          <a:xfrm>
            <a:off x="1524000" y="2667000"/>
            <a:ext cx="1600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3300"/>
                </a:solidFill>
              </a:rPr>
              <a:t>Khai thác </a:t>
            </a:r>
          </a:p>
          <a:p>
            <a:pPr algn="ctr"/>
            <a:r>
              <a:rPr lang="en-US" sz="2000">
                <a:solidFill>
                  <a:schemeClr val="hlink"/>
                </a:solidFill>
              </a:rPr>
              <a:t>...</a:t>
            </a:r>
          </a:p>
          <a:p>
            <a:pPr algn="ctr"/>
            <a:r>
              <a:rPr lang="en-US" sz="20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5378" name="Rectangle 46"/>
          <p:cNvSpPr>
            <a:spLocks noChangeArrowheads="1"/>
          </p:cNvSpPr>
          <p:nvPr/>
        </p:nvSpPr>
        <p:spPr bwMode="auto">
          <a:xfrm>
            <a:off x="457200" y="45720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3300"/>
                </a:solidFill>
              </a:rPr>
              <a:t>Sản phẩm:</a:t>
            </a:r>
          </a:p>
          <a:p>
            <a:pPr algn="ctr"/>
            <a:r>
              <a:rPr lang="en-US" sz="2000">
                <a:solidFill>
                  <a:schemeClr val="hlink"/>
                </a:solidFill>
              </a:rPr>
              <a:t>...</a:t>
            </a:r>
          </a:p>
        </p:txBody>
      </p:sp>
      <p:sp>
        <p:nvSpPr>
          <p:cNvPr id="15379" name="Rectangle 47"/>
          <p:cNvSpPr>
            <a:spLocks noChangeArrowheads="1"/>
          </p:cNvSpPr>
          <p:nvPr/>
        </p:nvSpPr>
        <p:spPr bwMode="auto">
          <a:xfrm>
            <a:off x="2438400" y="4800600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3300"/>
                </a:solidFill>
              </a:rPr>
              <a:t>  Sản phẩm:</a:t>
            </a:r>
          </a:p>
          <a:p>
            <a:pPr algn="ctr"/>
            <a:r>
              <a:rPr lang="en-US" sz="2000">
                <a:solidFill>
                  <a:schemeClr val="hlink"/>
                </a:solidFill>
              </a:rPr>
              <a:t>   Cát trắng</a:t>
            </a:r>
          </a:p>
        </p:txBody>
      </p:sp>
      <p:sp>
        <p:nvSpPr>
          <p:cNvPr id="15380" name="Rectangle 48"/>
          <p:cNvSpPr>
            <a:spLocks noChangeArrowheads="1"/>
          </p:cNvSpPr>
          <p:nvPr/>
        </p:nvSpPr>
        <p:spPr bwMode="auto">
          <a:xfrm>
            <a:off x="7239000" y="4724400"/>
            <a:ext cx="144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3300"/>
                </a:solidFill>
              </a:rPr>
              <a:t>Sản phẩm:</a:t>
            </a:r>
          </a:p>
          <a:p>
            <a:pPr algn="ctr"/>
            <a:r>
              <a:rPr lang="en-US" sz="2000">
                <a:solidFill>
                  <a:schemeClr val="hlink"/>
                </a:solidFill>
              </a:rPr>
              <a:t>...</a:t>
            </a:r>
          </a:p>
        </p:txBody>
      </p:sp>
      <p:sp>
        <p:nvSpPr>
          <p:cNvPr id="15381" name="Rectangle 49"/>
          <p:cNvSpPr>
            <a:spLocks noChangeArrowheads="1"/>
          </p:cNvSpPr>
          <p:nvPr/>
        </p:nvSpPr>
        <p:spPr bwMode="auto">
          <a:xfrm>
            <a:off x="5029200" y="4724400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3300"/>
                </a:solidFill>
              </a:rPr>
              <a:t>Sản phẩm:</a:t>
            </a:r>
          </a:p>
          <a:p>
            <a:pPr algn="ctr"/>
            <a:r>
              <a:rPr lang="en-US" sz="2000">
                <a:solidFill>
                  <a:schemeClr val="hlink"/>
                </a:solidFill>
              </a:rPr>
              <a:t>...</a:t>
            </a:r>
          </a:p>
        </p:txBody>
      </p:sp>
      <p:sp>
        <p:nvSpPr>
          <p:cNvPr id="15382" name="Rectangle 50"/>
          <p:cNvSpPr>
            <a:spLocks noChangeArrowheads="1"/>
          </p:cNvSpPr>
          <p:nvPr/>
        </p:nvSpPr>
        <p:spPr bwMode="auto">
          <a:xfrm>
            <a:off x="6096000" y="2514600"/>
            <a:ext cx="1600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3300"/>
                </a:solidFill>
              </a:rPr>
              <a:t>Đánh bắt và nuôi trồng </a:t>
            </a:r>
          </a:p>
          <a:p>
            <a:pPr algn="ctr"/>
            <a:r>
              <a:rPr lang="en-US" sz="2000">
                <a:solidFill>
                  <a:srgbClr val="FF3300"/>
                </a:solidFill>
              </a:rPr>
              <a:t>hải sản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 </a:t>
            </a:r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304800" y="4495800"/>
            <a:ext cx="1752600" cy="1371600"/>
            <a:chOff x="384" y="1344"/>
            <a:chExt cx="768" cy="768"/>
          </a:xfrm>
        </p:grpSpPr>
        <p:sp>
          <p:nvSpPr>
            <p:cNvPr id="16435" name="Line 4"/>
            <p:cNvSpPr>
              <a:spLocks noChangeShapeType="1"/>
            </p:cNvSpPr>
            <p:nvPr/>
          </p:nvSpPr>
          <p:spPr bwMode="auto">
            <a:xfrm>
              <a:off x="384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Line 5"/>
            <p:cNvSpPr>
              <a:spLocks noChangeShapeType="1"/>
            </p:cNvSpPr>
            <p:nvPr/>
          </p:nvSpPr>
          <p:spPr bwMode="auto">
            <a:xfrm>
              <a:off x="1152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Line 6"/>
            <p:cNvSpPr>
              <a:spLocks noChangeShapeType="1"/>
            </p:cNvSpPr>
            <p:nvPr/>
          </p:nvSpPr>
          <p:spPr bwMode="auto">
            <a:xfrm>
              <a:off x="384" y="211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Line 7"/>
            <p:cNvSpPr>
              <a:spLocks noChangeShapeType="1"/>
            </p:cNvSpPr>
            <p:nvPr/>
          </p:nvSpPr>
          <p:spPr bwMode="auto">
            <a:xfrm>
              <a:off x="384" y="134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3733800" y="381000"/>
            <a:ext cx="1752600" cy="1371600"/>
            <a:chOff x="384" y="1344"/>
            <a:chExt cx="768" cy="768"/>
          </a:xfrm>
        </p:grpSpPr>
        <p:sp>
          <p:nvSpPr>
            <p:cNvPr id="16431" name="Line 9"/>
            <p:cNvSpPr>
              <a:spLocks noChangeShapeType="1"/>
            </p:cNvSpPr>
            <p:nvPr/>
          </p:nvSpPr>
          <p:spPr bwMode="auto">
            <a:xfrm>
              <a:off x="384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Line 10"/>
            <p:cNvSpPr>
              <a:spLocks noChangeShapeType="1"/>
            </p:cNvSpPr>
            <p:nvPr/>
          </p:nvSpPr>
          <p:spPr bwMode="auto">
            <a:xfrm>
              <a:off x="1152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Line 11"/>
            <p:cNvSpPr>
              <a:spLocks noChangeShapeType="1"/>
            </p:cNvSpPr>
            <p:nvPr/>
          </p:nvSpPr>
          <p:spPr bwMode="auto">
            <a:xfrm>
              <a:off x="384" y="211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Line 12"/>
            <p:cNvSpPr>
              <a:spLocks noChangeShapeType="1"/>
            </p:cNvSpPr>
            <p:nvPr/>
          </p:nvSpPr>
          <p:spPr bwMode="auto">
            <a:xfrm>
              <a:off x="384" y="134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89" name="Group 13"/>
          <p:cNvGrpSpPr>
            <a:grpSpLocks/>
          </p:cNvGrpSpPr>
          <p:nvPr/>
        </p:nvGrpSpPr>
        <p:grpSpPr bwMode="auto">
          <a:xfrm>
            <a:off x="4953000" y="4495800"/>
            <a:ext cx="1752600" cy="1371600"/>
            <a:chOff x="384" y="1344"/>
            <a:chExt cx="768" cy="768"/>
          </a:xfrm>
        </p:grpSpPr>
        <p:sp>
          <p:nvSpPr>
            <p:cNvPr id="16427" name="Line 14"/>
            <p:cNvSpPr>
              <a:spLocks noChangeShapeType="1"/>
            </p:cNvSpPr>
            <p:nvPr/>
          </p:nvSpPr>
          <p:spPr bwMode="auto">
            <a:xfrm>
              <a:off x="384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Line 15"/>
            <p:cNvSpPr>
              <a:spLocks noChangeShapeType="1"/>
            </p:cNvSpPr>
            <p:nvPr/>
          </p:nvSpPr>
          <p:spPr bwMode="auto">
            <a:xfrm>
              <a:off x="1152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Line 16"/>
            <p:cNvSpPr>
              <a:spLocks noChangeShapeType="1"/>
            </p:cNvSpPr>
            <p:nvPr/>
          </p:nvSpPr>
          <p:spPr bwMode="auto">
            <a:xfrm>
              <a:off x="384" y="211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Line 17"/>
            <p:cNvSpPr>
              <a:spLocks noChangeShapeType="1"/>
            </p:cNvSpPr>
            <p:nvPr/>
          </p:nvSpPr>
          <p:spPr bwMode="auto">
            <a:xfrm>
              <a:off x="384" y="134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0" name="Group 18"/>
          <p:cNvGrpSpPr>
            <a:grpSpLocks/>
          </p:cNvGrpSpPr>
          <p:nvPr/>
        </p:nvGrpSpPr>
        <p:grpSpPr bwMode="auto">
          <a:xfrm>
            <a:off x="2514600" y="4495800"/>
            <a:ext cx="1752600" cy="1371600"/>
            <a:chOff x="384" y="1344"/>
            <a:chExt cx="768" cy="768"/>
          </a:xfrm>
        </p:grpSpPr>
        <p:sp>
          <p:nvSpPr>
            <p:cNvPr id="16423" name="Line 19"/>
            <p:cNvSpPr>
              <a:spLocks noChangeShapeType="1"/>
            </p:cNvSpPr>
            <p:nvPr/>
          </p:nvSpPr>
          <p:spPr bwMode="auto">
            <a:xfrm>
              <a:off x="384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Line 20"/>
            <p:cNvSpPr>
              <a:spLocks noChangeShapeType="1"/>
            </p:cNvSpPr>
            <p:nvPr/>
          </p:nvSpPr>
          <p:spPr bwMode="auto">
            <a:xfrm>
              <a:off x="1152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Line 21"/>
            <p:cNvSpPr>
              <a:spLocks noChangeShapeType="1"/>
            </p:cNvSpPr>
            <p:nvPr/>
          </p:nvSpPr>
          <p:spPr bwMode="auto">
            <a:xfrm>
              <a:off x="384" y="211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Line 22"/>
            <p:cNvSpPr>
              <a:spLocks noChangeShapeType="1"/>
            </p:cNvSpPr>
            <p:nvPr/>
          </p:nvSpPr>
          <p:spPr bwMode="auto">
            <a:xfrm>
              <a:off x="384" y="134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1" name="Group 23"/>
          <p:cNvGrpSpPr>
            <a:grpSpLocks/>
          </p:cNvGrpSpPr>
          <p:nvPr/>
        </p:nvGrpSpPr>
        <p:grpSpPr bwMode="auto">
          <a:xfrm>
            <a:off x="6019800" y="2362200"/>
            <a:ext cx="1752600" cy="1371600"/>
            <a:chOff x="384" y="1344"/>
            <a:chExt cx="768" cy="768"/>
          </a:xfrm>
        </p:grpSpPr>
        <p:sp>
          <p:nvSpPr>
            <p:cNvPr id="16419" name="Line 24"/>
            <p:cNvSpPr>
              <a:spLocks noChangeShapeType="1"/>
            </p:cNvSpPr>
            <p:nvPr/>
          </p:nvSpPr>
          <p:spPr bwMode="auto">
            <a:xfrm>
              <a:off x="384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Line 25"/>
            <p:cNvSpPr>
              <a:spLocks noChangeShapeType="1"/>
            </p:cNvSpPr>
            <p:nvPr/>
          </p:nvSpPr>
          <p:spPr bwMode="auto">
            <a:xfrm>
              <a:off x="1152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Line 26"/>
            <p:cNvSpPr>
              <a:spLocks noChangeShapeType="1"/>
            </p:cNvSpPr>
            <p:nvPr/>
          </p:nvSpPr>
          <p:spPr bwMode="auto">
            <a:xfrm>
              <a:off x="384" y="211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27"/>
            <p:cNvSpPr>
              <a:spLocks noChangeShapeType="1"/>
            </p:cNvSpPr>
            <p:nvPr/>
          </p:nvSpPr>
          <p:spPr bwMode="auto">
            <a:xfrm>
              <a:off x="384" y="134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2" name="Group 28"/>
          <p:cNvGrpSpPr>
            <a:grpSpLocks/>
          </p:cNvGrpSpPr>
          <p:nvPr/>
        </p:nvGrpSpPr>
        <p:grpSpPr bwMode="auto">
          <a:xfrm>
            <a:off x="1447800" y="2362200"/>
            <a:ext cx="1752600" cy="1371600"/>
            <a:chOff x="384" y="1344"/>
            <a:chExt cx="768" cy="768"/>
          </a:xfrm>
        </p:grpSpPr>
        <p:sp>
          <p:nvSpPr>
            <p:cNvPr id="16415" name="Line 29"/>
            <p:cNvSpPr>
              <a:spLocks noChangeShapeType="1"/>
            </p:cNvSpPr>
            <p:nvPr/>
          </p:nvSpPr>
          <p:spPr bwMode="auto">
            <a:xfrm>
              <a:off x="384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30"/>
            <p:cNvSpPr>
              <a:spLocks noChangeShapeType="1"/>
            </p:cNvSpPr>
            <p:nvPr/>
          </p:nvSpPr>
          <p:spPr bwMode="auto">
            <a:xfrm>
              <a:off x="1152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Line 31"/>
            <p:cNvSpPr>
              <a:spLocks noChangeShapeType="1"/>
            </p:cNvSpPr>
            <p:nvPr/>
          </p:nvSpPr>
          <p:spPr bwMode="auto">
            <a:xfrm>
              <a:off x="384" y="211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32"/>
            <p:cNvSpPr>
              <a:spLocks noChangeShapeType="1"/>
            </p:cNvSpPr>
            <p:nvPr/>
          </p:nvSpPr>
          <p:spPr bwMode="auto">
            <a:xfrm>
              <a:off x="384" y="134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3" name="Group 33"/>
          <p:cNvGrpSpPr>
            <a:grpSpLocks/>
          </p:cNvGrpSpPr>
          <p:nvPr/>
        </p:nvGrpSpPr>
        <p:grpSpPr bwMode="auto">
          <a:xfrm>
            <a:off x="7086600" y="4495800"/>
            <a:ext cx="1752600" cy="1371600"/>
            <a:chOff x="384" y="1344"/>
            <a:chExt cx="768" cy="768"/>
          </a:xfrm>
        </p:grpSpPr>
        <p:sp>
          <p:nvSpPr>
            <p:cNvPr id="16411" name="Line 34"/>
            <p:cNvSpPr>
              <a:spLocks noChangeShapeType="1"/>
            </p:cNvSpPr>
            <p:nvPr/>
          </p:nvSpPr>
          <p:spPr bwMode="auto">
            <a:xfrm>
              <a:off x="384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35"/>
            <p:cNvSpPr>
              <a:spLocks noChangeShapeType="1"/>
            </p:cNvSpPr>
            <p:nvPr/>
          </p:nvSpPr>
          <p:spPr bwMode="auto">
            <a:xfrm>
              <a:off x="1152" y="1344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36"/>
            <p:cNvSpPr>
              <a:spLocks noChangeShapeType="1"/>
            </p:cNvSpPr>
            <p:nvPr/>
          </p:nvSpPr>
          <p:spPr bwMode="auto">
            <a:xfrm>
              <a:off x="384" y="211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Line 37"/>
            <p:cNvSpPr>
              <a:spLocks noChangeShapeType="1"/>
            </p:cNvSpPr>
            <p:nvPr/>
          </p:nvSpPr>
          <p:spPr bwMode="auto">
            <a:xfrm>
              <a:off x="384" y="134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4" name="Line 38"/>
          <p:cNvSpPr>
            <a:spLocks noChangeShapeType="1"/>
          </p:cNvSpPr>
          <p:nvPr/>
        </p:nvSpPr>
        <p:spPr bwMode="auto">
          <a:xfrm>
            <a:off x="4572000" y="1752600"/>
            <a:ext cx="1447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Line 39"/>
          <p:cNvSpPr>
            <a:spLocks noChangeShapeType="1"/>
          </p:cNvSpPr>
          <p:nvPr/>
        </p:nvSpPr>
        <p:spPr bwMode="auto">
          <a:xfrm flipH="1">
            <a:off x="3200400" y="1752600"/>
            <a:ext cx="1371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Line 40"/>
          <p:cNvSpPr>
            <a:spLocks noChangeShapeType="1"/>
          </p:cNvSpPr>
          <p:nvPr/>
        </p:nvSpPr>
        <p:spPr bwMode="auto">
          <a:xfrm>
            <a:off x="2209800" y="3733800"/>
            <a:ext cx="1219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Line 41"/>
          <p:cNvSpPr>
            <a:spLocks noChangeShapeType="1"/>
          </p:cNvSpPr>
          <p:nvPr/>
        </p:nvSpPr>
        <p:spPr bwMode="auto">
          <a:xfrm flipH="1">
            <a:off x="1066800" y="3733800"/>
            <a:ext cx="1143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Line 42"/>
          <p:cNvSpPr>
            <a:spLocks noChangeShapeType="1"/>
          </p:cNvSpPr>
          <p:nvPr/>
        </p:nvSpPr>
        <p:spPr bwMode="auto">
          <a:xfrm>
            <a:off x="6858000" y="3733800"/>
            <a:ext cx="1219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Line 43"/>
          <p:cNvSpPr>
            <a:spLocks noChangeShapeType="1"/>
          </p:cNvSpPr>
          <p:nvPr/>
        </p:nvSpPr>
        <p:spPr bwMode="auto">
          <a:xfrm flipH="1">
            <a:off x="5791200" y="3733800"/>
            <a:ext cx="1143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0" name="Rectangle 44"/>
          <p:cNvSpPr>
            <a:spLocks noChangeArrowheads="1"/>
          </p:cNvSpPr>
          <p:nvPr/>
        </p:nvSpPr>
        <p:spPr bwMode="auto">
          <a:xfrm>
            <a:off x="3733800" y="6096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66FF"/>
                </a:solidFill>
              </a:rPr>
              <a:t>Vùng biển       Việt Nam</a:t>
            </a:r>
          </a:p>
        </p:txBody>
      </p:sp>
      <p:sp>
        <p:nvSpPr>
          <p:cNvPr id="16401" name="Rectangle 45"/>
          <p:cNvSpPr>
            <a:spLocks noChangeArrowheads="1"/>
          </p:cNvSpPr>
          <p:nvPr/>
        </p:nvSpPr>
        <p:spPr bwMode="auto">
          <a:xfrm>
            <a:off x="1447800" y="25908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3300"/>
                </a:solidFill>
              </a:rPr>
              <a:t>Khai thác  </a:t>
            </a:r>
          </a:p>
        </p:txBody>
      </p:sp>
      <p:sp>
        <p:nvSpPr>
          <p:cNvPr id="16402" name="Rectangle 46"/>
          <p:cNvSpPr>
            <a:spLocks noChangeArrowheads="1"/>
          </p:cNvSpPr>
          <p:nvPr/>
        </p:nvSpPr>
        <p:spPr bwMode="auto">
          <a:xfrm>
            <a:off x="457200" y="45720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3300"/>
                </a:solidFill>
              </a:rPr>
              <a:t>Sản phẩm:</a:t>
            </a:r>
          </a:p>
          <a:p>
            <a:pPr algn="ctr"/>
            <a:endParaRPr lang="en-US" sz="2000">
              <a:solidFill>
                <a:schemeClr val="hlink"/>
              </a:solidFill>
            </a:endParaRPr>
          </a:p>
        </p:txBody>
      </p:sp>
      <p:sp>
        <p:nvSpPr>
          <p:cNvPr id="16403" name="Rectangle 47"/>
          <p:cNvSpPr>
            <a:spLocks noChangeArrowheads="1"/>
          </p:cNvSpPr>
          <p:nvPr/>
        </p:nvSpPr>
        <p:spPr bwMode="auto">
          <a:xfrm>
            <a:off x="2514600" y="4800600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3300"/>
                </a:solidFill>
              </a:rPr>
              <a:t>  Sản phẩm:</a:t>
            </a:r>
          </a:p>
          <a:p>
            <a:pPr algn="ctr"/>
            <a:r>
              <a:rPr lang="en-US" sz="2000">
                <a:solidFill>
                  <a:schemeClr val="hlink"/>
                </a:solidFill>
              </a:rPr>
              <a:t>  cát trắng </a:t>
            </a:r>
          </a:p>
        </p:txBody>
      </p:sp>
      <p:sp>
        <p:nvSpPr>
          <p:cNvPr id="16404" name="Rectangle 48"/>
          <p:cNvSpPr>
            <a:spLocks noChangeArrowheads="1"/>
          </p:cNvSpPr>
          <p:nvPr/>
        </p:nvSpPr>
        <p:spPr bwMode="auto">
          <a:xfrm>
            <a:off x="7239000" y="45720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3300"/>
                </a:solidFill>
              </a:rPr>
              <a:t>Sản phẩm:</a:t>
            </a:r>
            <a:endParaRPr lang="en-US" sz="2000">
              <a:solidFill>
                <a:schemeClr val="hlink"/>
              </a:solidFill>
            </a:endParaRPr>
          </a:p>
        </p:txBody>
      </p:sp>
      <p:sp>
        <p:nvSpPr>
          <p:cNvPr id="16405" name="Rectangle 49"/>
          <p:cNvSpPr>
            <a:spLocks noChangeArrowheads="1"/>
          </p:cNvSpPr>
          <p:nvPr/>
        </p:nvSpPr>
        <p:spPr bwMode="auto">
          <a:xfrm>
            <a:off x="5105400" y="45720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3300"/>
                </a:solidFill>
              </a:rPr>
              <a:t>Sản phẩm:</a:t>
            </a:r>
          </a:p>
          <a:p>
            <a:pPr algn="ctr"/>
            <a:endParaRPr lang="en-US" sz="2000">
              <a:solidFill>
                <a:schemeClr val="hlink"/>
              </a:solidFill>
            </a:endParaRPr>
          </a:p>
        </p:txBody>
      </p:sp>
      <p:sp>
        <p:nvSpPr>
          <p:cNvPr id="16406" name="Rectangle 50"/>
          <p:cNvSpPr>
            <a:spLocks noChangeArrowheads="1"/>
          </p:cNvSpPr>
          <p:nvPr/>
        </p:nvSpPr>
        <p:spPr bwMode="auto">
          <a:xfrm>
            <a:off x="6096000" y="2514600"/>
            <a:ext cx="1600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3300"/>
                </a:solidFill>
              </a:rPr>
              <a:t>Đánh bắt và nuôi trồng </a:t>
            </a:r>
          </a:p>
          <a:p>
            <a:pPr algn="ctr"/>
            <a:r>
              <a:rPr lang="en-US" sz="2000">
                <a:solidFill>
                  <a:srgbClr val="FF3300"/>
                </a:solidFill>
              </a:rPr>
              <a:t>hải sản</a:t>
            </a:r>
          </a:p>
        </p:txBody>
      </p:sp>
      <p:sp>
        <p:nvSpPr>
          <p:cNvPr id="54323" name="Rectangle 51"/>
          <p:cNvSpPr>
            <a:spLocks noChangeArrowheads="1"/>
          </p:cNvSpPr>
          <p:nvPr/>
        </p:nvSpPr>
        <p:spPr bwMode="auto">
          <a:xfrm>
            <a:off x="1524000" y="29718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 </a:t>
            </a:r>
            <a:r>
              <a:rPr lang="en-US" sz="2000">
                <a:solidFill>
                  <a:srgbClr val="FF3300"/>
                </a:solidFill>
              </a:rPr>
              <a:t>khoáng sản</a:t>
            </a:r>
          </a:p>
        </p:txBody>
      </p:sp>
      <p:sp>
        <p:nvSpPr>
          <p:cNvPr id="54324" name="Rectangle 52"/>
          <p:cNvSpPr>
            <a:spLocks noChangeArrowheads="1"/>
          </p:cNvSpPr>
          <p:nvPr/>
        </p:nvSpPr>
        <p:spPr bwMode="auto">
          <a:xfrm>
            <a:off x="304800" y="4953000"/>
            <a:ext cx="17589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hlink"/>
                </a:solidFill>
              </a:rPr>
              <a:t>Dầu mỏ và khí đốt</a:t>
            </a:r>
          </a:p>
        </p:txBody>
      </p:sp>
      <p:sp>
        <p:nvSpPr>
          <p:cNvPr id="54326" name="Rectangle 54"/>
          <p:cNvSpPr>
            <a:spLocks noChangeArrowheads="1"/>
          </p:cNvSpPr>
          <p:nvPr/>
        </p:nvSpPr>
        <p:spPr bwMode="auto">
          <a:xfrm>
            <a:off x="4953000" y="49530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hlink"/>
                </a:solidFill>
              </a:rPr>
              <a:t>Cá, tôm,    mực,...</a:t>
            </a:r>
          </a:p>
        </p:txBody>
      </p:sp>
      <p:sp>
        <p:nvSpPr>
          <p:cNvPr id="54327" name="Rectangle 55"/>
          <p:cNvSpPr>
            <a:spLocks noChangeArrowheads="1"/>
          </p:cNvSpPr>
          <p:nvPr/>
        </p:nvSpPr>
        <p:spPr bwMode="auto">
          <a:xfrm>
            <a:off x="7086600" y="48768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chemeClr val="hlink"/>
                </a:solidFill>
              </a:rPr>
              <a:t>bào ngư,  </a:t>
            </a:r>
          </a:p>
          <a:p>
            <a:pPr algn="ctr"/>
            <a:r>
              <a:rPr lang="en-US" sz="2000">
                <a:solidFill>
                  <a:schemeClr val="hlink"/>
                </a:solidFill>
              </a:rPr>
              <a:t>đồi mồi,...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23" grpId="0"/>
      <p:bldP spid="54324" grpId="0"/>
      <p:bldP spid="54326" grpId="0"/>
      <p:bldP spid="543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2895600" y="762000"/>
            <a:ext cx="238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/>
              <a:t>    </a:t>
            </a:r>
            <a:r>
              <a:rPr lang="en-US" sz="2400" u="sng">
                <a:solidFill>
                  <a:srgbClr val="0066FF"/>
                </a:solidFill>
              </a:rPr>
              <a:t>Địa lí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0" y="1295400"/>
            <a:ext cx="952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Khai thác khoáng sản và hải sản ở vùng biển Việt Nam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685800" y="2438400"/>
            <a:ext cx="746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33400" y="37338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533400" y="1828800"/>
            <a:ext cx="6400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5400" b="1" i="1">
              <a:solidFill>
                <a:srgbClr val="0066FF"/>
              </a:solidFill>
            </a:endParaRP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0" y="3429000"/>
            <a:ext cx="9144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    </a:t>
            </a:r>
            <a:r>
              <a:rPr lang="en-US" sz="2400" b="1">
                <a:solidFill>
                  <a:srgbClr val="0066FF"/>
                </a:solidFill>
              </a:rPr>
              <a:t>N</a:t>
            </a:r>
            <a:r>
              <a:rPr lang="vi-VN" sz="2400" b="1">
                <a:solidFill>
                  <a:srgbClr val="0066FF"/>
                </a:solidFill>
              </a:rPr>
              <a:t>ư</a:t>
            </a:r>
            <a:r>
              <a:rPr lang="en-US" sz="2400" b="1">
                <a:solidFill>
                  <a:srgbClr val="0066FF"/>
                </a:solidFill>
              </a:rPr>
              <a:t>ớc ta </a:t>
            </a:r>
            <a:r>
              <a:rPr lang="vi-VN" sz="2400" b="1">
                <a:solidFill>
                  <a:srgbClr val="0066FF"/>
                </a:solidFill>
              </a:rPr>
              <a:t>đ</a:t>
            </a:r>
            <a:r>
              <a:rPr lang="en-US" sz="2400" b="1">
                <a:solidFill>
                  <a:srgbClr val="0066FF"/>
                </a:solidFill>
              </a:rPr>
              <a:t>ang khai thác dầu khí ở vùng biển phía Nam. Dầu khí là mặt hàng xuất khẩu có giá trị, là nhiên liệu </a:t>
            </a:r>
            <a:r>
              <a:rPr lang="vi-VN" sz="2400" b="1">
                <a:solidFill>
                  <a:srgbClr val="0066FF"/>
                </a:solidFill>
              </a:rPr>
              <a:t>đ</a:t>
            </a:r>
            <a:r>
              <a:rPr lang="en-US" sz="2400" b="1">
                <a:solidFill>
                  <a:srgbClr val="0066FF"/>
                </a:solidFill>
              </a:rPr>
              <a:t>ể sản xuất </a:t>
            </a:r>
            <a:r>
              <a:rPr lang="vi-VN" sz="2400" b="1">
                <a:solidFill>
                  <a:srgbClr val="0066FF"/>
                </a:solidFill>
              </a:rPr>
              <a:t>đ</a:t>
            </a:r>
            <a:r>
              <a:rPr lang="en-US" sz="2400" b="1">
                <a:solidFill>
                  <a:srgbClr val="0066FF"/>
                </a:solidFill>
              </a:rPr>
              <a:t>iện và là nguyên liệu tạo ra các sản phẩm khác. </a:t>
            </a:r>
          </a:p>
          <a:p>
            <a:r>
              <a:rPr lang="en-US" sz="2400" b="1">
                <a:solidFill>
                  <a:srgbClr val="0066FF"/>
                </a:solidFill>
              </a:rPr>
              <a:t>     Vùng biển n</a:t>
            </a:r>
            <a:r>
              <a:rPr lang="vi-VN" sz="2400" b="1">
                <a:solidFill>
                  <a:srgbClr val="0066FF"/>
                </a:solidFill>
              </a:rPr>
              <a:t>ư</a:t>
            </a:r>
            <a:r>
              <a:rPr lang="en-US" sz="2400" b="1">
                <a:solidFill>
                  <a:srgbClr val="0066FF"/>
                </a:solidFill>
              </a:rPr>
              <a:t>ớc ta có nhiều hải sản quý. Ngành </a:t>
            </a:r>
            <a:r>
              <a:rPr lang="vi-VN" sz="2400" b="1">
                <a:solidFill>
                  <a:srgbClr val="0066FF"/>
                </a:solidFill>
              </a:rPr>
              <a:t>đ</a:t>
            </a:r>
            <a:r>
              <a:rPr lang="en-US" sz="2400" b="1">
                <a:solidFill>
                  <a:srgbClr val="0066FF"/>
                </a:solidFill>
              </a:rPr>
              <a:t>ánh bắt và nuôi trồng hải sản phát triển khắp các vùng biển. N</a:t>
            </a:r>
            <a:r>
              <a:rPr lang="vi-VN" sz="2400" b="1">
                <a:solidFill>
                  <a:srgbClr val="0066FF"/>
                </a:solidFill>
              </a:rPr>
              <a:t>ơ</a:t>
            </a:r>
            <a:r>
              <a:rPr lang="en-US" sz="2400" b="1">
                <a:solidFill>
                  <a:srgbClr val="0066FF"/>
                </a:solidFill>
              </a:rPr>
              <a:t>i </a:t>
            </a:r>
            <a:r>
              <a:rPr lang="vi-VN" sz="2400" b="1">
                <a:solidFill>
                  <a:srgbClr val="0066FF"/>
                </a:solidFill>
              </a:rPr>
              <a:t>đ</a:t>
            </a:r>
            <a:r>
              <a:rPr lang="en-US" sz="2400" b="1">
                <a:solidFill>
                  <a:srgbClr val="0066FF"/>
                </a:solidFill>
              </a:rPr>
              <a:t>ánh bắt nhiều hải sản nhất là các tỉnh ven biển từ Quảng Ngãi tới Kiên Giang.</a:t>
            </a:r>
          </a:p>
          <a:p>
            <a:endParaRPr lang="en-US" sz="2400" b="1">
              <a:solidFill>
                <a:srgbClr val="0066FF"/>
              </a:solidFill>
            </a:endParaRPr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457200" y="1981200"/>
            <a:ext cx="475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hlink"/>
                </a:solidFill>
              </a:rPr>
              <a:t>1. Khai thác khoáng sản</a:t>
            </a:r>
          </a:p>
        </p:txBody>
      </p:sp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457200" y="2667000"/>
            <a:ext cx="564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chemeClr val="hlink"/>
                </a:solidFill>
              </a:rPr>
              <a:t>2. Đánh bắt và nuôi trồng hải sản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nw8x60033chuahuong57jk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DOVE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342280">
            <a:off x="5943600" y="304800"/>
            <a:ext cx="1119188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DOVE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122065">
            <a:off x="2302668" y="288132"/>
            <a:ext cx="1287463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101600" y="1447800"/>
            <a:ext cx="9017000" cy="2743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KÍNH CHÚC CÁC THẦY CÔ MẠNH KHOẺ- HẠNH PHÚC! </a:t>
            </a:r>
          </a:p>
        </p:txBody>
      </p:sp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635000" y="4191000"/>
            <a:ext cx="7620000" cy="18938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CHÚC CÁC EM CHĂM NGOAN HỌC GIỎI!</a:t>
            </a:r>
          </a:p>
        </p:txBody>
      </p:sp>
      <p:pic>
        <p:nvPicPr>
          <p:cNvPr id="18439" name="Picture 7" descr="DOVE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122065">
            <a:off x="397668" y="59532"/>
            <a:ext cx="1287463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DOVE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122065">
            <a:off x="3979068" y="364332"/>
            <a:ext cx="1287463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DOVE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122065">
            <a:off x="7687468" y="59532"/>
            <a:ext cx="1287463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2271713" y="1096963"/>
            <a:ext cx="554037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endParaRPr lang="en-US" sz="240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895600" y="457200"/>
            <a:ext cx="238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66FF"/>
                </a:solidFill>
              </a:rPr>
              <a:t>    </a:t>
            </a:r>
            <a:r>
              <a:rPr lang="en-US" sz="2400" u="sng">
                <a:solidFill>
                  <a:srgbClr val="0066FF"/>
                </a:solidFill>
              </a:rPr>
              <a:t>Địa lí</a:t>
            </a: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2498725" y="1335088"/>
            <a:ext cx="52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    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04800" y="914400"/>
            <a:ext cx="8839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solidFill>
                  <a:srgbClr val="FF3300"/>
                </a:solidFill>
              </a:rPr>
              <a:t>Khai thác khoáng sản và hải sản ở vùng biển Việt Nam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57200" y="1600200"/>
            <a:ext cx="6324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 i="1">
                <a:solidFill>
                  <a:srgbClr val="0066FF"/>
                </a:solidFill>
              </a:rPr>
              <a:t> </a:t>
            </a:r>
            <a:r>
              <a:rPr lang="en-US" sz="2400" b="1" i="1">
                <a:solidFill>
                  <a:srgbClr val="0066FF"/>
                </a:solidFill>
              </a:rPr>
              <a:t>1. Khai thác khoáng sản</a:t>
            </a:r>
          </a:p>
        </p:txBody>
      </p:sp>
      <p:graphicFrame>
        <p:nvGraphicFramePr>
          <p:cNvPr id="18492" name="Group 60"/>
          <p:cNvGraphicFramePr>
            <a:graphicFrameLocks noGrp="1"/>
          </p:cNvGraphicFramePr>
          <p:nvPr>
            <p:ph/>
          </p:nvPr>
        </p:nvGraphicFramePr>
        <p:xfrm>
          <a:off x="304800" y="2590800"/>
          <a:ext cx="8305800" cy="4038600"/>
        </p:xfrm>
        <a:graphic>
          <a:graphicData uri="http://schemas.openxmlformats.org/drawingml/2006/table">
            <a:tbl>
              <a:tblPr/>
              <a:tblGrid>
                <a:gridCol w="1295400"/>
                <a:gridCol w="2438400"/>
                <a:gridCol w="2133600"/>
                <a:gridCol w="2438400"/>
              </a:tblGrid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Thø tù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Kho¸ng s¶n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chñ yÕu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  <a:cs typeface="Arial" charset="0"/>
                        </a:rPr>
                        <a:t>®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Þa ®iÓm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khai th¸c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Phôc vô ngµnh s¶n xuÊt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.VnTim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.VnTimeH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0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.VnTime" pitchFamily="34" charset="0"/>
                          <a:cs typeface="Arial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2057400" y="3810000"/>
            <a:ext cx="1600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</a:rPr>
              <a:t>Dầu mỏ và 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</a:rPr>
              <a:t>khí </a:t>
            </a:r>
            <a:r>
              <a:rPr lang="vi-VN" sz="2400">
                <a:solidFill>
                  <a:srgbClr val="0066FF"/>
                </a:solidFill>
              </a:rPr>
              <a:t>đ</a:t>
            </a:r>
            <a:r>
              <a:rPr lang="en-US" sz="2400">
                <a:solidFill>
                  <a:srgbClr val="0066FF"/>
                </a:solidFill>
              </a:rPr>
              <a:t>ốt</a:t>
            </a:r>
          </a:p>
        </p:txBody>
      </p:sp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4267200" y="3810000"/>
            <a:ext cx="1981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</a:rPr>
              <a:t>Thềm lục </a:t>
            </a:r>
            <a:r>
              <a:rPr lang="vi-VN" sz="2400">
                <a:solidFill>
                  <a:srgbClr val="0066FF"/>
                </a:solidFill>
              </a:rPr>
              <a:t>đ</a:t>
            </a:r>
            <a:r>
              <a:rPr lang="en-US" sz="2400">
                <a:solidFill>
                  <a:srgbClr val="0066FF"/>
                </a:solidFill>
              </a:rPr>
              <a:t>ịa ven biển gần Côn </a:t>
            </a:r>
            <a:r>
              <a:rPr lang="vi-VN" sz="2400">
                <a:solidFill>
                  <a:srgbClr val="0066FF"/>
                </a:solidFill>
              </a:rPr>
              <a:t>đ</a:t>
            </a:r>
            <a:r>
              <a:rPr lang="en-US" sz="2400">
                <a:solidFill>
                  <a:srgbClr val="0066FF"/>
                </a:solidFill>
              </a:rPr>
              <a:t>ảo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6400800" y="3810000"/>
            <a:ext cx="1981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</a:rPr>
              <a:t>X</a:t>
            </a:r>
            <a:r>
              <a:rPr lang="en-US">
                <a:solidFill>
                  <a:srgbClr val="0066FF"/>
                </a:solidFill>
              </a:rPr>
              <a:t>ă</a:t>
            </a:r>
            <a:r>
              <a:rPr lang="en-US" sz="2400">
                <a:solidFill>
                  <a:srgbClr val="0066FF"/>
                </a:solidFill>
              </a:rPr>
              <a:t>ng dầu,</a:t>
            </a:r>
          </a:p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</a:rPr>
              <a:t> khí </a:t>
            </a:r>
            <a:r>
              <a:rPr lang="vi-VN" sz="2400">
                <a:solidFill>
                  <a:srgbClr val="0066FF"/>
                </a:solidFill>
              </a:rPr>
              <a:t>đ</a:t>
            </a:r>
            <a:r>
              <a:rPr lang="en-US" sz="2400">
                <a:solidFill>
                  <a:srgbClr val="0066FF"/>
                </a:solidFill>
              </a:rPr>
              <a:t>ốt, nhiên liệu…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8485" name="Text Box 53"/>
          <p:cNvSpPr txBox="1">
            <a:spLocks noChangeArrowheads="1"/>
          </p:cNvSpPr>
          <p:nvPr/>
        </p:nvSpPr>
        <p:spPr bwMode="auto">
          <a:xfrm>
            <a:off x="2057400" y="56388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</a:rPr>
              <a:t>Cát trắng</a:t>
            </a:r>
          </a:p>
        </p:txBody>
      </p:sp>
      <p:sp>
        <p:nvSpPr>
          <p:cNvPr id="18486" name="Text Box 54"/>
          <p:cNvSpPr txBox="1">
            <a:spLocks noChangeArrowheads="1"/>
          </p:cNvSpPr>
          <p:nvPr/>
        </p:nvSpPr>
        <p:spPr bwMode="auto">
          <a:xfrm>
            <a:off x="4191000" y="5105400"/>
            <a:ext cx="1981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</a:rPr>
              <a:t>   Ven biển Khánh Hoà và một số </a:t>
            </a:r>
            <a:r>
              <a:rPr lang="vi-VN" sz="2400">
                <a:solidFill>
                  <a:srgbClr val="0066FF"/>
                </a:solidFill>
              </a:rPr>
              <a:t>đ</a:t>
            </a:r>
            <a:r>
              <a:rPr lang="en-US" sz="2400">
                <a:solidFill>
                  <a:srgbClr val="0066FF"/>
                </a:solidFill>
              </a:rPr>
              <a:t>ảo ở Quảng Ninh</a:t>
            </a:r>
          </a:p>
        </p:txBody>
      </p:sp>
      <p:sp>
        <p:nvSpPr>
          <p:cNvPr id="18489" name="Text Box 57"/>
          <p:cNvSpPr txBox="1">
            <a:spLocks noChangeArrowheads="1"/>
          </p:cNvSpPr>
          <p:nvPr/>
        </p:nvSpPr>
        <p:spPr bwMode="auto">
          <a:xfrm>
            <a:off x="6477000" y="5487988"/>
            <a:ext cx="2057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</a:rPr>
              <a:t> Công nghiệp   thuỷ tinh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18490" name="Text Box 58"/>
          <p:cNvSpPr txBox="1">
            <a:spLocks noChangeArrowheads="1"/>
          </p:cNvSpPr>
          <p:nvPr/>
        </p:nvSpPr>
        <p:spPr bwMode="auto">
          <a:xfrm>
            <a:off x="762000" y="4038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66FF"/>
                </a:solidFill>
              </a:rPr>
              <a:t>1</a:t>
            </a:r>
          </a:p>
        </p:txBody>
      </p:sp>
      <p:sp>
        <p:nvSpPr>
          <p:cNvPr id="18491" name="Text Box 59"/>
          <p:cNvSpPr txBox="1">
            <a:spLocks noChangeArrowheads="1"/>
          </p:cNvSpPr>
          <p:nvPr/>
        </p:nvSpPr>
        <p:spPr bwMode="auto">
          <a:xfrm>
            <a:off x="685800" y="5638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66FF"/>
                </a:solidFill>
              </a:rPr>
              <a:t>2</a:t>
            </a:r>
          </a:p>
        </p:txBody>
      </p:sp>
      <p:sp>
        <p:nvSpPr>
          <p:cNvPr id="3109" name="Text Box 65"/>
          <p:cNvSpPr txBox="1">
            <a:spLocks noChangeArrowheads="1"/>
          </p:cNvSpPr>
          <p:nvPr/>
        </p:nvSpPr>
        <p:spPr bwMode="auto">
          <a:xfrm>
            <a:off x="1050925" y="4608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 autoUpdateAnimBg="0"/>
      <p:bldP spid="18476" grpId="0" autoUpdateAnimBg="0"/>
      <p:bldP spid="18479" grpId="0" autoUpdateAnimBg="0"/>
      <p:bldP spid="18484" grpId="0" autoUpdateAnimBg="0"/>
      <p:bldP spid="18485" grpId="0" autoUpdateAnimBg="0"/>
      <p:bldP spid="18486" grpId="0" autoUpdateAnimBg="0"/>
      <p:bldP spid="18489" grpId="0" autoUpdateAnimBg="0"/>
      <p:bldP spid="18490" grpId="0" autoUpdateAnimBg="0"/>
      <p:bldP spid="1849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pic>
        <p:nvPicPr>
          <p:cNvPr id="4099" name="Picture 4" descr="viet n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6324600" y="2209800"/>
            <a:ext cx="259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66FF"/>
                </a:solidFill>
              </a:rPr>
              <a:t>Địa chất khoáng sản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4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lan nghi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5867400" y="2589213"/>
            <a:ext cx="30480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66FF"/>
                </a:solidFill>
              </a:rPr>
              <a:t> </a:t>
            </a:r>
            <a:r>
              <a:rPr lang="en-US" sz="2800" b="1">
                <a:solidFill>
                  <a:srgbClr val="0066FF"/>
                </a:solidFill>
              </a:rPr>
              <a:t>Lâm nghiệp và </a:t>
            </a: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66FF"/>
                </a:solidFill>
              </a:rPr>
              <a:t>ngư nghiệp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2"/>
          <a:srcRect b="-284"/>
          <a:stretch>
            <a:fillRect/>
          </a:stretch>
        </p:blipFill>
        <p:spPr bwMode="auto">
          <a:xfrm>
            <a:off x="1066800" y="609600"/>
            <a:ext cx="7270750" cy="48006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133600" y="5638800"/>
            <a:ext cx="5486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</a:rPr>
              <a:t>Khai thác dầu khí trên biển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  <p:bldP spid="276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 BIEN 1"/>
          <p:cNvPicPr>
            <a:picLocks noChangeAspect="1" noChangeArrowheads="1"/>
          </p:cNvPicPr>
          <p:nvPr/>
        </p:nvPicPr>
        <p:blipFill>
          <a:blip r:embed="rId2">
            <a:lum contrast="48000"/>
          </a:blip>
          <a:srcRect r="11897" b="42642"/>
          <a:stretch>
            <a:fillRect/>
          </a:stretch>
        </p:blipFill>
        <p:spPr bwMode="auto">
          <a:xfrm>
            <a:off x="457200" y="228600"/>
            <a:ext cx="8229600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295400" y="5867400"/>
            <a:ext cx="647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66FF"/>
                </a:solidFill>
              </a:rPr>
              <a:t>      Khai thác dầu khí trên biển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81000" y="762000"/>
            <a:ext cx="8077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>
                <a:solidFill>
                  <a:srgbClr val="0066FF"/>
                </a:solidFill>
              </a:rPr>
              <a:t>Phim khai thác dầu khí ở Việt  Nam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965325" y="95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838200" y="0"/>
            <a:ext cx="746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66FF"/>
                </a:solidFill>
              </a:rPr>
              <a:t>2.</a:t>
            </a:r>
            <a:r>
              <a:rPr lang="en-US" sz="5400" b="1">
                <a:solidFill>
                  <a:srgbClr val="0066FF"/>
                </a:solidFill>
              </a:rPr>
              <a:t> </a:t>
            </a:r>
            <a:r>
              <a:rPr lang="en-US" sz="3200" b="1">
                <a:solidFill>
                  <a:srgbClr val="0066FF"/>
                </a:solidFill>
              </a:rPr>
              <a:t>Đánh bắt và nuôi trồng hải sản</a:t>
            </a:r>
          </a:p>
        </p:txBody>
      </p:sp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2"/>
          <a:srcRect b="-18"/>
          <a:stretch>
            <a:fillRect/>
          </a:stretch>
        </p:blipFill>
        <p:spPr bwMode="auto">
          <a:xfrm>
            <a:off x="4876800" y="1143000"/>
            <a:ext cx="3886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3"/>
          <a:srcRect b="191"/>
          <a:stretch>
            <a:fillRect/>
          </a:stretch>
        </p:blipFill>
        <p:spPr bwMode="auto">
          <a:xfrm rot="-122273">
            <a:off x="527050" y="1066800"/>
            <a:ext cx="31988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4"/>
          <a:srcRect b="-275"/>
          <a:stretch>
            <a:fillRect/>
          </a:stretch>
        </p:blipFill>
        <p:spPr bwMode="auto">
          <a:xfrm>
            <a:off x="4724400" y="3810000"/>
            <a:ext cx="403860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5"/>
          <a:srcRect b="137"/>
          <a:stretch>
            <a:fillRect/>
          </a:stretch>
        </p:blipFill>
        <p:spPr bwMode="auto">
          <a:xfrm>
            <a:off x="457200" y="4267200"/>
            <a:ext cx="304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1524000" y="3276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   Tôm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1676400" y="6172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   Cá 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6324600" y="3124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Sò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5867400" y="6135688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Tù hài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7" grpId="0"/>
      <p:bldP spid="32778" grpId="0"/>
      <p:bldP spid="32778" grpId="1"/>
      <p:bldP spid="32779" grpId="0"/>
      <p:bldP spid="32780" grpId="0"/>
      <p:bldP spid="32783" grpId="0"/>
      <p:bldP spid="327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DOI MOI"/>
          <p:cNvPicPr>
            <a:picLocks noChangeAspect="1" noChangeArrowheads="1"/>
          </p:cNvPicPr>
          <p:nvPr/>
        </p:nvPicPr>
        <p:blipFill>
          <a:blip r:embed="rId3">
            <a:lum contrast="36000"/>
          </a:blip>
          <a:srcRect/>
          <a:stretch>
            <a:fillRect/>
          </a:stretch>
        </p:blipFill>
        <p:spPr bwMode="auto">
          <a:xfrm>
            <a:off x="152400" y="1066800"/>
            <a:ext cx="4267200" cy="4419600"/>
          </a:xfrm>
          <a:prstGeom prst="rect">
            <a:avLst/>
          </a:prstGeom>
          <a:noFill/>
          <a:ln w="57150">
            <a:solidFill>
              <a:srgbClr val="660066"/>
            </a:solidFill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/>
          <a:srcRect b="186"/>
          <a:stretch>
            <a:fillRect/>
          </a:stretch>
        </p:blipFill>
        <p:spPr bwMode="auto">
          <a:xfrm>
            <a:off x="4648200" y="1066800"/>
            <a:ext cx="4267200" cy="4419600"/>
          </a:xfrm>
          <a:prstGeom prst="rect">
            <a:avLst/>
          </a:prstGeom>
          <a:noFill/>
          <a:ln w="57150">
            <a:solidFill>
              <a:srgbClr val="660066"/>
            </a:solidFill>
            <a:miter lim="800000"/>
            <a:headEnd/>
            <a:tailEnd/>
          </a:ln>
        </p:spPr>
      </p:pic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524000" y="57150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FF"/>
                </a:solidFill>
              </a:rPr>
              <a:t> </a:t>
            </a:r>
            <a:r>
              <a:rPr lang="en-US" sz="2400" b="1">
                <a:solidFill>
                  <a:srgbClr val="0066FF"/>
                </a:solidFill>
              </a:rPr>
              <a:t>Đồi mồi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6400800" y="5867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</a:rPr>
              <a:t>Tôm </a:t>
            </a:r>
          </a:p>
        </p:txBody>
      </p:sp>
      <p:sp>
        <p:nvSpPr>
          <p:cNvPr id="10246" name="Text Box 15"/>
          <p:cNvSpPr txBox="1">
            <a:spLocks noChangeArrowheads="1"/>
          </p:cNvSpPr>
          <p:nvPr/>
        </p:nvSpPr>
        <p:spPr bwMode="auto">
          <a:xfrm>
            <a:off x="2041525" y="6284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81" grpId="0"/>
      <p:bldP spid="2868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</TotalTime>
  <Words>456</Words>
  <Application>Microsoft Office PowerPoint</Application>
  <PresentationFormat>On-screen Show (4:3)</PresentationFormat>
  <Paragraphs>96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.VnTime</vt:lpstr>
      <vt:lpstr>.VnTimeH</vt:lpstr>
      <vt:lpstr>Default Design</vt:lpstr>
      <vt:lpstr>MathType 5.0 Equation</vt:lpstr>
      <vt:lpstr>Slide 1</vt:lpstr>
      <vt:lpstr>Slide 2</vt:lpstr>
      <vt:lpstr> 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 </vt:lpstr>
      <vt:lpstr>  </vt:lpstr>
      <vt:lpstr>Slide 16</vt:lpstr>
      <vt:lpstr>Slide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thgffhhfxhujhgzsfdhjk</dc:title>
  <dc:creator>Khanh</dc:creator>
  <cp:lastModifiedBy>CSTeam</cp:lastModifiedBy>
  <cp:revision>49</cp:revision>
  <dcterms:created xsi:type="dcterms:W3CDTF">2008-04-13T08:12:09Z</dcterms:created>
  <dcterms:modified xsi:type="dcterms:W3CDTF">2016-06-30T02:21:26Z</dcterms:modified>
</cp:coreProperties>
</file>