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6" r:id="rId3"/>
    <p:sldId id="259" r:id="rId4"/>
    <p:sldId id="281" r:id="rId5"/>
    <p:sldId id="267" r:id="rId6"/>
    <p:sldId id="275" r:id="rId7"/>
    <p:sldId id="274" r:id="rId8"/>
    <p:sldId id="276" r:id="rId9"/>
    <p:sldId id="277" r:id="rId10"/>
    <p:sldId id="265" r:id="rId11"/>
    <p:sldId id="280" r:id="rId12"/>
    <p:sldId id="268" r:id="rId13"/>
    <p:sldId id="278" r:id="rId14"/>
    <p:sldId id="279" r:id="rId15"/>
    <p:sldId id="261" r:id="rId16"/>
    <p:sldId id="262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5pPr>
    <a:lvl6pPr marL="2286000" algn="l" defTabSz="914400" rtl="0" eaLnBrk="1" latinLnBrk="0" hangingPunct="1"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6pPr>
    <a:lvl7pPr marL="2743200" algn="l" defTabSz="914400" rtl="0" eaLnBrk="1" latinLnBrk="0" hangingPunct="1"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7pPr>
    <a:lvl8pPr marL="3200400" algn="l" defTabSz="914400" rtl="0" eaLnBrk="1" latinLnBrk="0" hangingPunct="1"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8pPr>
    <a:lvl9pPr marL="3657600" algn="l" defTabSz="914400" rtl="0" eaLnBrk="1" latinLnBrk="0" hangingPunct="1">
      <a:defRPr sz="3200" b="1" kern="1200" baseline="30000">
        <a:solidFill>
          <a:srgbClr val="0000CC"/>
        </a:solidFill>
        <a:latin typeface="VNI-Helve-Condense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006600"/>
    <a:srgbClr val="A50021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06E8F6D-5AB3-4543-9D16-BC1ABA358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04B98-AB5A-44F2-B3A1-3249706AFD5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u="sng" smtClean="0"/>
              <a:t>Slide 1: giới thiệu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B3E7D-1D4E-4B78-A0F5-BF122FD9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58A27-9080-48EF-AE1E-C3C2E9E7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50BA-6E32-4155-94D6-A27CFB166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D0945-4B98-46BF-80E4-8AAEA53E4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8F86-9A98-4BBC-9A4C-152BA7BE9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7FEB-14BF-4971-BBC2-67E7AA047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7AAE-B619-4B4A-8BA1-FBC4D31B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CCB8-115B-4762-AA83-499A189E6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9748-E4E1-4894-AC77-BD6C70969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09F45-723C-4B2C-9ACF-E2CDE7B35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A8F02-E15E-4720-9BEF-8A2BAEC69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91C7-FC8B-46F5-A696-B56D2C18F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33DF-04E7-44A7-9C6D-476F0A9EF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BC98-9274-4E89-928E-7ADDE86B7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C75C-E320-43FD-A459-E513B49C2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D87BAEC-3CB0-47DC-A353-2FAB9B45A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VNI-Helve-Condense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VNI-Helve-Condense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VNI-Helve-Condense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VNI-Helve-Condense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VNI-Helve-Condense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VNI-Helve-Condense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VNI-Helve-Condense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VNI-Helve-Condens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 b="1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 b="1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 b="1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 b="1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 b="1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video" Target="CHIEN%20KHU%20VIET%20B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CHAN%20TRAU%20SAO.MP3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ideo" Target="bac%20HO%201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76200"/>
            <a:ext cx="548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aseline="0">
                <a:solidFill>
                  <a:srgbClr val="D9FE1E"/>
                </a:solidFill>
                <a:latin typeface="Arial" charset="0"/>
              </a:rPr>
              <a:t>Hoạt </a:t>
            </a:r>
            <a:r>
              <a:rPr lang="vi-VN" sz="5400" baseline="0">
                <a:solidFill>
                  <a:srgbClr val="D9FE1E"/>
                </a:solidFill>
                <a:latin typeface="Arial" charset="0"/>
              </a:rPr>
              <a:t>đ</a:t>
            </a:r>
            <a:r>
              <a:rPr lang="en-US" sz="5400" baseline="0">
                <a:solidFill>
                  <a:srgbClr val="D9FE1E"/>
                </a:solidFill>
                <a:latin typeface="Arial" charset="0"/>
              </a:rPr>
              <a:t>ộng 1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7620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LUYỆN ĐỌC</a:t>
            </a: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0" y="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KHÔNG ĐỀ</a:t>
            </a:r>
            <a:br>
              <a:rPr lang="en-US" sz="2800" smtClean="0">
                <a:latin typeface="Arial" charset="0"/>
              </a:rPr>
            </a:br>
            <a:endParaRPr lang="en-US" sz="2800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066800"/>
            <a:ext cx="7162800" cy="31242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>Đ</a:t>
            </a:r>
            <a:r>
              <a:rPr lang="vi-VN" sz="2400" smtClean="0">
                <a:latin typeface="Arial" charset="0"/>
              </a:rPr>
              <a:t>ư</a:t>
            </a:r>
            <a:r>
              <a:rPr lang="en-US" sz="2400" smtClean="0">
                <a:latin typeface="Arial" charset="0"/>
              </a:rPr>
              <a:t>ờng non khách tới hoa </a:t>
            </a:r>
            <a:r>
              <a:rPr lang="vi-VN" sz="2400" smtClean="0">
                <a:latin typeface="Arial" charset="0"/>
              </a:rPr>
              <a:t>đ</a:t>
            </a:r>
            <a:r>
              <a:rPr lang="en-US" sz="2400" smtClean="0">
                <a:latin typeface="Arial" charset="0"/>
              </a:rPr>
              <a:t>ầy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Rừng sâu quân </a:t>
            </a:r>
            <a:r>
              <a:rPr lang="vi-VN" sz="2400" smtClean="0">
                <a:latin typeface="Arial" charset="0"/>
              </a:rPr>
              <a:t>đ</a:t>
            </a:r>
            <a:r>
              <a:rPr lang="en-US" sz="2400" smtClean="0">
                <a:latin typeface="Arial" charset="0"/>
              </a:rPr>
              <a:t>ến, tung bay chim ngàn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Việc quân việc n</a:t>
            </a:r>
            <a:r>
              <a:rPr lang="vi-VN" sz="2400" smtClean="0">
                <a:latin typeface="Arial" charset="0"/>
              </a:rPr>
              <a:t>ư</a:t>
            </a:r>
            <a:r>
              <a:rPr lang="en-US" sz="2400" smtClean="0">
                <a:latin typeface="Arial" charset="0"/>
              </a:rPr>
              <a:t>ớc </a:t>
            </a:r>
            <a:r>
              <a:rPr lang="vi-VN" sz="2400" smtClean="0">
                <a:latin typeface="Arial" charset="0"/>
              </a:rPr>
              <a:t>đ</a:t>
            </a:r>
            <a:r>
              <a:rPr lang="en-US" sz="2400" smtClean="0">
                <a:latin typeface="Arial" charset="0"/>
              </a:rPr>
              <a:t>ã bàn,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Xách b</a:t>
            </a:r>
            <a:r>
              <a:rPr lang="vi-VN" sz="2400" smtClean="0">
                <a:latin typeface="Arial" charset="0"/>
              </a:rPr>
              <a:t>ươ</a:t>
            </a:r>
            <a:r>
              <a:rPr lang="en-US" sz="2400" smtClean="0">
                <a:latin typeface="Arial" charset="0"/>
              </a:rPr>
              <a:t>ng, dắt trẻ ra v</a:t>
            </a:r>
            <a:r>
              <a:rPr lang="vi-VN" sz="2400" smtClean="0">
                <a:latin typeface="Arial" charset="0"/>
              </a:rPr>
              <a:t>ư</a:t>
            </a:r>
            <a:r>
              <a:rPr lang="en-US" sz="2400" smtClean="0">
                <a:latin typeface="Arial" charset="0"/>
              </a:rPr>
              <a:t>ờn t</a:t>
            </a:r>
            <a:r>
              <a:rPr lang="vi-VN" sz="2400" smtClean="0">
                <a:latin typeface="Arial" charset="0"/>
              </a:rPr>
              <a:t>ư</a:t>
            </a:r>
            <a:r>
              <a:rPr lang="en-US" sz="2400" smtClean="0">
                <a:latin typeface="Arial" charset="0"/>
              </a:rPr>
              <a:t>ới rau.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                               Hồ Chí Minh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                        ( Xuân Thuỷ dịch 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267200"/>
            <a:ext cx="8458200" cy="2286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smtClean="0">
                <a:latin typeface="Arial" charset="0"/>
              </a:rPr>
              <a:t>Không </a:t>
            </a:r>
            <a:r>
              <a:rPr lang="vi-VN" sz="2400" smtClean="0">
                <a:latin typeface="Arial" charset="0"/>
              </a:rPr>
              <a:t>đ</a:t>
            </a:r>
            <a:r>
              <a:rPr lang="en-US" sz="2400" smtClean="0">
                <a:latin typeface="Arial" charset="0"/>
              </a:rPr>
              <a:t>ề : không có tên bài ( bài th</a:t>
            </a:r>
            <a:r>
              <a:rPr lang="vi-VN" sz="2400" smtClean="0">
                <a:latin typeface="Arial" charset="0"/>
              </a:rPr>
              <a:t>ơ</a:t>
            </a:r>
            <a:r>
              <a:rPr lang="en-US" sz="2400" smtClean="0">
                <a:latin typeface="Arial" charset="0"/>
              </a:rPr>
              <a:t> thể hiện cảm xúc chợt </a:t>
            </a:r>
            <a:r>
              <a:rPr lang="vi-VN" sz="2400" smtClean="0">
                <a:latin typeface="Arial" charset="0"/>
              </a:rPr>
              <a:t>đ</a:t>
            </a:r>
            <a:r>
              <a:rPr lang="en-US" sz="2400" smtClean="0">
                <a:latin typeface="Arial" charset="0"/>
              </a:rPr>
              <a:t>ến rất </a:t>
            </a:r>
            <a:r>
              <a:rPr lang="vi-VN" sz="2400" smtClean="0">
                <a:latin typeface="Arial" charset="0"/>
              </a:rPr>
              <a:t>đ</a:t>
            </a:r>
            <a:r>
              <a:rPr lang="en-US" sz="2400" smtClean="0">
                <a:latin typeface="Arial" charset="0"/>
              </a:rPr>
              <a:t>a dạng , khó </a:t>
            </a:r>
            <a:r>
              <a:rPr lang="vi-VN" sz="2400" smtClean="0">
                <a:latin typeface="Arial" charset="0"/>
              </a:rPr>
              <a:t>đ</a:t>
            </a:r>
            <a:r>
              <a:rPr lang="en-US" sz="2400" smtClean="0">
                <a:latin typeface="Arial" charset="0"/>
              </a:rPr>
              <a:t>ặt tên cho thật </a:t>
            </a:r>
            <a:r>
              <a:rPr lang="vi-VN" sz="2400" smtClean="0">
                <a:latin typeface="Arial" charset="0"/>
              </a:rPr>
              <a:t>đ</a:t>
            </a:r>
            <a:r>
              <a:rPr lang="en-US" sz="2400" smtClean="0">
                <a:latin typeface="Arial" charset="0"/>
              </a:rPr>
              <a:t>úng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Ở CHIẾN KHU VIỆT BẮC - 1946</a:t>
            </a:r>
          </a:p>
        </p:txBody>
      </p:sp>
      <p:pic>
        <p:nvPicPr>
          <p:cNvPr id="12291" name="CHIEN KHU VIET B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295400"/>
            <a:ext cx="6477000" cy="4416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77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APDOC4_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52600" y="5483225"/>
            <a:ext cx="6553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Đ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ờng non khách tới hoa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ầy</a:t>
            </a:r>
          </a:p>
          <a:p>
            <a:r>
              <a:rPr lang="en-US">
                <a:latin typeface="Arial" charset="0"/>
              </a:rPr>
              <a:t>Rừng sâu quân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ến, tung bay chim ngàn</a:t>
            </a:r>
          </a:p>
          <a:p>
            <a:r>
              <a:rPr lang="en-US">
                <a:latin typeface="Arial" charset="0"/>
              </a:rPr>
              <a:t>Việc quân việc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ã bàn,</a:t>
            </a:r>
          </a:p>
          <a:p>
            <a:r>
              <a:rPr lang="en-US">
                <a:latin typeface="Arial" charset="0"/>
              </a:rPr>
              <a:t>Xách b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ng, dắt trẻ ra v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ờn t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ới rau.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 descr="Sunset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00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01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02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03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04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 05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06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07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08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09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667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10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aseline="0">
                <a:latin typeface="Arial" charset="0"/>
              </a:rPr>
              <a:t>HÃY NÓI VỚI BẠN 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1570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baseline="0">
                <a:solidFill>
                  <a:schemeClr val="tx1"/>
                </a:solidFill>
                <a:latin typeface="Arial" charset="0"/>
              </a:rPr>
              <a:t>1/- Bác Hồ sáng tác bài th</a:t>
            </a:r>
            <a:r>
              <a:rPr lang="vi-VN" i="1" baseline="0">
                <a:solidFill>
                  <a:schemeClr val="tx1"/>
                </a:solidFill>
                <a:latin typeface="Arial" charset="0"/>
              </a:rPr>
              <a:t>ơ</a:t>
            </a:r>
            <a:r>
              <a:rPr lang="en-US" i="1" baseline="0">
                <a:solidFill>
                  <a:schemeClr val="tx1"/>
                </a:solidFill>
                <a:latin typeface="Arial" charset="0"/>
              </a:rPr>
              <a:t> trong hoàn cảnh nào ? </a:t>
            </a:r>
            <a:endParaRPr lang="en-US" baseline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28956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600" baseline="0">
                <a:latin typeface="Arial" charset="0"/>
              </a:rPr>
              <a:t>Hoàn cảnh sáng tác bài th</a:t>
            </a:r>
            <a:r>
              <a:rPr lang="vi-VN" sz="3600" baseline="0">
                <a:latin typeface="Arial" charset="0"/>
              </a:rPr>
              <a:t>ơ</a:t>
            </a:r>
            <a:r>
              <a:rPr lang="en-US" sz="3600" baseline="0"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aseline="0">
                <a:latin typeface="Arial" charset="0"/>
              </a:rPr>
              <a:t>Bài th</a:t>
            </a:r>
            <a:r>
              <a:rPr lang="vi-VN" sz="3600" baseline="0">
                <a:latin typeface="Arial" charset="0"/>
              </a:rPr>
              <a:t>ơ</a:t>
            </a:r>
            <a:r>
              <a:rPr lang="en-US" sz="3600" baseline="0">
                <a:latin typeface="Arial" charset="0"/>
              </a:rPr>
              <a:t> </a:t>
            </a:r>
            <a:r>
              <a:rPr lang="vi-VN" sz="3600" baseline="0">
                <a:latin typeface="Arial" charset="0"/>
              </a:rPr>
              <a:t>đư</a:t>
            </a:r>
            <a:r>
              <a:rPr lang="en-US" sz="3600" baseline="0">
                <a:latin typeface="Arial" charset="0"/>
              </a:rPr>
              <a:t>ợc Bác Hồ sáng tác ở chiến khu Việt Bắc trong kháng chiến chống thực dân Pháp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aseline="0">
              <a:latin typeface="Arial" charset="0"/>
            </a:endParaRP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/>
      <p:bldP spid="14350" grpId="0"/>
      <p:bldP spid="143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 descr="Sunset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00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01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02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03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04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 05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06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07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08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09</a:t>
            </a: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2667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10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aseline="0">
                <a:latin typeface="Arial" charset="0"/>
              </a:rPr>
              <a:t>HÃY NÓI VỚI BẠN 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i="1" baseline="0">
                <a:solidFill>
                  <a:schemeClr val="tx1"/>
                </a:solidFill>
                <a:latin typeface="Arial" charset="0"/>
              </a:rPr>
              <a:t>2/- Tìm những hình ảnh nói lên lòng yêu </a:t>
            </a:r>
            <a:r>
              <a:rPr lang="vi-VN" i="1" baseline="0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i="1" baseline="0">
                <a:solidFill>
                  <a:schemeClr val="tx1"/>
                </a:solidFill>
                <a:latin typeface="Arial" charset="0"/>
              </a:rPr>
              <a:t>ời và phong thái ung dung của Bác Hồ  ?</a:t>
            </a:r>
            <a:r>
              <a:rPr lang="en-US" baseline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US" i="1" baseline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57200" y="411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i="1" baseline="0">
                <a:solidFill>
                  <a:schemeClr val="tx1"/>
                </a:solidFill>
                <a:latin typeface="Arial" charset="0"/>
              </a:rPr>
              <a:t>Những từ ngữ nào cho biết </a:t>
            </a:r>
            <a:r>
              <a:rPr lang="vi-VN" sz="2800" i="1" baseline="0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sz="2800" i="1" baseline="0">
                <a:solidFill>
                  <a:schemeClr val="tx1"/>
                </a:solidFill>
                <a:latin typeface="Arial" charset="0"/>
              </a:rPr>
              <a:t>iều </a:t>
            </a:r>
            <a:r>
              <a:rPr lang="vi-VN" sz="2800" i="1" baseline="0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sz="2800" i="1" baseline="0">
                <a:solidFill>
                  <a:schemeClr val="tx1"/>
                </a:solidFill>
                <a:latin typeface="Arial" charset="0"/>
              </a:rPr>
              <a:t>ó ?</a:t>
            </a:r>
            <a:r>
              <a:rPr lang="en-US" sz="2800" baseline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baseline="0">
                <a:solidFill>
                  <a:schemeClr val="tx1"/>
                </a:solidFill>
                <a:latin typeface="Arial" charset="0"/>
              </a:rPr>
            </a:br>
            <a:r>
              <a:rPr lang="en-US" sz="2800" baseline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baseline="0">
                <a:solidFill>
                  <a:schemeClr val="tx1"/>
                </a:solidFill>
                <a:latin typeface="Arial" charset="0"/>
              </a:rPr>
            </a:br>
            <a:r>
              <a:rPr lang="en-US" baseline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vi-VN" baseline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baseline="0">
                <a:solidFill>
                  <a:srgbClr val="006600"/>
                </a:solidFill>
                <a:latin typeface="Arial" charset="0"/>
              </a:rPr>
              <a:t>ờng non</a:t>
            </a:r>
            <a:r>
              <a:rPr lang="en-US" baseline="0">
                <a:latin typeface="Arial" charset="0"/>
              </a:rPr>
              <a:t> khách tới </a:t>
            </a:r>
            <a:r>
              <a:rPr lang="en-US" baseline="0">
                <a:solidFill>
                  <a:srgbClr val="006600"/>
                </a:solidFill>
                <a:latin typeface="Arial" charset="0"/>
              </a:rPr>
              <a:t>hoa </a:t>
            </a:r>
            <a:r>
              <a:rPr lang="vi-VN" baseline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aseline="0">
                <a:solidFill>
                  <a:srgbClr val="006600"/>
                </a:solidFill>
                <a:latin typeface="Arial" charset="0"/>
              </a:rPr>
              <a:t>ầy</a:t>
            </a:r>
            <a:r>
              <a:rPr lang="en-US" baseline="0">
                <a:latin typeface="Arial" charset="0"/>
              </a:rPr>
              <a:t/>
            </a:r>
            <a:br>
              <a:rPr lang="en-US" baseline="0">
                <a:latin typeface="Arial" charset="0"/>
              </a:rPr>
            </a:br>
            <a:r>
              <a:rPr lang="en-US" baseline="0">
                <a:solidFill>
                  <a:srgbClr val="006600"/>
                </a:solidFill>
                <a:latin typeface="Arial" charset="0"/>
              </a:rPr>
              <a:t>Rừng sâu quân </a:t>
            </a:r>
            <a:r>
              <a:rPr lang="vi-VN" baseline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aseline="0">
                <a:solidFill>
                  <a:srgbClr val="006600"/>
                </a:solidFill>
                <a:latin typeface="Arial" charset="0"/>
              </a:rPr>
              <a:t>ến</a:t>
            </a:r>
            <a:r>
              <a:rPr lang="en-US" baseline="0">
                <a:latin typeface="Arial" charset="0"/>
              </a:rPr>
              <a:t>, tung bay chim ngàn</a:t>
            </a:r>
            <a:br>
              <a:rPr lang="en-US" baseline="0">
                <a:latin typeface="Arial" charset="0"/>
              </a:rPr>
            </a:br>
            <a:r>
              <a:rPr lang="en-US" baseline="0">
                <a:solidFill>
                  <a:srgbClr val="006600"/>
                </a:solidFill>
                <a:latin typeface="Arial" charset="0"/>
              </a:rPr>
              <a:t>Việc quân việc n</a:t>
            </a:r>
            <a:r>
              <a:rPr lang="vi-VN" baseline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baseline="0">
                <a:solidFill>
                  <a:srgbClr val="006600"/>
                </a:solidFill>
                <a:latin typeface="Arial" charset="0"/>
              </a:rPr>
              <a:t>ớc</a:t>
            </a:r>
            <a:r>
              <a:rPr lang="en-US" baseline="0">
                <a:latin typeface="Arial" charset="0"/>
              </a:rPr>
              <a:t> </a:t>
            </a:r>
            <a:r>
              <a:rPr lang="vi-VN" baseline="0">
                <a:latin typeface="Arial" charset="0"/>
              </a:rPr>
              <a:t>đ</a:t>
            </a:r>
            <a:r>
              <a:rPr lang="en-US" baseline="0">
                <a:latin typeface="Arial" charset="0"/>
              </a:rPr>
              <a:t>ã bàn</a:t>
            </a:r>
            <a:br>
              <a:rPr lang="en-US" baseline="0">
                <a:latin typeface="Arial" charset="0"/>
              </a:rPr>
            </a:br>
            <a:r>
              <a:rPr lang="en-US" baseline="0">
                <a:solidFill>
                  <a:srgbClr val="006600"/>
                </a:solidFill>
                <a:latin typeface="Arial" charset="0"/>
              </a:rPr>
              <a:t>Xách b</a:t>
            </a:r>
            <a:r>
              <a:rPr lang="vi-VN" baseline="0">
                <a:solidFill>
                  <a:srgbClr val="006600"/>
                </a:solidFill>
                <a:latin typeface="Arial" charset="0"/>
              </a:rPr>
              <a:t>ươ</a:t>
            </a:r>
            <a:r>
              <a:rPr lang="en-US" baseline="0">
                <a:solidFill>
                  <a:srgbClr val="006600"/>
                </a:solidFill>
                <a:latin typeface="Arial" charset="0"/>
              </a:rPr>
              <a:t>ng, dắt trẻ ra v</a:t>
            </a:r>
            <a:r>
              <a:rPr lang="vi-VN" baseline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baseline="0">
                <a:solidFill>
                  <a:srgbClr val="006600"/>
                </a:solidFill>
                <a:latin typeface="Arial" charset="0"/>
              </a:rPr>
              <a:t>ờn t</a:t>
            </a:r>
            <a:r>
              <a:rPr lang="vi-VN" baseline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baseline="0">
                <a:solidFill>
                  <a:srgbClr val="006600"/>
                </a:solidFill>
                <a:latin typeface="Arial" charset="0"/>
              </a:rPr>
              <a:t>ới rau.</a:t>
            </a:r>
            <a:br>
              <a:rPr lang="en-US" baseline="0">
                <a:solidFill>
                  <a:srgbClr val="006600"/>
                </a:solidFill>
                <a:latin typeface="Arial" charset="0"/>
              </a:rPr>
            </a:br>
            <a:endParaRPr lang="en-US" baseline="0">
              <a:solidFill>
                <a:srgbClr val="0066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375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75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75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75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charRg st="44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75">
                                            <p:txEl>
                                              <p:charRg st="44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75">
                                            <p:txEl>
                                              <p:charRg st="44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charRg st="76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75">
                                            <p:txEl>
                                              <p:charRg st="76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75">
                                            <p:txEl>
                                              <p:charRg st="76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charRg st="119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75">
                                            <p:txEl>
                                              <p:charRg st="119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75">
                                            <p:txEl>
                                              <p:charRg st="119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 descr="Sunset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00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01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02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03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04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 05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06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07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08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09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2667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10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aseline="0">
                <a:latin typeface="Arial" charset="0"/>
              </a:rPr>
              <a:t>Ý NGHĨA BÀI 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28600" y="1981200"/>
            <a:ext cx="86868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4400">
                <a:solidFill>
                  <a:srgbClr val="A50021"/>
                </a:solidFill>
                <a:latin typeface="Arial" charset="0"/>
              </a:rPr>
              <a:t>Bài th</a:t>
            </a:r>
            <a:r>
              <a:rPr lang="vi-VN" sz="4400">
                <a:solidFill>
                  <a:srgbClr val="A50021"/>
                </a:solidFill>
                <a:latin typeface="Arial" charset="0"/>
              </a:rPr>
              <a:t>ơ</a:t>
            </a:r>
            <a:r>
              <a:rPr lang="en-US" sz="4400">
                <a:solidFill>
                  <a:srgbClr val="A50021"/>
                </a:solidFill>
                <a:latin typeface="Arial" charset="0"/>
              </a:rPr>
              <a:t> nêu tinh thần lạc quan ,yêu </a:t>
            </a:r>
            <a:r>
              <a:rPr lang="vi-VN" sz="4400">
                <a:solidFill>
                  <a:srgbClr val="A50021"/>
                </a:solidFill>
                <a:latin typeface="Arial" charset="0"/>
              </a:rPr>
              <a:t>đ</a:t>
            </a:r>
            <a:r>
              <a:rPr lang="en-US" sz="4400">
                <a:solidFill>
                  <a:srgbClr val="A50021"/>
                </a:solidFill>
                <a:latin typeface="Arial" charset="0"/>
              </a:rPr>
              <a:t>ời , yêu cuộc sống , bất chấp mọi hoàn cảnh khó kh</a:t>
            </a:r>
            <a:r>
              <a:rPr lang="vi-VN" sz="4400">
                <a:solidFill>
                  <a:srgbClr val="A50021"/>
                </a:solidFill>
                <a:latin typeface="Arial" charset="0"/>
              </a:rPr>
              <a:t>ă</a:t>
            </a:r>
            <a:r>
              <a:rPr lang="en-US" sz="4400">
                <a:solidFill>
                  <a:srgbClr val="A50021"/>
                </a:solidFill>
                <a:latin typeface="Arial" charset="0"/>
              </a:rPr>
              <a:t>n của Bác</a:t>
            </a:r>
            <a:r>
              <a:rPr lang="en-US" sz="4400">
                <a:latin typeface="Arial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4400">
                <a:latin typeface="Arial" charset="0"/>
              </a:rPr>
              <a:t>( ở trong tù – bài  </a:t>
            </a:r>
            <a:r>
              <a:rPr lang="en-US" sz="4400" i="1">
                <a:latin typeface="Arial" charset="0"/>
              </a:rPr>
              <a:t>Ngắm tr</a:t>
            </a:r>
            <a:r>
              <a:rPr lang="vi-VN" sz="4400" i="1">
                <a:latin typeface="Arial" charset="0"/>
              </a:rPr>
              <a:t>ă</a:t>
            </a:r>
            <a:r>
              <a:rPr lang="en-US" sz="4400" i="1">
                <a:latin typeface="Arial" charset="0"/>
              </a:rPr>
              <a:t>ng</a:t>
            </a:r>
            <a:r>
              <a:rPr lang="en-US" sz="4400">
                <a:latin typeface="Arial" charset="0"/>
              </a:rPr>
              <a:t> ;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4400">
                <a:latin typeface="Arial" charset="0"/>
              </a:rPr>
              <a:t> </a:t>
            </a:r>
            <a:r>
              <a:rPr lang="en-US" sz="4400">
                <a:solidFill>
                  <a:srgbClr val="006600"/>
                </a:solidFill>
                <a:latin typeface="Arial" charset="0"/>
              </a:rPr>
              <a:t>ở chiến khu , thời kì kháng chiến chống Pháp gian khổ – bài </a:t>
            </a:r>
            <a:r>
              <a:rPr lang="en-US" sz="4400" i="1">
                <a:solidFill>
                  <a:srgbClr val="006600"/>
                </a:solidFill>
                <a:latin typeface="Arial" charset="0"/>
              </a:rPr>
              <a:t>Không </a:t>
            </a:r>
            <a:r>
              <a:rPr lang="vi-VN" sz="4400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4400" i="1">
                <a:solidFill>
                  <a:srgbClr val="006600"/>
                </a:solidFill>
                <a:latin typeface="Arial" charset="0"/>
              </a:rPr>
              <a:t>ề</a:t>
            </a:r>
            <a:r>
              <a:rPr lang="en-US" sz="4400">
                <a:latin typeface="Arial" charset="0"/>
              </a:rPr>
              <a:t>  ) 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4400">
                <a:latin typeface="Arial" charset="0"/>
              </a:rPr>
              <a:t>   </a:t>
            </a:r>
            <a:r>
              <a:rPr lang="en-US" sz="4400">
                <a:solidFill>
                  <a:srgbClr val="A50021"/>
                </a:solidFill>
                <a:latin typeface="Arial" charset="0"/>
              </a:rPr>
              <a:t>Từ </a:t>
            </a:r>
            <a:r>
              <a:rPr lang="vi-VN" sz="4400">
                <a:solidFill>
                  <a:srgbClr val="A50021"/>
                </a:solidFill>
                <a:latin typeface="Arial" charset="0"/>
              </a:rPr>
              <a:t>đ</a:t>
            </a:r>
            <a:r>
              <a:rPr lang="en-US" sz="4400">
                <a:solidFill>
                  <a:srgbClr val="A50021"/>
                </a:solidFill>
                <a:latin typeface="Arial" charset="0"/>
              </a:rPr>
              <a:t>ó khâm phục, kính trọng và học tập Bác : </a:t>
            </a:r>
            <a:r>
              <a:rPr lang="en-US" sz="4400">
                <a:solidFill>
                  <a:srgbClr val="FF0000"/>
                </a:solidFill>
                <a:latin typeface="Arial" charset="0"/>
              </a:rPr>
              <a:t>luôn yêu </a:t>
            </a:r>
            <a:r>
              <a:rPr lang="vi-VN" sz="44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4400">
                <a:solidFill>
                  <a:srgbClr val="FF0000"/>
                </a:solidFill>
                <a:latin typeface="Arial" charset="0"/>
              </a:rPr>
              <a:t>ời , không nản chí tr</a:t>
            </a:r>
            <a:r>
              <a:rPr lang="vi-VN" sz="44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4400">
                <a:solidFill>
                  <a:srgbClr val="FF0000"/>
                </a:solidFill>
                <a:latin typeface="Arial" charset="0"/>
              </a:rPr>
              <a:t>ớc khó kh</a:t>
            </a:r>
            <a:r>
              <a:rPr lang="vi-VN" sz="440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Arial" charset="0"/>
              </a:rPr>
              <a:t>n  .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/>
      <p:bldP spid="163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17412" name="Picture 4" descr="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990600"/>
            <a:ext cx="533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aseline="0">
                <a:solidFill>
                  <a:srgbClr val="D9FE1E"/>
                </a:solidFill>
                <a:latin typeface="Arial" charset="0"/>
              </a:rPr>
              <a:t>Hoạt </a:t>
            </a:r>
            <a:r>
              <a:rPr lang="vi-VN" sz="5400" baseline="0">
                <a:solidFill>
                  <a:srgbClr val="D9FE1E"/>
                </a:solidFill>
                <a:latin typeface="Arial" charset="0"/>
              </a:rPr>
              <a:t>đ</a:t>
            </a:r>
            <a:r>
              <a:rPr lang="en-US" sz="5400" baseline="0">
                <a:solidFill>
                  <a:srgbClr val="D9FE1E"/>
                </a:solidFill>
                <a:latin typeface="Arial" charset="0"/>
              </a:rPr>
              <a:t>ộng 3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609600" y="2743200"/>
            <a:ext cx="7772400" cy="22399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LUYỆN ĐỌC DIỄN CẢM</a:t>
            </a:r>
          </a:p>
        </p:txBody>
      </p:sp>
      <p:pic>
        <p:nvPicPr>
          <p:cNvPr id="17415" name="CHAN TRAU S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916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800600" y="4953000"/>
            <a:ext cx="43434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005"/>
              </a:avLst>
            </a:prstTxWarp>
            <a:scene3d>
              <a:camera prst="legacyObliqueBottomLeft"/>
              <a:lightRig rig="legacyFlat3" dir="t"/>
            </a:scene3d>
            <a:sp3d extrusionH="430200" prstMaterial="legacyMetal">
              <a:extrusionClr>
                <a:srgbClr val="CC0000"/>
              </a:extrusionClr>
            </a:sp3d>
          </a:bodyPr>
          <a:lstStyle/>
          <a:p>
            <a:pPr algn="ctr"/>
            <a:r>
              <a:rPr lang="vi-VN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00CC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Giọng đọc chậm rãi ,</a:t>
            </a:r>
          </a:p>
          <a:p>
            <a:pPr algn="ctr"/>
            <a:r>
              <a:rPr lang="vi-VN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00CC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chú ý nhấn giọng và</a:t>
            </a:r>
          </a:p>
          <a:p>
            <a:pPr algn="ctr"/>
            <a:r>
              <a:rPr lang="vi-VN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00CC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ngắt nhịp đúng chỗ </a:t>
            </a:r>
            <a:endParaRPr lang="en-US" sz="3600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0000CC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0" y="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  <p:bldLst>
      <p:bldP spid="17413" grpId="0"/>
      <p:bldP spid="17414" grpId="0" animBg="1"/>
      <p:bldP spid="17416" grpId="0" animBg="1"/>
      <p:bldP spid="174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01975" y="636588"/>
            <a:ext cx="2825750" cy="493712"/>
          </a:xfrm>
          <a:noFill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mtClean="0">
                <a:solidFill>
                  <a:srgbClr val="008000"/>
                </a:solidFill>
                <a:latin typeface="Arial" charset="0"/>
              </a:rPr>
              <a:t>NGẮM TRĂNG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524000"/>
            <a:ext cx="7315200" cy="2954338"/>
          </a:xfrm>
          <a:noFill/>
        </p:spPr>
        <p:txBody>
          <a:bodyPr lIns="0" tIns="0" rIns="0" bIns="0"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charset="0"/>
              </a:rPr>
              <a:t>Trong tù không r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ợu  cũng không hoa,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charset="0"/>
              </a:rPr>
              <a:t>Cảnh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ẹp hôm nay  khó hững hờ .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charset="0"/>
              </a:rPr>
              <a:t>Ng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ời ngắm tr</a:t>
            </a:r>
            <a:r>
              <a:rPr lang="vi-VN" smtClean="0">
                <a:latin typeface="Arial" charset="0"/>
              </a:rPr>
              <a:t>ă</a:t>
            </a:r>
            <a:r>
              <a:rPr lang="en-US" smtClean="0">
                <a:latin typeface="Arial" charset="0"/>
              </a:rPr>
              <a:t>ng soi ngòai cửa sổ,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charset="0"/>
              </a:rPr>
              <a:t>Tr</a:t>
            </a:r>
            <a:r>
              <a:rPr lang="vi-VN" smtClean="0">
                <a:latin typeface="Arial" charset="0"/>
              </a:rPr>
              <a:t>ă</a:t>
            </a:r>
            <a:r>
              <a:rPr lang="en-US" smtClean="0">
                <a:latin typeface="Arial" charset="0"/>
              </a:rPr>
              <a:t>ng nhòm khe cửa   ngắm nhà th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.</a:t>
            </a:r>
          </a:p>
        </p:txBody>
      </p:sp>
      <p:sp>
        <p:nvSpPr>
          <p:cNvPr id="18436" name="Text Box 4" descr="Parchment"/>
          <p:cNvSpPr txBox="1">
            <a:spLocks noChangeArrowheads="1"/>
          </p:cNvSpPr>
          <p:nvPr/>
        </p:nvSpPr>
        <p:spPr bwMode="auto">
          <a:xfrm>
            <a:off x="5932488" y="1600200"/>
            <a:ext cx="2070100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không hoa</a:t>
            </a:r>
          </a:p>
        </p:txBody>
      </p:sp>
      <p:sp>
        <p:nvSpPr>
          <p:cNvPr id="18437" name="Text Box 5" descr="Parchment"/>
          <p:cNvSpPr txBox="1">
            <a:spLocks noChangeArrowheads="1"/>
          </p:cNvSpPr>
          <p:nvPr/>
        </p:nvSpPr>
        <p:spPr bwMode="auto">
          <a:xfrm>
            <a:off x="2682875" y="1600200"/>
            <a:ext cx="2413000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không r</a:t>
            </a:r>
            <a:r>
              <a:rPr lang="vi-VN" baseline="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aseline="0">
                <a:solidFill>
                  <a:srgbClr val="FF0000"/>
                </a:solidFill>
                <a:latin typeface="Arial" charset="0"/>
              </a:rPr>
              <a:t>ợu</a:t>
            </a:r>
          </a:p>
        </p:txBody>
      </p:sp>
      <p:sp>
        <p:nvSpPr>
          <p:cNvPr id="18438" name="Text Box 6" descr="Parchment"/>
          <p:cNvSpPr txBox="1">
            <a:spLocks noChangeArrowheads="1"/>
          </p:cNvSpPr>
          <p:nvPr/>
        </p:nvSpPr>
        <p:spPr bwMode="auto">
          <a:xfrm>
            <a:off x="5367338" y="2209800"/>
            <a:ext cx="1701800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hững hờ</a:t>
            </a:r>
          </a:p>
        </p:txBody>
      </p:sp>
      <p:sp>
        <p:nvSpPr>
          <p:cNvPr id="18439" name="Text Box 7" descr="Parchment"/>
          <p:cNvSpPr txBox="1">
            <a:spLocks noChangeArrowheads="1"/>
          </p:cNvSpPr>
          <p:nvPr/>
        </p:nvSpPr>
        <p:spPr bwMode="auto">
          <a:xfrm>
            <a:off x="2149475" y="2771775"/>
            <a:ext cx="1093788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ngắm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4784725" y="1552575"/>
            <a:ext cx="228600" cy="5492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359275" y="2178050"/>
            <a:ext cx="228600" cy="5492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Text Box 10" descr="Parchment"/>
          <p:cNvSpPr txBox="1">
            <a:spLocks noChangeArrowheads="1"/>
          </p:cNvSpPr>
          <p:nvPr/>
        </p:nvSpPr>
        <p:spPr bwMode="auto">
          <a:xfrm>
            <a:off x="2209800" y="3352800"/>
            <a:ext cx="1116013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nhòm</a:t>
            </a:r>
          </a:p>
        </p:txBody>
      </p:sp>
      <p:sp>
        <p:nvSpPr>
          <p:cNvPr id="18443" name="Text Box 11" descr="Parchment"/>
          <p:cNvSpPr txBox="1">
            <a:spLocks noChangeArrowheads="1"/>
          </p:cNvSpPr>
          <p:nvPr/>
        </p:nvSpPr>
        <p:spPr bwMode="auto">
          <a:xfrm>
            <a:off x="5019675" y="3368675"/>
            <a:ext cx="1093788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ngắm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4800600" y="3352800"/>
            <a:ext cx="228600" cy="5492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allAtOnce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3425" y="608013"/>
            <a:ext cx="2489200" cy="552450"/>
          </a:xfrm>
          <a:noFill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3600" smtClean="0">
                <a:solidFill>
                  <a:srgbClr val="008000"/>
                </a:solidFill>
                <a:latin typeface="Arial" charset="0"/>
              </a:rPr>
              <a:t>KHÔNG ĐỀ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524000"/>
            <a:ext cx="7315200" cy="3544888"/>
          </a:xfrm>
          <a:noFill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charset="0"/>
              </a:rPr>
              <a:t>Đ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ờng non   khách tới   hoa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ầy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charset="0"/>
              </a:rPr>
              <a:t>Rừng sâu quân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ến  tung bay chim ngàn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charset="0"/>
              </a:rPr>
              <a:t>Việc quân  việc n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ớc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ã bàn,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charset="0"/>
              </a:rPr>
              <a:t>Xách b</a:t>
            </a:r>
            <a:r>
              <a:rPr lang="vi-VN" smtClean="0">
                <a:latin typeface="Arial" charset="0"/>
              </a:rPr>
              <a:t>ươ</a:t>
            </a:r>
            <a:r>
              <a:rPr lang="en-US" smtClean="0">
                <a:latin typeface="Arial" charset="0"/>
              </a:rPr>
              <a:t>ng, dắt trẻ ra v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ờn t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ới rau.</a:t>
            </a:r>
          </a:p>
        </p:txBody>
      </p:sp>
      <p:sp>
        <p:nvSpPr>
          <p:cNvPr id="19460" name="Text Box 4" descr="Parchment"/>
          <p:cNvSpPr txBox="1">
            <a:spLocks noChangeArrowheads="1"/>
          </p:cNvSpPr>
          <p:nvPr/>
        </p:nvSpPr>
        <p:spPr bwMode="auto">
          <a:xfrm>
            <a:off x="4740275" y="2193925"/>
            <a:ext cx="1704975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tung bay</a:t>
            </a:r>
          </a:p>
        </p:txBody>
      </p:sp>
      <p:sp>
        <p:nvSpPr>
          <p:cNvPr id="19461" name="Text Box 5" descr="Parchment"/>
          <p:cNvSpPr txBox="1">
            <a:spLocks noChangeArrowheads="1"/>
          </p:cNvSpPr>
          <p:nvPr/>
        </p:nvSpPr>
        <p:spPr bwMode="auto">
          <a:xfrm>
            <a:off x="6080125" y="1600200"/>
            <a:ext cx="1546225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hoa </a:t>
            </a:r>
            <a:r>
              <a:rPr lang="vi-VN" baseline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baseline="0">
                <a:solidFill>
                  <a:srgbClr val="FF0000"/>
                </a:solidFill>
                <a:latin typeface="Arial" charset="0"/>
              </a:rPr>
              <a:t>ầy</a:t>
            </a:r>
          </a:p>
        </p:txBody>
      </p:sp>
      <p:sp>
        <p:nvSpPr>
          <p:cNvPr id="19462" name="Text Box 6" descr="Parchment"/>
          <p:cNvSpPr txBox="1">
            <a:spLocks noChangeArrowheads="1"/>
          </p:cNvSpPr>
          <p:nvPr/>
        </p:nvSpPr>
        <p:spPr bwMode="auto">
          <a:xfrm>
            <a:off x="1295400" y="3352800"/>
            <a:ext cx="2432050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Xách b</a:t>
            </a:r>
            <a:r>
              <a:rPr lang="vi-VN" baseline="0">
                <a:solidFill>
                  <a:srgbClr val="FF0000"/>
                </a:solidFill>
                <a:latin typeface="Arial" charset="0"/>
              </a:rPr>
              <a:t>ươ</a:t>
            </a:r>
            <a:r>
              <a:rPr lang="en-US" baseline="0">
                <a:solidFill>
                  <a:srgbClr val="FF0000"/>
                </a:solidFill>
                <a:latin typeface="Arial" charset="0"/>
              </a:rPr>
              <a:t>ng</a:t>
            </a:r>
          </a:p>
        </p:txBody>
      </p:sp>
      <p:sp>
        <p:nvSpPr>
          <p:cNvPr id="19463" name="Text Box 7" descr="Parchment"/>
          <p:cNvSpPr txBox="1">
            <a:spLocks noChangeArrowheads="1"/>
          </p:cNvSpPr>
          <p:nvPr/>
        </p:nvSpPr>
        <p:spPr bwMode="auto">
          <a:xfrm>
            <a:off x="3597275" y="3352800"/>
            <a:ext cx="1252538" cy="492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dắt trẻ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3825875" y="1568450"/>
            <a:ext cx="228600" cy="5492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5807075" y="1568450"/>
            <a:ext cx="228600" cy="5492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4527550" y="2162175"/>
            <a:ext cx="228600" cy="5492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3886200" y="2743200"/>
            <a:ext cx="228600" cy="5492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allAtOnce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924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i="1" smtClean="0">
                <a:solidFill>
                  <a:schemeClr val="tx1"/>
                </a:solidFill>
                <a:latin typeface="Arial" charset="0"/>
              </a:rPr>
              <a:t>Ngắm tr</a:t>
            </a:r>
            <a:r>
              <a:rPr lang="vi-VN" sz="2800" i="1" smtClean="0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sz="2800" i="1" smtClean="0">
                <a:solidFill>
                  <a:schemeClr val="tx1"/>
                </a:solidFill>
                <a:latin typeface="Arial" charset="0"/>
              </a:rPr>
              <a:t>ng: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 Bài th</a:t>
            </a:r>
            <a:r>
              <a:rPr lang="vi-VN" sz="2800" smtClean="0">
                <a:solidFill>
                  <a:schemeClr val="tx1"/>
                </a:solidFill>
                <a:latin typeface="Arial" charset="0"/>
              </a:rPr>
              <a:t>ơ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 nêu tinh thần lạc quan ,yêu </a:t>
            </a:r>
            <a:r>
              <a:rPr lang="vi-VN" sz="2800" smtClean="0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ời , yêu cuộc sống , bất chấp mọi hoàn cảnh khó kh</a:t>
            </a:r>
            <a:r>
              <a:rPr lang="vi-VN" sz="2800" smtClean="0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n của Bác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668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0" baseline="0">
                <a:solidFill>
                  <a:schemeClr val="tx1"/>
                </a:solidFill>
                <a:latin typeface="Arial" charset="0"/>
              </a:rPr>
              <a:t>?</a:t>
            </a:r>
          </a:p>
        </p:txBody>
      </p:sp>
      <p:sp>
        <p:nvSpPr>
          <p:cNvPr id="204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1371600"/>
            <a:ext cx="10668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aseline="0">
                <a:solidFill>
                  <a:schemeClr val="accent1"/>
                </a:solidFill>
                <a:latin typeface="Arial" charset="0"/>
              </a:rPr>
              <a:t>Đ</a:t>
            </a:r>
          </a:p>
        </p:txBody>
      </p:sp>
      <p:sp>
        <p:nvSpPr>
          <p:cNvPr id="2048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2743200"/>
            <a:ext cx="10668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aseline="0">
                <a:solidFill>
                  <a:schemeClr val="accent1"/>
                </a:solidFill>
                <a:latin typeface="Arial" charset="0"/>
              </a:rPr>
              <a:t>Đ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2667000"/>
            <a:ext cx="80772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4400" i="1">
                <a:solidFill>
                  <a:srgbClr val="A50021"/>
                </a:solidFill>
                <a:latin typeface="Arial" charset="0"/>
              </a:rPr>
              <a:t>Không </a:t>
            </a:r>
            <a:r>
              <a:rPr lang="vi-VN" sz="4400" i="1">
                <a:solidFill>
                  <a:srgbClr val="A50021"/>
                </a:solidFill>
                <a:latin typeface="Arial" charset="0"/>
              </a:rPr>
              <a:t>đ</a:t>
            </a:r>
            <a:r>
              <a:rPr lang="en-US" sz="4400" i="1">
                <a:solidFill>
                  <a:srgbClr val="A50021"/>
                </a:solidFill>
                <a:latin typeface="Arial" charset="0"/>
              </a:rPr>
              <a:t>ề: </a:t>
            </a:r>
            <a:r>
              <a:rPr lang="en-US" sz="4400">
                <a:solidFill>
                  <a:srgbClr val="A50021"/>
                </a:solidFill>
                <a:latin typeface="Arial" charset="0"/>
              </a:rPr>
              <a:t>Bài th</a:t>
            </a:r>
            <a:r>
              <a:rPr lang="vi-VN" sz="4400">
                <a:solidFill>
                  <a:srgbClr val="A50021"/>
                </a:solidFill>
                <a:latin typeface="Arial" charset="0"/>
              </a:rPr>
              <a:t>ơ</a:t>
            </a:r>
            <a:r>
              <a:rPr lang="en-US" sz="4400">
                <a:solidFill>
                  <a:srgbClr val="A50021"/>
                </a:solidFill>
                <a:latin typeface="Arial" charset="0"/>
              </a:rPr>
              <a:t> nêu tinh thần lạc quan của Bác lúc</a:t>
            </a:r>
            <a:r>
              <a:rPr lang="en-US" sz="4400" baseline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4400">
                <a:solidFill>
                  <a:srgbClr val="A50021"/>
                </a:solidFill>
                <a:latin typeface="Arial" charset="0"/>
              </a:rPr>
              <a:t>ở chiến khu , thời kì kháng chiến chống Pháp gian khổ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2578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CÂU NÀO ĐÚNG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066800" y="4267200"/>
            <a:ext cx="7848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baseline="0">
                <a:solidFill>
                  <a:schemeClr val="tx1"/>
                </a:solidFill>
                <a:latin typeface="Arial" charset="0"/>
              </a:rPr>
              <a:t> Hai bài th</a:t>
            </a:r>
            <a:r>
              <a:rPr lang="vi-VN" baseline="0">
                <a:solidFill>
                  <a:schemeClr val="tx1"/>
                </a:solidFill>
                <a:latin typeface="Arial" charset="0"/>
              </a:rPr>
              <a:t>ơ</a:t>
            </a:r>
            <a:r>
              <a:rPr lang="en-US" baseline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baseline="0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baseline="0">
                <a:solidFill>
                  <a:schemeClr val="tx1"/>
                </a:solidFill>
                <a:latin typeface="Arial" charset="0"/>
              </a:rPr>
              <a:t>ã khuyên chúng ta luôn yêu </a:t>
            </a:r>
            <a:r>
              <a:rPr lang="vi-VN" baseline="0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baseline="0">
                <a:solidFill>
                  <a:schemeClr val="tx1"/>
                </a:solidFill>
                <a:latin typeface="Arial" charset="0"/>
              </a:rPr>
              <a:t>ời, không nản chí tr</a:t>
            </a:r>
            <a:r>
              <a:rPr lang="vi-VN" baseline="0">
                <a:solidFill>
                  <a:schemeClr val="tx1"/>
                </a:solidFill>
                <a:latin typeface="Arial" charset="0"/>
              </a:rPr>
              <a:t>ư</a:t>
            </a:r>
            <a:r>
              <a:rPr lang="en-US" baseline="0">
                <a:solidFill>
                  <a:schemeClr val="tx1"/>
                </a:solidFill>
                <a:latin typeface="Arial" charset="0"/>
              </a:rPr>
              <a:t>ớc khó kh</a:t>
            </a:r>
            <a:r>
              <a:rPr lang="vi-VN" baseline="0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baseline="0">
                <a:solidFill>
                  <a:schemeClr val="tx1"/>
                </a:solidFill>
                <a:latin typeface="Arial" charset="0"/>
              </a:rPr>
              <a:t>n.</a:t>
            </a:r>
          </a:p>
        </p:txBody>
      </p:sp>
      <p:sp>
        <p:nvSpPr>
          <p:cNvPr id="204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114800"/>
            <a:ext cx="10668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aseline="0">
                <a:solidFill>
                  <a:schemeClr val="accent1"/>
                </a:solidFill>
                <a:latin typeface="Arial" charset="0"/>
              </a:rPr>
              <a:t>Đ</a:t>
            </a:r>
          </a:p>
        </p:txBody>
      </p:sp>
      <p:sp>
        <p:nvSpPr>
          <p:cNvPr id="204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5486400"/>
            <a:ext cx="10668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aseline="0">
                <a:solidFill>
                  <a:schemeClr val="accent1"/>
                </a:solidFill>
                <a:latin typeface="Arial" charset="0"/>
              </a:rPr>
              <a:t>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066800" y="54864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baseline="0">
                <a:solidFill>
                  <a:srgbClr val="A50021"/>
                </a:solidFill>
                <a:latin typeface="Arial" charset="0"/>
              </a:rPr>
              <a:t> Câu th</a:t>
            </a:r>
            <a:r>
              <a:rPr lang="vi-VN" baseline="0">
                <a:solidFill>
                  <a:srgbClr val="A50021"/>
                </a:solidFill>
                <a:latin typeface="Arial" charset="0"/>
              </a:rPr>
              <a:t>ơ</a:t>
            </a:r>
            <a:r>
              <a:rPr lang="en-US" baseline="0">
                <a:solidFill>
                  <a:srgbClr val="A50021"/>
                </a:solidFill>
                <a:latin typeface="Arial" charset="0"/>
              </a:rPr>
              <a:t> Tr</a:t>
            </a:r>
            <a:r>
              <a:rPr lang="vi-VN" baseline="0">
                <a:solidFill>
                  <a:srgbClr val="A50021"/>
                </a:solidFill>
                <a:latin typeface="Arial" charset="0"/>
              </a:rPr>
              <a:t>ă</a:t>
            </a:r>
            <a:r>
              <a:rPr lang="en-US" baseline="0">
                <a:solidFill>
                  <a:srgbClr val="A50021"/>
                </a:solidFill>
                <a:latin typeface="Arial" charset="0"/>
              </a:rPr>
              <a:t>ng nhòm khe cửa ngắm nhà th</a:t>
            </a:r>
            <a:r>
              <a:rPr lang="vi-VN" baseline="0">
                <a:solidFill>
                  <a:srgbClr val="A50021"/>
                </a:solidFill>
                <a:latin typeface="Arial" charset="0"/>
              </a:rPr>
              <a:t>ơ</a:t>
            </a:r>
            <a:r>
              <a:rPr lang="en-US" baseline="0">
                <a:solidFill>
                  <a:srgbClr val="A50021"/>
                </a:solidFill>
                <a:latin typeface="Arial" charset="0"/>
              </a:rPr>
              <a:t> – </a:t>
            </a:r>
            <a:r>
              <a:rPr lang="vi-VN" baseline="0">
                <a:solidFill>
                  <a:srgbClr val="A50021"/>
                </a:solidFill>
                <a:latin typeface="Arial" charset="0"/>
              </a:rPr>
              <a:t>đư</a:t>
            </a:r>
            <a:r>
              <a:rPr lang="en-US" baseline="0">
                <a:solidFill>
                  <a:srgbClr val="A50021"/>
                </a:solidFill>
                <a:latin typeface="Arial" charset="0"/>
              </a:rPr>
              <a:t>ợc dùng biện pháp so sánh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0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204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0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9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2819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NGẮM TRĂNG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3886200"/>
          </a:xfrm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Trong tù không r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ợu cũng không hoa,</a:t>
            </a:r>
          </a:p>
          <a:p>
            <a:pPr eaLnBrk="1" hangingPunct="1"/>
            <a:r>
              <a:rPr lang="en-US" smtClean="0">
                <a:latin typeface="Arial" charset="0"/>
              </a:rPr>
              <a:t>Cảnh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ẹp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êm nay khó hững hờ .</a:t>
            </a:r>
          </a:p>
          <a:p>
            <a:pPr eaLnBrk="1" hangingPunct="1"/>
            <a:r>
              <a:rPr lang="en-US" smtClean="0">
                <a:latin typeface="Arial" charset="0"/>
              </a:rPr>
              <a:t>Ng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ời ngắm tr</a:t>
            </a:r>
            <a:r>
              <a:rPr lang="vi-VN" smtClean="0">
                <a:latin typeface="Arial" charset="0"/>
              </a:rPr>
              <a:t>ă</a:t>
            </a:r>
            <a:r>
              <a:rPr lang="en-US" smtClean="0">
                <a:latin typeface="Arial" charset="0"/>
              </a:rPr>
              <a:t>ng soi ngoài cửa sổ,</a:t>
            </a:r>
          </a:p>
          <a:p>
            <a:pPr eaLnBrk="1" hangingPunct="1"/>
            <a:r>
              <a:rPr lang="en-US" smtClean="0">
                <a:latin typeface="Arial" charset="0"/>
              </a:rPr>
              <a:t>Tr</a:t>
            </a:r>
            <a:r>
              <a:rPr lang="vi-VN" smtClean="0">
                <a:latin typeface="Arial" charset="0"/>
              </a:rPr>
              <a:t>ă</a:t>
            </a:r>
            <a:r>
              <a:rPr lang="en-US" smtClean="0">
                <a:latin typeface="Arial" charset="0"/>
              </a:rPr>
              <a:t>ng nhòm khe cửa ngắm nhà th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.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62400" y="56388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" charset="0"/>
              </a:rPr>
              <a:t>Hồ Chí Minh</a:t>
            </a:r>
          </a:p>
          <a:p>
            <a:pPr algn="ctr"/>
            <a:r>
              <a:rPr lang="en-US" sz="4000">
                <a:latin typeface="Arial" charset="0"/>
              </a:rPr>
              <a:t>               ( Nam Trân dịch )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594725" y="6543675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76200"/>
            <a:ext cx="548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aseline="0">
                <a:solidFill>
                  <a:srgbClr val="D9FE1E"/>
                </a:solidFill>
                <a:latin typeface="Arial" charset="0"/>
              </a:rPr>
              <a:t>Hoạt </a:t>
            </a:r>
            <a:r>
              <a:rPr lang="vi-VN" sz="5400" baseline="0">
                <a:solidFill>
                  <a:srgbClr val="D9FE1E"/>
                </a:solidFill>
                <a:latin typeface="Arial" charset="0"/>
              </a:rPr>
              <a:t>đ</a:t>
            </a:r>
            <a:r>
              <a:rPr lang="en-US" sz="5400" baseline="0">
                <a:solidFill>
                  <a:srgbClr val="D9FE1E"/>
                </a:solidFill>
                <a:latin typeface="Arial" charset="0"/>
              </a:rPr>
              <a:t>ộng 2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28600" y="3505200"/>
            <a:ext cx="6629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1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 HIỂU BÀI </a:t>
            </a:r>
          </a:p>
        </p:txBody>
      </p:sp>
      <p:pic>
        <p:nvPicPr>
          <p:cNvPr id="4101" name="Picture 5" descr="Espaco_00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382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Stationery"/>
          <p:cNvSpPr>
            <a:spLocks noChangeArrowheads="1"/>
          </p:cNvSpPr>
          <p:nvPr/>
        </p:nvSpPr>
        <p:spPr bwMode="auto">
          <a:xfrm>
            <a:off x="228600" y="4419600"/>
            <a:ext cx="4191000" cy="12192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57150" cmpd="thickThin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 baseline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762000" y="4724400"/>
            <a:ext cx="325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HỒ CHÍ MINH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>
            <p:ph/>
          </p:nvPr>
        </p:nvPicPr>
        <p:blipFill>
          <a:blip r:embed="rId4"/>
          <a:srcRect b="15086"/>
          <a:stretch>
            <a:fillRect/>
          </a:stretch>
        </p:blipFill>
        <p:spPr>
          <a:xfrm>
            <a:off x="304800" y="304800"/>
            <a:ext cx="3657600" cy="3376613"/>
          </a:xfrm>
          <a:ln w="76200">
            <a:pattFill prst="pct80">
              <a:fgClr>
                <a:srgbClr val="800000"/>
              </a:fgClr>
              <a:bgClr>
                <a:schemeClr val="bg1"/>
              </a:bgClr>
            </a:pattFill>
          </a:ln>
        </p:spPr>
      </p:pic>
      <p:pic>
        <p:nvPicPr>
          <p:cNvPr id="5125" name="Picture 6" descr="HCM"/>
          <p:cNvPicPr>
            <a:picLocks noChangeAspect="1" noChangeArrowheads="1"/>
          </p:cNvPicPr>
          <p:nvPr/>
        </p:nvPicPr>
        <p:blipFill>
          <a:blip r:embed="rId5"/>
          <a:srcRect l="4457" t="3853" r="4178" b="3691"/>
          <a:stretch>
            <a:fillRect/>
          </a:stretch>
        </p:blipFill>
        <p:spPr bwMode="auto">
          <a:xfrm>
            <a:off x="5029200" y="2819400"/>
            <a:ext cx="3124200" cy="365760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5126" name="Picture 7" descr="HCM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28600"/>
            <a:ext cx="4462463" cy="2378075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PDOC4_001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gradFill rotWithShape="1">
            <a:gsLst>
              <a:gs pos="0">
                <a:srgbClr val="FFFFFF"/>
              </a:gs>
              <a:gs pos="100000">
                <a:schemeClr val="accent1">
                  <a:alpha val="48000"/>
                </a:schemeClr>
              </a:gs>
            </a:gsLst>
            <a:lin ang="2700000" scaled="1"/>
          </a:gradFill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4495800"/>
            <a:ext cx="40386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Hoàn cảnh sáng tác bài th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228600"/>
            <a:ext cx="5029200" cy="206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Tháng 8 – 1942 , trên </a:t>
            </a:r>
            <a:r>
              <a:rPr lang="vi-VN">
                <a:latin typeface="Arial" charset="0"/>
              </a:rPr>
              <a:t>đư</a:t>
            </a:r>
            <a:r>
              <a:rPr lang="en-US">
                <a:latin typeface="Arial" charset="0"/>
              </a:rPr>
              <a:t>ờng sang Trung Quốc , Bác Hồ bị chính quyền T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ởng Giới Thạch bắt và giam giữ 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n một n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m trời .</a:t>
            </a:r>
          </a:p>
          <a:p>
            <a:r>
              <a:rPr lang="en-US">
                <a:latin typeface="Arial" charset="0"/>
              </a:rPr>
              <a:t>  Bài th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 </a:t>
            </a:r>
            <a:r>
              <a:rPr lang="vi-VN">
                <a:latin typeface="Arial" charset="0"/>
              </a:rPr>
              <a:t>đư</a:t>
            </a:r>
            <a:r>
              <a:rPr lang="en-US">
                <a:latin typeface="Arial" charset="0"/>
              </a:rPr>
              <a:t>ợc Bác sáng tác trong tù 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 descr="Sunset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00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01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02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03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04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 05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06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07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08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09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2667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10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85800" y="1836738"/>
            <a:ext cx="8069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000" i="1">
                <a:solidFill>
                  <a:schemeClr val="tx1"/>
                </a:solidFill>
                <a:latin typeface="Arial" charset="0"/>
              </a:rPr>
              <a:t>1/- Bác Hồ ngắm tr</a:t>
            </a:r>
            <a:r>
              <a:rPr lang="vi-VN" sz="4000" i="1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sz="4000" i="1">
                <a:solidFill>
                  <a:schemeClr val="tx1"/>
                </a:solidFill>
                <a:latin typeface="Arial" charset="0"/>
              </a:rPr>
              <a:t>ng trong hoàn cảnh nào ?</a:t>
            </a:r>
            <a:r>
              <a:rPr lang="en-US" sz="4000">
                <a:latin typeface="Arial" charset="0"/>
              </a:rPr>
              <a:t>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aseline="0">
                <a:latin typeface="Arial" charset="0"/>
              </a:rPr>
              <a:t>HÃY NÓI VỚI BẠN 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990600" y="2819400"/>
            <a:ext cx="7010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>
                <a:latin typeface="Arial" charset="0"/>
              </a:rPr>
              <a:t>Bác Hồ ngắm tr</a:t>
            </a:r>
            <a:r>
              <a:rPr lang="vi-VN" sz="3600" baseline="0">
                <a:latin typeface="Arial" charset="0"/>
              </a:rPr>
              <a:t>ă</a:t>
            </a:r>
            <a:r>
              <a:rPr lang="en-US" sz="3600" baseline="0">
                <a:latin typeface="Arial" charset="0"/>
              </a:rPr>
              <a:t>ng qua cửa sổ trong nhà tù ở Trung Quốc vào n</a:t>
            </a:r>
            <a:r>
              <a:rPr lang="vi-VN" sz="3600" baseline="0">
                <a:latin typeface="Arial" charset="0"/>
              </a:rPr>
              <a:t>ă</a:t>
            </a:r>
            <a:r>
              <a:rPr lang="en-US" sz="3600" baseline="0">
                <a:latin typeface="Arial" charset="0"/>
              </a:rPr>
              <a:t>m 1942  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/>
      <p:bldP spid="7182" grpId="0"/>
      <p:bldP spid="7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Tháng 8 – 1942</a:t>
            </a:r>
          </a:p>
        </p:txBody>
      </p:sp>
      <p:pic>
        <p:nvPicPr>
          <p:cNvPr id="8195" name="bac HO 1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752600"/>
            <a:ext cx="67056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87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Sunset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00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01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02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03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04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 05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06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07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08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09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2667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10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aseline="0">
                <a:latin typeface="Arial" charset="0"/>
              </a:rPr>
              <a:t>HÃY NÓI VỚI BẠN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62000" y="1600200"/>
            <a:ext cx="8005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000" i="1">
                <a:solidFill>
                  <a:schemeClr val="tx1"/>
                </a:solidFill>
                <a:latin typeface="Arial" charset="0"/>
              </a:rPr>
              <a:t>2/- Hình ảnh nào cho thấy tình cảm gắn bó giữa Bác với tr</a:t>
            </a:r>
            <a:r>
              <a:rPr lang="vi-VN" sz="4000" i="1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sz="4000" i="1">
                <a:solidFill>
                  <a:schemeClr val="tx1"/>
                </a:solidFill>
                <a:latin typeface="Arial" charset="0"/>
              </a:rPr>
              <a:t>ng ?</a:t>
            </a:r>
            <a:r>
              <a:rPr lang="en-US" sz="4000">
                <a:latin typeface="Arial" charset="0"/>
              </a:rPr>
              <a:t> 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04800" y="3062288"/>
            <a:ext cx="8534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4000" i="1">
                <a:solidFill>
                  <a:schemeClr val="tx1"/>
                </a:solidFill>
                <a:latin typeface="Arial" charset="0"/>
              </a:rPr>
              <a:t>Hình ảnh  cho thấy tình cảm gắn bó giữa Bác với tr</a:t>
            </a:r>
            <a:r>
              <a:rPr lang="vi-VN" sz="4000" i="1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sz="4000" i="1">
                <a:solidFill>
                  <a:schemeClr val="tx1"/>
                </a:solidFill>
                <a:latin typeface="Arial" charset="0"/>
              </a:rPr>
              <a:t>ng </a:t>
            </a:r>
            <a:endParaRPr lang="en-US" sz="4000">
              <a:latin typeface="Arial" charset="0"/>
            </a:endParaRPr>
          </a:p>
          <a:p>
            <a:pPr>
              <a:lnSpc>
                <a:spcPct val="140000"/>
              </a:lnSpc>
            </a:pPr>
            <a:r>
              <a:rPr lang="en-US" sz="4000">
                <a:latin typeface="Arial" charset="0"/>
              </a:rPr>
              <a:t>Ng</a:t>
            </a:r>
            <a:r>
              <a:rPr lang="vi-VN" sz="4000">
                <a:latin typeface="Arial" charset="0"/>
              </a:rPr>
              <a:t>ư</a:t>
            </a:r>
            <a:r>
              <a:rPr lang="en-US" sz="4000">
                <a:latin typeface="Arial" charset="0"/>
              </a:rPr>
              <a:t>ời ngắm tr</a:t>
            </a:r>
            <a:r>
              <a:rPr lang="vi-VN" sz="4000">
                <a:latin typeface="Arial" charset="0"/>
              </a:rPr>
              <a:t>ă</a:t>
            </a:r>
            <a:r>
              <a:rPr lang="en-US" sz="4000">
                <a:latin typeface="Arial" charset="0"/>
              </a:rPr>
              <a:t>ng soi ngoài cửa sổ,</a:t>
            </a:r>
          </a:p>
          <a:p>
            <a:pPr>
              <a:lnSpc>
                <a:spcPct val="140000"/>
              </a:lnSpc>
            </a:pPr>
            <a:r>
              <a:rPr lang="en-US" sz="4000">
                <a:latin typeface="Arial" charset="0"/>
              </a:rPr>
              <a:t>Tr</a:t>
            </a:r>
            <a:r>
              <a:rPr lang="vi-VN" sz="4000">
                <a:latin typeface="Arial" charset="0"/>
              </a:rPr>
              <a:t>ă</a:t>
            </a:r>
            <a:r>
              <a:rPr lang="en-US" sz="4000">
                <a:latin typeface="Arial" charset="0"/>
              </a:rPr>
              <a:t>ng nhòm khe cửa ngắm nhà th</a:t>
            </a:r>
            <a:r>
              <a:rPr lang="vi-VN" sz="4000">
                <a:latin typeface="Arial" charset="0"/>
              </a:rPr>
              <a:t>ơ</a:t>
            </a:r>
            <a:r>
              <a:rPr lang="en-US" sz="40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/>
      <p:bldP spid="9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Sunset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00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01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02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03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04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 05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06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07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08</a:t>
            </a:r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09</a:t>
            </a: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266700" y="381000"/>
            <a:ext cx="8763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10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aseline="0">
                <a:latin typeface="Arial" charset="0"/>
              </a:rPr>
              <a:t>HÃY NÓI VỚI BẠN 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914400" y="1524000"/>
            <a:ext cx="7467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4000" i="1">
                <a:solidFill>
                  <a:schemeClr val="tx1"/>
                </a:solidFill>
                <a:latin typeface="Arial" charset="0"/>
              </a:rPr>
              <a:t>3/- Bài th</a:t>
            </a:r>
            <a:r>
              <a:rPr lang="vi-VN" sz="4000" i="1">
                <a:solidFill>
                  <a:schemeClr val="tx1"/>
                </a:solidFill>
                <a:latin typeface="Arial" charset="0"/>
              </a:rPr>
              <a:t>ơ</a:t>
            </a:r>
            <a:r>
              <a:rPr lang="en-US" sz="4000" i="1">
                <a:solidFill>
                  <a:schemeClr val="tx1"/>
                </a:solidFill>
                <a:latin typeface="Arial" charset="0"/>
              </a:rPr>
              <a:t> nói lên </a:t>
            </a:r>
            <a:r>
              <a:rPr lang="vi-VN" sz="4000" i="1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sz="4000" i="1">
                <a:solidFill>
                  <a:schemeClr val="tx1"/>
                </a:solidFill>
                <a:latin typeface="Arial" charset="0"/>
              </a:rPr>
              <a:t>iều gì về Bác Hồ  ? </a:t>
            </a:r>
          </a:p>
          <a:p>
            <a:pPr>
              <a:lnSpc>
                <a:spcPct val="140000"/>
              </a:lnSpc>
            </a:pPr>
            <a:r>
              <a:rPr lang="en-US" sz="4000">
                <a:solidFill>
                  <a:srgbClr val="A50021"/>
                </a:solidFill>
                <a:latin typeface="Arial" charset="0"/>
              </a:rPr>
              <a:t>Bài v</a:t>
            </a:r>
            <a:r>
              <a:rPr lang="vi-VN" sz="4000">
                <a:solidFill>
                  <a:srgbClr val="A50021"/>
                </a:solidFill>
                <a:latin typeface="Arial" charset="0"/>
              </a:rPr>
              <a:t>ă</a:t>
            </a:r>
            <a:r>
              <a:rPr lang="en-US" sz="4000">
                <a:solidFill>
                  <a:srgbClr val="A50021"/>
                </a:solidFill>
                <a:latin typeface="Arial" charset="0"/>
              </a:rPr>
              <a:t>n nêu tinh thần lạc quan ,yêu </a:t>
            </a:r>
            <a:r>
              <a:rPr lang="vi-VN" sz="4000">
                <a:solidFill>
                  <a:srgbClr val="A50021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A50021"/>
                </a:solidFill>
                <a:latin typeface="Arial" charset="0"/>
              </a:rPr>
              <a:t>ời , yêu cuộc sống , bất chấp mọi hoàn cảnh khó kh</a:t>
            </a:r>
            <a:r>
              <a:rPr lang="vi-VN" sz="4000">
                <a:solidFill>
                  <a:srgbClr val="A50021"/>
                </a:solidFill>
                <a:latin typeface="Arial" charset="0"/>
              </a:rPr>
              <a:t>ă</a:t>
            </a:r>
            <a:r>
              <a:rPr lang="en-US" sz="4000">
                <a:solidFill>
                  <a:srgbClr val="A50021"/>
                </a:solidFill>
                <a:latin typeface="Arial" charset="0"/>
              </a:rPr>
              <a:t>n của Bác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Helve-Condense"/>
        <a:ea typeface=""/>
        <a:cs typeface=""/>
      </a:majorFont>
      <a:minorFont>
        <a:latin typeface="VNI-Helve-Conden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30000" smtClean="0">
            <a:ln>
              <a:noFill/>
            </a:ln>
            <a:solidFill>
              <a:srgbClr val="0000CC"/>
            </a:solidFill>
            <a:effectLst/>
            <a:latin typeface="VNI-Helve-Condens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30000" smtClean="0">
            <a:ln>
              <a:noFill/>
            </a:ln>
            <a:solidFill>
              <a:srgbClr val="0000CC"/>
            </a:solidFill>
            <a:effectLst/>
            <a:latin typeface="VNI-Helve-Condense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976</Words>
  <Application>Microsoft Office PowerPoint</Application>
  <PresentationFormat>On-screen Show (4:3)</PresentationFormat>
  <Paragraphs>156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VNI-Helve-Condense</vt:lpstr>
      <vt:lpstr>Arial</vt:lpstr>
      <vt:lpstr>Wingdings</vt:lpstr>
      <vt:lpstr>Default Design</vt:lpstr>
      <vt:lpstr>Slide 1</vt:lpstr>
      <vt:lpstr>NGẮM TRĂNG</vt:lpstr>
      <vt:lpstr>Slide 3</vt:lpstr>
      <vt:lpstr>Slide 4</vt:lpstr>
      <vt:lpstr>Hoàn cảnh sáng tác bài thơ </vt:lpstr>
      <vt:lpstr>Slide 6</vt:lpstr>
      <vt:lpstr>Tháng 8 – 1942</vt:lpstr>
      <vt:lpstr>Slide 8</vt:lpstr>
      <vt:lpstr>Slide 9</vt:lpstr>
      <vt:lpstr>KHÔNG ĐỀ </vt:lpstr>
      <vt:lpstr>Ở CHIẾN KHU VIỆT BẮC - 1946</vt:lpstr>
      <vt:lpstr>Slide 12</vt:lpstr>
      <vt:lpstr>Slide 13</vt:lpstr>
      <vt:lpstr>Slide 14</vt:lpstr>
      <vt:lpstr>Slide 15</vt:lpstr>
      <vt:lpstr>Slide 16</vt:lpstr>
      <vt:lpstr>NGẮM TRĂNG</vt:lpstr>
      <vt:lpstr>KHÔNG ĐỀ</vt:lpstr>
      <vt:lpstr>CÂU NÀO ĐÚNG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18</cp:revision>
  <dcterms:created xsi:type="dcterms:W3CDTF">2007-04-17T22:46:23Z</dcterms:created>
  <dcterms:modified xsi:type="dcterms:W3CDTF">2016-06-30T02:02:50Z</dcterms:modified>
</cp:coreProperties>
</file>