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68" r:id="rId3"/>
    <p:sldId id="298" r:id="rId4"/>
    <p:sldId id="299" r:id="rId5"/>
    <p:sldId id="300" r:id="rId6"/>
    <p:sldId id="309" r:id="rId7"/>
    <p:sldId id="302" r:id="rId8"/>
    <p:sldId id="303" r:id="rId9"/>
    <p:sldId id="304" r:id="rId10"/>
    <p:sldId id="305" r:id="rId11"/>
    <p:sldId id="311" r:id="rId12"/>
    <p:sldId id="306" r:id="rId13"/>
    <p:sldId id="314" r:id="rId14"/>
    <p:sldId id="307" r:id="rId15"/>
    <p:sldId id="312" r:id="rId16"/>
    <p:sldId id="308"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8" autoAdjust="0"/>
    <p:restoredTop sz="93060" autoAdjust="0"/>
  </p:normalViewPr>
  <p:slideViewPr>
    <p:cSldViewPr>
      <p:cViewPr>
        <p:scale>
          <a:sx n="66" d="100"/>
          <a:sy n="66" d="100"/>
        </p:scale>
        <p:origin x="-966"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626B4-43B6-4F39-B1D2-79CA93882286}" type="datetimeFigureOut">
              <a:rPr lang="en-US" smtClean="0"/>
              <a:t>03/06/2020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4C198-ABBE-4BFE-96F0-31B1686AF3A5}" type="slidenum">
              <a:rPr lang="en-US" smtClean="0"/>
              <a:t>‹#›</a:t>
            </a:fld>
            <a:endParaRPr lang="en-US"/>
          </a:p>
        </p:txBody>
      </p:sp>
    </p:spTree>
    <p:extLst>
      <p:ext uri="{BB962C8B-B14F-4D97-AF65-F5344CB8AC3E}">
        <p14:creationId xmlns:p14="http://schemas.microsoft.com/office/powerpoint/2010/main" val="178653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4C198-ABBE-4BFE-96F0-31B1686AF3A5}" type="slidenum">
              <a:rPr lang="en-US" smtClean="0"/>
              <a:t>12</a:t>
            </a:fld>
            <a:endParaRPr lang="en-US"/>
          </a:p>
        </p:txBody>
      </p:sp>
    </p:spTree>
    <p:extLst>
      <p:ext uri="{BB962C8B-B14F-4D97-AF65-F5344CB8AC3E}">
        <p14:creationId xmlns:p14="http://schemas.microsoft.com/office/powerpoint/2010/main" val="369869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CCD18-DBFA-4153-9FAF-01A1D8E22D37}" type="datetimeFigureOut">
              <a:rPr lang="en-US" smtClean="0"/>
              <a:t>03/06/2020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164253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CCD18-DBFA-4153-9FAF-01A1D8E22D37}" type="datetimeFigureOut">
              <a:rPr lang="en-US" smtClean="0"/>
              <a:t>03/06/2020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352976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CCD18-DBFA-4153-9FAF-01A1D8E22D37}" type="datetimeFigureOut">
              <a:rPr lang="en-US" smtClean="0"/>
              <a:t>03/06/2020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193271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CCD18-DBFA-4153-9FAF-01A1D8E22D37}" type="datetimeFigureOut">
              <a:rPr lang="en-US" smtClean="0"/>
              <a:t>03/06/2020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5716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CCD18-DBFA-4153-9FAF-01A1D8E22D37}" type="datetimeFigureOut">
              <a:rPr lang="en-US" smtClean="0"/>
              <a:t>03/06/2020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391051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CCD18-DBFA-4153-9FAF-01A1D8E22D37}" type="datetimeFigureOut">
              <a:rPr lang="en-US" smtClean="0"/>
              <a:t>03/06/2020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31174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CCD18-DBFA-4153-9FAF-01A1D8E22D37}" type="datetimeFigureOut">
              <a:rPr lang="en-US" smtClean="0"/>
              <a:t>03/06/2020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12734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CCD18-DBFA-4153-9FAF-01A1D8E22D37}" type="datetimeFigureOut">
              <a:rPr lang="en-US" smtClean="0"/>
              <a:t>03/06/2020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271194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CCD18-DBFA-4153-9FAF-01A1D8E22D37}" type="datetimeFigureOut">
              <a:rPr lang="en-US" smtClean="0"/>
              <a:t>03/06/2020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25245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CCD18-DBFA-4153-9FAF-01A1D8E22D37}" type="datetimeFigureOut">
              <a:rPr lang="en-US" smtClean="0"/>
              <a:t>03/06/2020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75924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CCD18-DBFA-4153-9FAF-01A1D8E22D37}" type="datetimeFigureOut">
              <a:rPr lang="en-US" smtClean="0"/>
              <a:t>03/06/2020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0E991-FE90-452A-8998-63382107077C}" type="slidenum">
              <a:rPr lang="en-US" smtClean="0"/>
              <a:t>‹#›</a:t>
            </a:fld>
            <a:endParaRPr lang="en-US"/>
          </a:p>
        </p:txBody>
      </p:sp>
    </p:spTree>
    <p:extLst>
      <p:ext uri="{BB962C8B-B14F-4D97-AF65-F5344CB8AC3E}">
        <p14:creationId xmlns:p14="http://schemas.microsoft.com/office/powerpoint/2010/main" val="40368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CCD18-DBFA-4153-9FAF-01A1D8E22D37}" type="datetimeFigureOut">
              <a:rPr lang="en-US" smtClean="0"/>
              <a:t>03/06/2020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0E991-FE90-452A-8998-63382107077C}" type="slidenum">
              <a:rPr lang="en-US" smtClean="0"/>
              <a:t>‹#›</a:t>
            </a:fld>
            <a:endParaRPr lang="en-US"/>
          </a:p>
        </p:txBody>
      </p:sp>
    </p:spTree>
    <p:extLst>
      <p:ext uri="{BB962C8B-B14F-4D97-AF65-F5344CB8AC3E}">
        <p14:creationId xmlns:p14="http://schemas.microsoft.com/office/powerpoint/2010/main" val="1673709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te Cartoon Kids And School Bus Frame Stock Vector -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7550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7129" y="4800600"/>
            <a:ext cx="7498671" cy="4038600"/>
          </a:xfrm>
          <a:prstGeom prst="rect">
            <a:avLst/>
          </a:prstGeom>
          <a:noFill/>
        </p:spPr>
        <p:txBody>
          <a:bodyPr spcFirstLastPara="1" wrap="none" lIns="91426" tIns="45712" rIns="91426" bIns="45712">
            <a:prstTxWarp prst="textArchUp">
              <a:avLst/>
            </a:prstTxWarp>
            <a:spAutoFit/>
          </a:bodyPr>
          <a:lstStyle/>
          <a:p>
            <a:pPr algn="ctr">
              <a:defRPr/>
            </a:pPr>
            <a:r>
              <a:rPr lang="en-US" sz="8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TOÁN</a:t>
            </a:r>
            <a:endParaRPr lang="en-US" sz="80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a:p>
            <a:pPr algn="ctr">
              <a:defRPr/>
            </a:pPr>
            <a:r>
              <a:rPr lang="en-US" sz="80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Lớp</a:t>
            </a:r>
            <a:r>
              <a:rPr lang="en-US" sz="80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3</a:t>
            </a:r>
          </a:p>
        </p:txBody>
      </p:sp>
    </p:spTree>
    <p:extLst>
      <p:ext uri="{BB962C8B-B14F-4D97-AF65-F5344CB8AC3E}">
        <p14:creationId xmlns:p14="http://schemas.microsoft.com/office/powerpoint/2010/main" val="204102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047750"/>
            <a:ext cx="4286250" cy="2762250"/>
          </a:xfrm>
          <a:prstGeom prst="rect">
            <a:avLst/>
          </a:prstGeom>
        </p:spPr>
      </p:pic>
      <p:sp>
        <p:nvSpPr>
          <p:cNvPr id="6" name="TextBox 5"/>
          <p:cNvSpPr txBox="1"/>
          <p:nvPr/>
        </p:nvSpPr>
        <p:spPr>
          <a:xfrm>
            <a:off x="381000" y="4678740"/>
            <a:ext cx="83820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trái</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t</a:t>
            </a:r>
            <a:r>
              <a:rPr lang="vi-VN" sz="3200" b="1" dirty="0" smtClean="0">
                <a:latin typeface="Times New Roman" pitchFamily="18" charset="0"/>
                <a:cs typeface="Times New Roman" pitchFamily="18" charset="0"/>
              </a:rPr>
              <a:t>ờ 500</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000 </a:t>
            </a:r>
            <a:r>
              <a:rPr lang="vi-VN" sz="3200" b="1" dirty="0">
                <a:latin typeface="Times New Roman" pitchFamily="18" charset="0"/>
                <a:cs typeface="Times New Roman" pitchFamily="18" charset="0"/>
              </a:rPr>
              <a:t>đồng là hình ảnh ngôi nhà tranh 5 gian tại Làng Sen, Nam Đàn, Nghệ An. Đây là quê hương của Chủ tịch Hồ Chí Minh. </a:t>
            </a:r>
            <a:endParaRPr lang="en-US" sz="3200" b="1" dirty="0">
              <a:latin typeface="Times New Roman" pitchFamily="18" charset="0"/>
              <a:cs typeface="Times New Roman" pitchFamily="18" charset="0"/>
            </a:endParaRPr>
          </a:p>
        </p:txBody>
      </p:sp>
      <p:pic>
        <p:nvPicPr>
          <p:cNvPr id="6146" name="Picture 2" descr="Ghim trên Bank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4572000" cy="41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4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nip Same Side Corner Rectangle 37"/>
          <p:cNvSpPr/>
          <p:nvPr/>
        </p:nvSpPr>
        <p:spPr>
          <a:xfrm rot="10800000">
            <a:off x="2938502" y="4724400"/>
            <a:ext cx="3767097" cy="159249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nip and Round Single Corner Rectangle 36"/>
          <p:cNvSpPr/>
          <p:nvPr/>
        </p:nvSpPr>
        <p:spPr>
          <a:xfrm rot="10800000">
            <a:off x="727192" y="1013593"/>
            <a:ext cx="3768607" cy="1577206"/>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38780"/>
            <a:ext cx="5498621"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Mỗi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đựng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tiền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 name="TextBox 4"/>
          <p:cNvSpPr txBox="1"/>
          <p:nvPr/>
        </p:nvSpPr>
        <p:spPr>
          <a:xfrm>
            <a:off x="152400" y="963752"/>
            <a:ext cx="537120" cy="430887"/>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a) </a:t>
            </a:r>
            <a:endParaRPr lang="en-US" sz="2200" dirty="0">
              <a:latin typeface="Times New Roman" pitchFamily="18" charset="0"/>
              <a:cs typeface="Times New Roman" pitchFamily="18" charset="0"/>
            </a:endParaRPr>
          </a:p>
        </p:txBody>
      </p:sp>
      <p:sp>
        <p:nvSpPr>
          <p:cNvPr id="7" name="TextBox 6"/>
          <p:cNvSpPr txBox="1"/>
          <p:nvPr/>
        </p:nvSpPr>
        <p:spPr>
          <a:xfrm>
            <a:off x="822365" y="1295400"/>
            <a:ext cx="1692235" cy="400110"/>
          </a:xfrm>
          <a:prstGeom prst="rect">
            <a:avLst/>
          </a:prstGeom>
          <a:solidFill>
            <a:schemeClr val="bg1"/>
          </a:solidFill>
        </p:spPr>
        <p:txBody>
          <a:bodyPr wrap="squar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572859" y="1286803"/>
            <a:ext cx="1764770" cy="400110"/>
          </a:xfrm>
          <a:prstGeom prst="rect">
            <a:avLst/>
          </a:prstGeom>
          <a:solidFill>
            <a:schemeClr val="bg1"/>
          </a:solidFill>
          <a:ln>
            <a:solidFill>
              <a:schemeClr val="accent1"/>
            </a:solidFill>
          </a:ln>
        </p:spPr>
        <p:txBody>
          <a:bodyPr wrap="squar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9" name="TextBox 8"/>
          <p:cNvSpPr txBox="1"/>
          <p:nvPr/>
        </p:nvSpPr>
        <p:spPr>
          <a:xfrm>
            <a:off x="1701904" y="1962090"/>
            <a:ext cx="1692235" cy="400110"/>
          </a:xfrm>
          <a:prstGeom prst="rect">
            <a:avLst/>
          </a:prstGeom>
          <a:solidFill>
            <a:schemeClr val="bg1"/>
          </a:solidFill>
        </p:spPr>
        <p:txBody>
          <a:bodyPr wrap="squar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800600" y="99060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rot="10800000">
            <a:off x="5181600" y="1005986"/>
            <a:ext cx="3810000" cy="1584814"/>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1201896"/>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4" name="TextBox 13"/>
          <p:cNvSpPr txBox="1"/>
          <p:nvPr/>
        </p:nvSpPr>
        <p:spPr>
          <a:xfrm>
            <a:off x="7190877" y="1228115"/>
            <a:ext cx="1495923"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5" name="TextBox 14"/>
          <p:cNvSpPr txBox="1"/>
          <p:nvPr/>
        </p:nvSpPr>
        <p:spPr>
          <a:xfrm>
            <a:off x="5479425" y="1962090"/>
            <a:ext cx="1495922" cy="400110"/>
          </a:xfrm>
          <a:prstGeom prst="rect">
            <a:avLst/>
          </a:prstGeom>
          <a:solidFill>
            <a:schemeClr val="bg1"/>
          </a:solidFill>
          <a:ln>
            <a:solidFill>
              <a:schemeClr val="accent1"/>
            </a:solidFill>
          </a:ln>
        </p:spPr>
        <p:txBody>
          <a:bodyPr wrap="none" rtlCol="0">
            <a:spAutoFit/>
          </a:bodyPr>
          <a:lstStyle/>
          <a:p>
            <a:pPr algn="ctr"/>
            <a:r>
              <a:rPr lang="en-US" sz="2000" b="1" dirty="0" smtClean="0">
                <a:latin typeface="Times New Roman" pitchFamily="18" charset="0"/>
                <a:cs typeface="Times New Roman" pitchFamily="18" charset="0"/>
              </a:rPr>
              <a:t>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6" name="TextBox 15"/>
          <p:cNvSpPr txBox="1"/>
          <p:nvPr/>
        </p:nvSpPr>
        <p:spPr>
          <a:xfrm>
            <a:off x="7267078" y="1885890"/>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8" name="TextBox 17"/>
          <p:cNvSpPr txBox="1"/>
          <p:nvPr/>
        </p:nvSpPr>
        <p:spPr>
          <a:xfrm>
            <a:off x="205322" y="2590800"/>
            <a:ext cx="404278" cy="430887"/>
          </a:xfrm>
          <a:prstGeom prst="rect">
            <a:avLst/>
          </a:prstGeom>
          <a:noFill/>
        </p:spPr>
        <p:txBody>
          <a:bodyPr wrap="none" rtlCol="0">
            <a:spAutoFit/>
          </a:bodyPr>
          <a:lstStyle/>
          <a:p>
            <a:pPr algn="ctr"/>
            <a:r>
              <a:rPr lang="en-US" sz="2200" dirty="0" smtClean="0">
                <a:latin typeface="Times New Roman" pitchFamily="18" charset="0"/>
                <a:cs typeface="Times New Roman" pitchFamily="18" charset="0"/>
              </a:rPr>
              <a:t>c)</a:t>
            </a:r>
            <a:endParaRPr lang="en-US" sz="2200" dirty="0">
              <a:latin typeface="Times New Roman" pitchFamily="18" charset="0"/>
              <a:cs typeface="Times New Roman" pitchFamily="18" charset="0"/>
            </a:endParaRPr>
          </a:p>
        </p:txBody>
      </p:sp>
      <p:sp>
        <p:nvSpPr>
          <p:cNvPr id="19" name="Snip and Round Single Corner Rectangle 18"/>
          <p:cNvSpPr/>
          <p:nvPr/>
        </p:nvSpPr>
        <p:spPr>
          <a:xfrm rot="10800000">
            <a:off x="685800" y="2828894"/>
            <a:ext cx="3809998" cy="1646435"/>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5328" y="3158954"/>
            <a:ext cx="1495922" cy="400110"/>
          </a:xfrm>
          <a:prstGeom prst="rect">
            <a:avLst/>
          </a:prstGeom>
          <a:solidFill>
            <a:schemeClr val="bg1"/>
          </a:solid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695078" y="3188395"/>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2" name="TextBox 21"/>
          <p:cNvSpPr txBox="1"/>
          <p:nvPr/>
        </p:nvSpPr>
        <p:spPr>
          <a:xfrm>
            <a:off x="958810" y="3701871"/>
            <a:ext cx="14959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695078" y="3733800"/>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5" name="TextBox 24"/>
          <p:cNvSpPr txBox="1"/>
          <p:nvPr/>
        </p:nvSpPr>
        <p:spPr>
          <a:xfrm>
            <a:off x="4837492" y="2617113"/>
            <a:ext cx="420308" cy="430887"/>
          </a:xfrm>
          <a:prstGeom prst="rect">
            <a:avLst/>
          </a:prstGeom>
          <a:noFill/>
        </p:spPr>
        <p:txBody>
          <a:bodyPr wrap="none" rtlCol="0">
            <a:spAutoFit/>
          </a:bodyPr>
          <a:lstStyle/>
          <a:p>
            <a:pPr algn="ctr"/>
            <a:r>
              <a:rPr lang="en-US" sz="2200" dirty="0" smtClean="0">
                <a:latin typeface="Times New Roman" pitchFamily="18" charset="0"/>
                <a:cs typeface="Times New Roman" pitchFamily="18" charset="0"/>
              </a:rPr>
              <a:t>d)</a:t>
            </a:r>
            <a:endParaRPr lang="en-US" sz="2200" dirty="0">
              <a:latin typeface="Times New Roman" pitchFamily="18" charset="0"/>
              <a:cs typeface="Times New Roman" pitchFamily="18" charset="0"/>
            </a:endParaRPr>
          </a:p>
        </p:txBody>
      </p:sp>
      <p:sp>
        <p:nvSpPr>
          <p:cNvPr id="26" name="Round Same Side Corner Rectangle 25"/>
          <p:cNvSpPr/>
          <p:nvPr/>
        </p:nvSpPr>
        <p:spPr>
          <a:xfrm rot="10800000">
            <a:off x="5181600" y="2819400"/>
            <a:ext cx="3752245" cy="1600200"/>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7429519" y="3025361"/>
            <a:ext cx="1303562" cy="400110"/>
          </a:xfrm>
          <a:prstGeom prst="rect">
            <a:avLst/>
          </a:prstGeom>
          <a:solidFill>
            <a:schemeClr val="bg1"/>
          </a:solidFill>
        </p:spPr>
        <p:txBody>
          <a:bodyPr wrap="none" rtlCol="0">
            <a:spAutoFit/>
          </a:bodyPr>
          <a:lstStyle/>
          <a:p>
            <a:r>
              <a:rPr lang="en-US" sz="2000" b="1" dirty="0" smtClean="0">
                <a:latin typeface="Times New Roman" pitchFamily="18" charset="0"/>
                <a:cs typeface="Times New Roman" pitchFamily="18" charset="0"/>
              </a:rPr>
              <a:t>2000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8" name="TextBox 27"/>
          <p:cNvSpPr txBox="1"/>
          <p:nvPr/>
        </p:nvSpPr>
        <p:spPr>
          <a:xfrm>
            <a:off x="5664940" y="3657699"/>
            <a:ext cx="1175322" cy="400110"/>
          </a:xfrm>
          <a:prstGeom prst="rect">
            <a:avLst/>
          </a:prstGeom>
          <a:solidFill>
            <a:schemeClr val="bg1"/>
          </a:solidFill>
        </p:spPr>
        <p:txBody>
          <a:bodyPr wrap="none" rtlCol="0">
            <a:spAutoFit/>
          </a:bodyPr>
          <a:lstStyle/>
          <a:p>
            <a:r>
              <a:rPr lang="en-US" sz="2000" b="1" dirty="0" smtClean="0">
                <a:latin typeface="Times New Roman" pitchFamily="18" charset="0"/>
                <a:cs typeface="Times New Roman" pitchFamily="18" charset="0"/>
              </a:rPr>
              <a:t>500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9" name="TextBox 28"/>
          <p:cNvSpPr txBox="1"/>
          <p:nvPr/>
        </p:nvSpPr>
        <p:spPr>
          <a:xfrm>
            <a:off x="5528108" y="3025361"/>
            <a:ext cx="1495922" cy="400110"/>
          </a:xfrm>
          <a:prstGeom prst="rect">
            <a:avLst/>
          </a:prstGeom>
          <a:solidFill>
            <a:schemeClr val="bg1"/>
          </a:solid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1" name="TextBox 30"/>
          <p:cNvSpPr txBox="1"/>
          <p:nvPr/>
        </p:nvSpPr>
        <p:spPr>
          <a:xfrm>
            <a:off x="2345882" y="4724400"/>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3" name="TextBox 32"/>
          <p:cNvSpPr txBox="1"/>
          <p:nvPr/>
        </p:nvSpPr>
        <p:spPr>
          <a:xfrm>
            <a:off x="3429000" y="5105400"/>
            <a:ext cx="14959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5067963" y="5105400"/>
            <a:ext cx="11753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4126774" y="5607408"/>
            <a:ext cx="11753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9" name="TextBox 38"/>
          <p:cNvSpPr txBox="1"/>
          <p:nvPr/>
        </p:nvSpPr>
        <p:spPr>
          <a:xfrm>
            <a:off x="7348321" y="3701871"/>
            <a:ext cx="1303562" cy="400110"/>
          </a:xfrm>
          <a:prstGeom prst="rect">
            <a:avLst/>
          </a:prstGeom>
          <a:solidFill>
            <a:schemeClr val="bg1"/>
          </a:solidFill>
        </p:spPr>
        <p:txBody>
          <a:bodyPr wrap="none" rtlCol="0">
            <a:spAutoFit/>
          </a:bodyPr>
          <a:lstStyle/>
          <a:p>
            <a:r>
              <a:rPr lang="en-US" sz="2000" b="1" dirty="0" smtClean="0">
                <a:latin typeface="Times New Roman" pitchFamily="18" charset="0"/>
                <a:cs typeface="Times New Roman" pitchFamily="18" charset="0"/>
              </a:rPr>
              <a:t>2000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291942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nip Same Side Corner Rectangle 37"/>
          <p:cNvSpPr/>
          <p:nvPr/>
        </p:nvSpPr>
        <p:spPr>
          <a:xfrm rot="10800000">
            <a:off x="1659420" y="5189300"/>
            <a:ext cx="3767097" cy="159249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nip and Round Single Corner Rectangle 36"/>
          <p:cNvSpPr/>
          <p:nvPr/>
        </p:nvSpPr>
        <p:spPr>
          <a:xfrm rot="10800000">
            <a:off x="727192" y="784993"/>
            <a:ext cx="3768607" cy="1577206"/>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76200"/>
            <a:ext cx="5498621"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Mỗi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đựng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tiền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 name="TextBox 4"/>
          <p:cNvSpPr txBox="1"/>
          <p:nvPr/>
        </p:nvSpPr>
        <p:spPr>
          <a:xfrm>
            <a:off x="152400" y="735152"/>
            <a:ext cx="537120" cy="430887"/>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a) </a:t>
            </a:r>
            <a:endParaRPr lang="en-US" sz="2200" dirty="0">
              <a:latin typeface="Times New Roman" pitchFamily="18" charset="0"/>
              <a:cs typeface="Times New Roman" pitchFamily="18" charset="0"/>
            </a:endParaRPr>
          </a:p>
        </p:txBody>
      </p:sp>
      <p:sp>
        <p:nvSpPr>
          <p:cNvPr id="7" name="TextBox 6"/>
          <p:cNvSpPr txBox="1"/>
          <p:nvPr/>
        </p:nvSpPr>
        <p:spPr>
          <a:xfrm>
            <a:off x="822365" y="1066800"/>
            <a:ext cx="1692235" cy="400110"/>
          </a:xfrm>
          <a:prstGeom prst="rect">
            <a:avLst/>
          </a:prstGeom>
          <a:solidFill>
            <a:schemeClr val="bg1"/>
          </a:solidFill>
        </p:spPr>
        <p:txBody>
          <a:bodyPr wrap="squar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572859" y="1058203"/>
            <a:ext cx="1764770" cy="400110"/>
          </a:xfrm>
          <a:prstGeom prst="rect">
            <a:avLst/>
          </a:prstGeom>
          <a:solidFill>
            <a:schemeClr val="bg1"/>
          </a:solidFill>
          <a:ln>
            <a:solidFill>
              <a:schemeClr val="accent1"/>
            </a:solidFill>
          </a:ln>
        </p:spPr>
        <p:txBody>
          <a:bodyPr wrap="squar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9" name="TextBox 8"/>
          <p:cNvSpPr txBox="1"/>
          <p:nvPr/>
        </p:nvSpPr>
        <p:spPr>
          <a:xfrm>
            <a:off x="1701904" y="1733490"/>
            <a:ext cx="1692235" cy="400110"/>
          </a:xfrm>
          <a:prstGeom prst="rect">
            <a:avLst/>
          </a:prstGeom>
          <a:solidFill>
            <a:schemeClr val="bg1"/>
          </a:solidFill>
        </p:spPr>
        <p:txBody>
          <a:bodyPr wrap="squar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800600" y="76200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rot="10800000">
            <a:off x="5181600" y="777386"/>
            <a:ext cx="3810000" cy="1584814"/>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973296"/>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4" name="TextBox 13"/>
          <p:cNvSpPr txBox="1"/>
          <p:nvPr/>
        </p:nvSpPr>
        <p:spPr>
          <a:xfrm>
            <a:off x="7190877" y="999515"/>
            <a:ext cx="1495923"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5" name="TextBox 14"/>
          <p:cNvSpPr txBox="1"/>
          <p:nvPr/>
        </p:nvSpPr>
        <p:spPr>
          <a:xfrm>
            <a:off x="5479425" y="1733490"/>
            <a:ext cx="1495922" cy="400110"/>
          </a:xfrm>
          <a:prstGeom prst="rect">
            <a:avLst/>
          </a:prstGeom>
          <a:solidFill>
            <a:schemeClr val="bg1"/>
          </a:solidFill>
          <a:ln>
            <a:solidFill>
              <a:schemeClr val="accent1"/>
            </a:solidFill>
          </a:ln>
        </p:spPr>
        <p:txBody>
          <a:bodyPr wrap="none" rtlCol="0">
            <a:spAutoFit/>
          </a:bodyPr>
          <a:lstStyle/>
          <a:p>
            <a:pPr algn="ctr"/>
            <a:r>
              <a:rPr lang="en-US" sz="2000" b="1" dirty="0" smtClean="0">
                <a:latin typeface="Times New Roman" pitchFamily="18" charset="0"/>
                <a:cs typeface="Times New Roman" pitchFamily="18" charset="0"/>
              </a:rPr>
              <a:t>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6" name="TextBox 15"/>
          <p:cNvSpPr txBox="1"/>
          <p:nvPr/>
        </p:nvSpPr>
        <p:spPr>
          <a:xfrm>
            <a:off x="7267078" y="1657290"/>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8" name="TextBox 17"/>
          <p:cNvSpPr txBox="1"/>
          <p:nvPr/>
        </p:nvSpPr>
        <p:spPr>
          <a:xfrm>
            <a:off x="205322" y="2590800"/>
            <a:ext cx="404278" cy="430887"/>
          </a:xfrm>
          <a:prstGeom prst="rect">
            <a:avLst/>
          </a:prstGeom>
          <a:noFill/>
        </p:spPr>
        <p:txBody>
          <a:bodyPr wrap="none" rtlCol="0">
            <a:spAutoFit/>
          </a:bodyPr>
          <a:lstStyle/>
          <a:p>
            <a:pPr algn="ctr"/>
            <a:r>
              <a:rPr lang="en-US" sz="2200" dirty="0" smtClean="0">
                <a:latin typeface="Times New Roman" pitchFamily="18" charset="0"/>
                <a:cs typeface="Times New Roman" pitchFamily="18" charset="0"/>
              </a:rPr>
              <a:t>c)</a:t>
            </a:r>
            <a:endParaRPr lang="en-US" sz="2200" dirty="0">
              <a:latin typeface="Times New Roman" pitchFamily="18" charset="0"/>
              <a:cs typeface="Times New Roman" pitchFamily="18" charset="0"/>
            </a:endParaRPr>
          </a:p>
        </p:txBody>
      </p:sp>
      <p:sp>
        <p:nvSpPr>
          <p:cNvPr id="19" name="Snip and Round Single Corner Rectangle 18"/>
          <p:cNvSpPr/>
          <p:nvPr/>
        </p:nvSpPr>
        <p:spPr>
          <a:xfrm rot="10800000">
            <a:off x="685800" y="2828894"/>
            <a:ext cx="3809998" cy="1646435"/>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5328" y="3158954"/>
            <a:ext cx="1495922" cy="400110"/>
          </a:xfrm>
          <a:prstGeom prst="rect">
            <a:avLst/>
          </a:prstGeom>
          <a:solidFill>
            <a:schemeClr val="bg1"/>
          </a:solid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695078" y="3188395"/>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2" name="TextBox 21"/>
          <p:cNvSpPr txBox="1"/>
          <p:nvPr/>
        </p:nvSpPr>
        <p:spPr>
          <a:xfrm>
            <a:off x="958810" y="3701871"/>
            <a:ext cx="14959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695078" y="3733800"/>
            <a:ext cx="1495922" cy="400110"/>
          </a:xfrm>
          <a:prstGeom prst="rect">
            <a:avLst/>
          </a:prstGeom>
          <a:solidFill>
            <a:schemeClr val="bg1"/>
          </a:solid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5" name="TextBox 24"/>
          <p:cNvSpPr txBox="1"/>
          <p:nvPr/>
        </p:nvSpPr>
        <p:spPr>
          <a:xfrm>
            <a:off x="4837492" y="2998113"/>
            <a:ext cx="420308" cy="430887"/>
          </a:xfrm>
          <a:prstGeom prst="rect">
            <a:avLst/>
          </a:prstGeom>
          <a:noFill/>
        </p:spPr>
        <p:txBody>
          <a:bodyPr wrap="none" rtlCol="0">
            <a:spAutoFit/>
          </a:bodyPr>
          <a:lstStyle/>
          <a:p>
            <a:pPr algn="ctr"/>
            <a:r>
              <a:rPr lang="en-US" sz="2200" dirty="0" smtClean="0">
                <a:latin typeface="Times New Roman" pitchFamily="18" charset="0"/>
                <a:cs typeface="Times New Roman" pitchFamily="18" charset="0"/>
              </a:rPr>
              <a:t>d)</a:t>
            </a:r>
            <a:endParaRPr lang="en-US" sz="2200" dirty="0">
              <a:latin typeface="Times New Roman" pitchFamily="18" charset="0"/>
              <a:cs typeface="Times New Roman" pitchFamily="18" charset="0"/>
            </a:endParaRPr>
          </a:p>
        </p:txBody>
      </p:sp>
      <p:sp>
        <p:nvSpPr>
          <p:cNvPr id="26" name="Round Same Side Corner Rectangle 25"/>
          <p:cNvSpPr/>
          <p:nvPr/>
        </p:nvSpPr>
        <p:spPr>
          <a:xfrm rot="10800000">
            <a:off x="5181600" y="3200400"/>
            <a:ext cx="3752245" cy="1600200"/>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7429519" y="3406361"/>
            <a:ext cx="1303562" cy="400110"/>
          </a:xfrm>
          <a:prstGeom prst="rect">
            <a:avLst/>
          </a:prstGeom>
          <a:solidFill>
            <a:schemeClr val="bg1"/>
          </a:solidFill>
        </p:spPr>
        <p:txBody>
          <a:bodyPr wrap="none" rtlCol="0">
            <a:spAutoFit/>
          </a:bodyPr>
          <a:lstStyle/>
          <a:p>
            <a:r>
              <a:rPr lang="en-US" sz="2000" b="1" dirty="0" smtClean="0">
                <a:latin typeface="Times New Roman" pitchFamily="18" charset="0"/>
                <a:cs typeface="Times New Roman" pitchFamily="18" charset="0"/>
              </a:rPr>
              <a:t>2000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8" name="TextBox 27"/>
          <p:cNvSpPr txBox="1"/>
          <p:nvPr/>
        </p:nvSpPr>
        <p:spPr>
          <a:xfrm>
            <a:off x="5664940" y="4038699"/>
            <a:ext cx="1175322" cy="400110"/>
          </a:xfrm>
          <a:prstGeom prst="rect">
            <a:avLst/>
          </a:prstGeom>
          <a:solidFill>
            <a:schemeClr val="bg1"/>
          </a:solidFill>
        </p:spPr>
        <p:txBody>
          <a:bodyPr wrap="none" rtlCol="0">
            <a:spAutoFit/>
          </a:bodyPr>
          <a:lstStyle/>
          <a:p>
            <a:r>
              <a:rPr lang="en-US" sz="2000" b="1" dirty="0" smtClean="0">
                <a:latin typeface="Times New Roman" pitchFamily="18" charset="0"/>
                <a:cs typeface="Times New Roman" pitchFamily="18" charset="0"/>
              </a:rPr>
              <a:t>500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29" name="TextBox 28"/>
          <p:cNvSpPr txBox="1"/>
          <p:nvPr/>
        </p:nvSpPr>
        <p:spPr>
          <a:xfrm>
            <a:off x="5528108" y="3406361"/>
            <a:ext cx="1495922" cy="400110"/>
          </a:xfrm>
          <a:prstGeom prst="rect">
            <a:avLst/>
          </a:prstGeom>
          <a:solidFill>
            <a:schemeClr val="bg1"/>
          </a:solid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1" name="TextBox 30"/>
          <p:cNvSpPr txBox="1"/>
          <p:nvPr/>
        </p:nvSpPr>
        <p:spPr>
          <a:xfrm>
            <a:off x="1066800" y="5189300"/>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3" name="TextBox 32"/>
          <p:cNvSpPr txBox="1"/>
          <p:nvPr/>
        </p:nvSpPr>
        <p:spPr>
          <a:xfrm>
            <a:off x="2149918" y="5570300"/>
            <a:ext cx="14959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3788881" y="5570300"/>
            <a:ext cx="11753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2847692" y="6072308"/>
            <a:ext cx="1175322" cy="400110"/>
          </a:xfrm>
          <a:prstGeom prst="rect">
            <a:avLst/>
          </a:prstGeom>
          <a:solidFill>
            <a:schemeClr val="bg1"/>
          </a:solid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9" name="TextBox 38"/>
          <p:cNvSpPr txBox="1"/>
          <p:nvPr/>
        </p:nvSpPr>
        <p:spPr>
          <a:xfrm>
            <a:off x="7348321" y="4082871"/>
            <a:ext cx="1303562" cy="400110"/>
          </a:xfrm>
          <a:prstGeom prst="rect">
            <a:avLst/>
          </a:prstGeom>
          <a:solidFill>
            <a:schemeClr val="bg1"/>
          </a:solidFill>
        </p:spPr>
        <p:txBody>
          <a:bodyPr wrap="none" rtlCol="0">
            <a:spAutoFit/>
          </a:bodyPr>
          <a:lstStyle/>
          <a:p>
            <a:r>
              <a:rPr lang="en-US" sz="2000" b="1" dirty="0" smtClean="0">
                <a:latin typeface="Times New Roman" pitchFamily="18" charset="0"/>
                <a:cs typeface="Times New Roman" pitchFamily="18" charset="0"/>
              </a:rPr>
              <a:t>2000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32" name="TextBox 31"/>
          <p:cNvSpPr txBox="1"/>
          <p:nvPr/>
        </p:nvSpPr>
        <p:spPr>
          <a:xfrm>
            <a:off x="381000" y="2362200"/>
            <a:ext cx="4400564" cy="400110"/>
          </a:xfrm>
          <a:prstGeom prst="rect">
            <a:avLst/>
          </a:prstGeom>
          <a:noFill/>
        </p:spPr>
        <p:txBody>
          <a:bodyPr wrap="none" rtlCol="0">
            <a:spAutoFit/>
          </a:bodyPr>
          <a:lstStyle/>
          <a:p>
            <a:pPr algn="ctr"/>
            <a:r>
              <a:rPr lang="en-US" sz="2000" b="1" dirty="0" smtClean="0">
                <a:solidFill>
                  <a:srgbClr val="FF0000"/>
                </a:solidFill>
                <a:latin typeface="Times New Roman" pitchFamily="18" charset="0"/>
                <a:cs typeface="Times New Roman" pitchFamily="18" charset="0"/>
              </a:rPr>
              <a:t>10 000 + 20 000 + 20 000 = 50 000 </a:t>
            </a:r>
            <a:r>
              <a:rPr lang="en-US" sz="2000" b="1" dirty="0" err="1" smtClean="0">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36" name="TextBox 35"/>
          <p:cNvSpPr txBox="1"/>
          <p:nvPr/>
        </p:nvSpPr>
        <p:spPr>
          <a:xfrm>
            <a:off x="5135505" y="2438400"/>
            <a:ext cx="3873709" cy="707886"/>
          </a:xfrm>
          <a:prstGeom prst="rect">
            <a:avLst/>
          </a:prstGeom>
          <a:noFill/>
        </p:spPr>
        <p:txBody>
          <a:bodyPr wrap="square" rtlCol="0">
            <a:spAutoFit/>
          </a:bodyPr>
          <a:lstStyle/>
          <a:p>
            <a:pPr algn="ctr"/>
            <a:r>
              <a:rPr lang="en-US" sz="2000" b="1" dirty="0" smtClean="0">
                <a:solidFill>
                  <a:srgbClr val="FF0000"/>
                </a:solidFill>
                <a:latin typeface="Times New Roman" pitchFamily="18" charset="0"/>
                <a:cs typeface="Times New Roman" pitchFamily="18" charset="0"/>
              </a:rPr>
              <a:t>10 000 + 20 000 + 50 000 + 10 000 = 90 000 </a:t>
            </a:r>
            <a:r>
              <a:rPr lang="en-US" sz="2000" b="1" dirty="0" err="1" smtClean="0">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40" name="TextBox 39"/>
          <p:cNvSpPr txBox="1"/>
          <p:nvPr/>
        </p:nvSpPr>
        <p:spPr>
          <a:xfrm>
            <a:off x="0" y="4473714"/>
            <a:ext cx="4194091" cy="707886"/>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cs typeface="Times New Roman" pitchFamily="18" charset="0"/>
              </a:rPr>
              <a:t>0 000 + 20 000 + 50 000 + 10 000 </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 90 000 </a:t>
            </a:r>
            <a:r>
              <a:rPr lang="en-US" sz="2000" b="1" dirty="0" err="1" smtClean="0">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41" name="TextBox 40"/>
          <p:cNvSpPr txBox="1"/>
          <p:nvPr/>
        </p:nvSpPr>
        <p:spPr>
          <a:xfrm>
            <a:off x="4419600" y="4781490"/>
            <a:ext cx="4708340" cy="400110"/>
          </a:xfrm>
          <a:prstGeom prst="rect">
            <a:avLst/>
          </a:prstGeom>
          <a:noFill/>
        </p:spPr>
        <p:txBody>
          <a:bodyPr wrap="none" rtlCol="0">
            <a:spAutoFit/>
          </a:bodyPr>
          <a:lstStyle/>
          <a:p>
            <a:pPr algn="ctr"/>
            <a:r>
              <a:rPr lang="en-US" sz="2000" b="1" dirty="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cs typeface="Times New Roman" pitchFamily="18" charset="0"/>
              </a:rPr>
              <a:t>0 000 + 500 + 2000 </a:t>
            </a:r>
            <a:r>
              <a:rPr lang="en-US" sz="2000" b="1" dirty="0">
                <a:solidFill>
                  <a:srgbClr val="FF0000"/>
                </a:solidFill>
                <a:latin typeface="Times New Roman" pitchFamily="18" charset="0"/>
                <a:cs typeface="Times New Roman" pitchFamily="18" charset="0"/>
              </a:rPr>
              <a:t>+ 2000 = </a:t>
            </a:r>
            <a:r>
              <a:rPr lang="en-US" sz="2000" b="1" dirty="0" smtClean="0">
                <a:solidFill>
                  <a:srgbClr val="FF0000"/>
                </a:solidFill>
                <a:latin typeface="Times New Roman" pitchFamily="18" charset="0"/>
                <a:cs typeface="Times New Roman" pitchFamily="18" charset="0"/>
              </a:rPr>
              <a:t>14 </a:t>
            </a:r>
            <a:r>
              <a:rPr lang="en-US" sz="2000" b="1" dirty="0" smtClean="0">
                <a:solidFill>
                  <a:srgbClr val="FF0000"/>
                </a:solidFill>
                <a:latin typeface="Times New Roman" pitchFamily="18" charset="0"/>
                <a:cs typeface="Times New Roman" pitchFamily="18" charset="0"/>
              </a:rPr>
              <a:t>500 </a:t>
            </a:r>
            <a:r>
              <a:rPr lang="en-US" sz="2000" b="1" dirty="0" err="1" smtClean="0">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42" name="TextBox 41"/>
          <p:cNvSpPr txBox="1"/>
          <p:nvPr/>
        </p:nvSpPr>
        <p:spPr>
          <a:xfrm>
            <a:off x="5384638" y="5974175"/>
            <a:ext cx="3759362" cy="400110"/>
          </a:xfrm>
          <a:prstGeom prst="rect">
            <a:avLst/>
          </a:prstGeom>
          <a:noFill/>
        </p:spPr>
        <p:txBody>
          <a:bodyPr wrap="none" rtlCol="0">
            <a:spAutoFit/>
          </a:bodyPr>
          <a:lstStyle/>
          <a:p>
            <a:pPr algn="ctr"/>
            <a:r>
              <a:rPr lang="en-US" sz="2000" b="1" dirty="0" smtClean="0">
                <a:solidFill>
                  <a:srgbClr val="FF0000"/>
                </a:solidFill>
                <a:latin typeface="Times New Roman" pitchFamily="18" charset="0"/>
                <a:cs typeface="Times New Roman" pitchFamily="18" charset="0"/>
              </a:rPr>
              <a:t>50 000 + 500 + 200 = 50 700 </a:t>
            </a:r>
            <a:r>
              <a:rPr lang="en-US" sz="2000" b="1" dirty="0" err="1" smtClean="0">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03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 y="25400"/>
            <a:ext cx="9133005" cy="683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3999"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2:</a:t>
            </a:r>
            <a:r>
              <a:rPr lang="en-US" sz="3200" b="1" dirty="0" smtClean="0">
                <a:solidFill>
                  <a:srgbClr val="CC0000"/>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Mẹ</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mua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chiếc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cặp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a:t>
            </a:r>
            <a:r>
              <a:rPr lang="en-US" sz="3200" b="1" dirty="0" smtClean="0">
                <a:latin typeface="Times New Roman" pitchFamily="18" charset="0"/>
                <a:cs typeface="Times New Roman" pitchFamily="18" charset="0"/>
              </a:rPr>
              <a:t> 15000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mùa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hè</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a:t>
            </a:r>
            <a:r>
              <a:rPr lang="en-US" sz="3200" b="1" dirty="0" smtClean="0">
                <a:latin typeface="Times New Roman" pitchFamily="18" charset="0"/>
                <a:cs typeface="Times New Roman" pitchFamily="18" charset="0"/>
              </a:rPr>
              <a:t> 25000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Mẹ</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50000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Hỏi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phải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mẹ</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tiền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2" name="Rounded Rectangle 1"/>
          <p:cNvSpPr/>
          <p:nvPr/>
        </p:nvSpPr>
        <p:spPr>
          <a:xfrm>
            <a:off x="609600" y="2057400"/>
            <a:ext cx="1905000" cy="6048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smtClean="0">
                <a:solidFill>
                  <a:srgbClr val="FF0000"/>
                </a:solidFill>
                <a:latin typeface="Times New Roman" pitchFamily="18" charset="0"/>
                <a:cs typeface="Times New Roman" pitchFamily="18" charset="0"/>
              </a:rPr>
              <a:t>Tóm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tắt</a:t>
            </a:r>
            <a:endParaRPr lang="en-US" sz="3200" b="1" dirty="0">
              <a:solidFill>
                <a:srgbClr val="FF0000"/>
              </a:solidFill>
              <a:latin typeface="Times New Roman" pitchFamily="18" charset="0"/>
              <a:cs typeface="Times New Roman" pitchFamily="18" charset="0"/>
            </a:endParaRPr>
          </a:p>
        </p:txBody>
      </p:sp>
      <p:sp>
        <p:nvSpPr>
          <p:cNvPr id="9" name="TextBox 8"/>
          <p:cNvSpPr txBox="1"/>
          <p:nvPr/>
        </p:nvSpPr>
        <p:spPr>
          <a:xfrm>
            <a:off x="1" y="2667000"/>
            <a:ext cx="5181600" cy="181588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cặp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sách</a:t>
            </a:r>
            <a:r>
              <a:rPr lang="en-US" sz="2800" dirty="0" smtClean="0">
                <a:latin typeface="Times New Roman" pitchFamily="18" charset="0"/>
                <a:cs typeface="Times New Roman" pitchFamily="18" charset="0"/>
              </a:rPr>
              <a:t> : 15000 </a:t>
            </a:r>
            <a:r>
              <a:rPr lang="en-US" sz="2800" dirty="0" err="1" smtClean="0">
                <a:latin typeface="Times New Roman" pitchFamily="18" charset="0"/>
                <a:cs typeface="Times New Roman" pitchFamily="18" charset="0"/>
              </a:rPr>
              <a:t>đồng</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mùa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hè</a:t>
            </a:r>
            <a:r>
              <a:rPr lang="en-US" sz="2800" dirty="0" smtClean="0">
                <a:latin typeface="Times New Roman" pitchFamily="18" charset="0"/>
                <a:cs typeface="Times New Roman" pitchFamily="18" charset="0"/>
              </a:rPr>
              <a:t> : 25000 </a:t>
            </a:r>
            <a:r>
              <a:rPr lang="en-US" sz="2800" dirty="0" err="1" smtClean="0">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Đưa</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50000 </a:t>
            </a:r>
            <a:r>
              <a:rPr lang="en-US" sz="2800" dirty="0" err="1" smtClean="0">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a:p>
            <a:pPr algn="just"/>
            <a:r>
              <a:rPr lang="en-US" sz="2800" dirty="0" err="1">
                <a:latin typeface="Times New Roman" pitchFamily="18" charset="0"/>
                <a:cs typeface="Times New Roman" pitchFamily="18" charset="0"/>
              </a:rPr>
              <a:t>T</a:t>
            </a:r>
            <a:r>
              <a:rPr lang="en-US" sz="2800" dirty="0" err="1" smtClean="0">
                <a:latin typeface="Times New Roman" pitchFamily="18" charset="0"/>
                <a:cs typeface="Times New Roman" pitchFamily="18" charset="0"/>
              </a:rPr>
              <a: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12" name="Straight Connector 11"/>
          <p:cNvCxnSpPr/>
          <p:nvPr/>
        </p:nvCxnSpPr>
        <p:spPr>
          <a:xfrm>
            <a:off x="4800600" y="533400"/>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 y="1031051"/>
            <a:ext cx="2095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857500" y="1031051"/>
            <a:ext cx="6134100" cy="18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5000" y="1524000"/>
            <a:ext cx="4991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1981200"/>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486400" y="3505200"/>
            <a:ext cx="1219200" cy="6048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smtClean="0">
                <a:solidFill>
                  <a:srgbClr val="FF0000"/>
                </a:solidFill>
                <a:latin typeface="Times New Roman" pitchFamily="18" charset="0"/>
                <a:cs typeface="Times New Roman" pitchFamily="18" charset="0"/>
              </a:rPr>
              <a:t>Giải</a:t>
            </a:r>
            <a:endParaRPr lang="en-US" sz="3200" b="1" dirty="0">
              <a:solidFill>
                <a:srgbClr val="FF0000"/>
              </a:solidFill>
              <a:latin typeface="Times New Roman" pitchFamily="18" charset="0"/>
              <a:cs typeface="Times New Roman" pitchFamily="18" charset="0"/>
            </a:endParaRPr>
          </a:p>
        </p:txBody>
      </p:sp>
      <p:sp>
        <p:nvSpPr>
          <p:cNvPr id="23" name="TextBox 22"/>
          <p:cNvSpPr txBox="1"/>
          <p:nvPr/>
        </p:nvSpPr>
        <p:spPr>
          <a:xfrm>
            <a:off x="3124201" y="4180344"/>
            <a:ext cx="6019799"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15000 + 25000 = 40000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pPr algn="ctr"/>
            <a:r>
              <a:rPr lang="en-US" sz="2800" dirty="0" smtClean="0">
                <a:latin typeface="Times New Roman" pitchFamily="18" charset="0"/>
                <a:cs typeface="Times New Roman" pitchFamily="18" charset="0"/>
              </a:rPr>
              <a:t>50000 – 40000 = 10000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a:t>
            </a:r>
          </a:p>
          <a:p>
            <a:pPr algn="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10000 </a:t>
            </a:r>
            <a:r>
              <a:rPr lang="en-US" sz="2800" dirty="0" err="1" smtClean="0">
                <a:latin typeface="Times New Roman" pitchFamily="18" charset="0"/>
                <a:cs typeface="Times New Roman" pitchFamily="18" charset="0"/>
              </a:rPr>
              <a:t>đồng</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4968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2000"/>
                                        <p:tgtEl>
                                          <p:spTgt spid="22"/>
                                        </p:tgtEl>
                                      </p:cBhvr>
                                    </p:animEffect>
                                  </p:childTnLst>
                                </p:cTn>
                              </p:par>
                            </p:childTnLst>
                          </p:cTn>
                        </p:par>
                        <p:par>
                          <p:cTn id="39" fill="hold">
                            <p:stCondLst>
                              <p:cond delay="2000"/>
                            </p:stCondLst>
                            <p:childTnLst>
                              <p:par>
                                <p:cTn id="40" presetID="6" presetClass="entr" presetSubtype="16"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 y="25400"/>
            <a:ext cx="9133005" cy="683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328" y="446782"/>
            <a:ext cx="8458201"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3:</a:t>
            </a:r>
            <a:r>
              <a:rPr lang="en-US" sz="3200" b="1" dirty="0" smtClean="0">
                <a:solidFill>
                  <a:srgbClr val="CC0000"/>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Mỗi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cuốn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a:t>
            </a:r>
            <a:r>
              <a:rPr lang="en-US" sz="3200" b="1" dirty="0" smtClean="0">
                <a:latin typeface="Times New Roman" pitchFamily="18" charset="0"/>
                <a:cs typeface="Times New Roman" pitchFamily="18" charset="0"/>
              </a:rPr>
              <a:t> 1200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tiền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hợp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ô </a:t>
            </a:r>
            <a:r>
              <a:rPr lang="en-US" sz="3200" b="1" dirty="0" err="1" smtClean="0">
                <a:latin typeface="Times New Roman" pitchFamily="18" charset="0"/>
                <a:cs typeface="Times New Roman" pitchFamily="18" charset="0"/>
              </a:rPr>
              <a:t>trống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25556307"/>
              </p:ext>
            </p:extLst>
          </p:nvPr>
        </p:nvGraphicFramePr>
        <p:xfrm>
          <a:off x="76200" y="2514600"/>
          <a:ext cx="8915400" cy="1981200"/>
        </p:xfrm>
        <a:graphic>
          <a:graphicData uri="http://schemas.openxmlformats.org/drawingml/2006/table">
            <a:tbl>
              <a:tblPr firstRow="1" bandRow="1">
                <a:tableStyleId>{5C22544A-7EE6-4342-B048-85BDC9FD1C3A}</a:tableStyleId>
              </a:tblPr>
              <a:tblGrid>
                <a:gridCol w="1961388">
                  <a:extLst>
                    <a:ext uri="{9D8B030D-6E8A-4147-A177-3AD203B41FA5}">
                      <a16:colId xmlns:a16="http://schemas.microsoft.com/office/drawing/2014/main" xmlns="" val="20000"/>
                    </a:ext>
                  </a:extLst>
                </a:gridCol>
                <a:gridCol w="1772412">
                  <a:extLst>
                    <a:ext uri="{9D8B030D-6E8A-4147-A177-3AD203B41FA5}">
                      <a16:colId xmlns:a16="http://schemas.microsoft.com/office/drawing/2014/main" xmlns="" val="20001"/>
                    </a:ext>
                  </a:extLst>
                </a:gridCol>
                <a:gridCol w="1704594">
                  <a:extLst>
                    <a:ext uri="{9D8B030D-6E8A-4147-A177-3AD203B41FA5}">
                      <a16:colId xmlns:a16="http://schemas.microsoft.com/office/drawing/2014/main" xmlns="" val="20002"/>
                    </a:ext>
                  </a:extLst>
                </a:gridCol>
                <a:gridCol w="1693926">
                  <a:extLst>
                    <a:ext uri="{9D8B030D-6E8A-4147-A177-3AD203B41FA5}">
                      <a16:colId xmlns:a16="http://schemas.microsoft.com/office/drawing/2014/main" xmlns="" val="20003"/>
                    </a:ext>
                  </a:extLst>
                </a:gridCol>
                <a:gridCol w="1783080">
                  <a:extLst>
                    <a:ext uri="{9D8B030D-6E8A-4147-A177-3AD203B41FA5}">
                      <a16:colId xmlns:a16="http://schemas.microsoft.com/office/drawing/2014/main" xmlns="" val="20004"/>
                    </a:ext>
                  </a:extLst>
                </a:gridCol>
              </a:tblGrid>
              <a:tr h="1042737">
                <a:tc>
                  <a:txBody>
                    <a:bodyPr/>
                    <a:lstStyle/>
                    <a:p>
                      <a:pPr algn="ctr">
                        <a:lnSpc>
                          <a:spcPct val="150000"/>
                        </a:lnSpc>
                      </a:pPr>
                      <a:r>
                        <a:rPr lang="en-US" sz="2800" dirty="0" err="1" smtClean="0">
                          <a:solidFill>
                            <a:schemeClr val="tx1"/>
                          </a:solidFill>
                          <a:latin typeface="Times New Roman" pitchFamily="18" charset="0"/>
                          <a:cs typeface="Times New Roman" pitchFamily="18" charset="0"/>
                        </a:rPr>
                        <a:t>Số</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tiền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800" dirty="0" smtClean="0">
                          <a:solidFill>
                            <a:schemeClr val="tx1"/>
                          </a:solidFill>
                          <a:latin typeface="Times New Roman" pitchFamily="18" charset="0"/>
                          <a:cs typeface="Times New Roman" pitchFamily="18" charset="0"/>
                        </a:rPr>
                        <a:t>1 </a:t>
                      </a:r>
                      <a:r>
                        <a:rPr lang="en-US" sz="2800" dirty="0" err="1" smtClean="0">
                          <a:solidFill>
                            <a:schemeClr val="tx1"/>
                          </a:solidFill>
                          <a:latin typeface="Times New Roman" pitchFamily="18" charset="0"/>
                          <a:cs typeface="Times New Roman" pitchFamily="18" charset="0"/>
                        </a:rPr>
                        <a:t>cuốn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800" dirty="0" smtClean="0">
                          <a:solidFill>
                            <a:schemeClr val="tx1"/>
                          </a:solidFill>
                          <a:latin typeface="Times New Roman" pitchFamily="18" charset="0"/>
                          <a:cs typeface="Times New Roman" pitchFamily="18" charset="0"/>
                        </a:rPr>
                        <a:t>2 </a:t>
                      </a:r>
                      <a:r>
                        <a:rPr lang="en-US" sz="2800" dirty="0" err="1" smtClean="0">
                          <a:solidFill>
                            <a:schemeClr val="tx1"/>
                          </a:solidFill>
                          <a:latin typeface="Times New Roman" pitchFamily="18" charset="0"/>
                          <a:cs typeface="Times New Roman" pitchFamily="18" charset="0"/>
                        </a:rPr>
                        <a:t>cuốn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800" dirty="0" smtClean="0">
                          <a:solidFill>
                            <a:schemeClr val="tx1"/>
                          </a:solidFill>
                          <a:latin typeface="Times New Roman" pitchFamily="18" charset="0"/>
                          <a:cs typeface="Times New Roman" pitchFamily="18" charset="0"/>
                        </a:rPr>
                        <a:t>3 </a:t>
                      </a:r>
                      <a:r>
                        <a:rPr lang="en-US" sz="2800" dirty="0" err="1" smtClean="0">
                          <a:solidFill>
                            <a:schemeClr val="tx1"/>
                          </a:solidFill>
                          <a:latin typeface="Times New Roman" pitchFamily="18" charset="0"/>
                          <a:cs typeface="Times New Roman" pitchFamily="18" charset="0"/>
                        </a:rPr>
                        <a:t>cuốn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800" dirty="0" smtClean="0">
                          <a:solidFill>
                            <a:schemeClr val="tx1"/>
                          </a:solidFill>
                          <a:latin typeface="Times New Roman" pitchFamily="18" charset="0"/>
                          <a:cs typeface="Times New Roman" pitchFamily="18" charset="0"/>
                        </a:rPr>
                        <a:t>4 </a:t>
                      </a:r>
                      <a:r>
                        <a:rPr lang="en-US" sz="2800" dirty="0" err="1" smtClean="0">
                          <a:solidFill>
                            <a:schemeClr val="tx1"/>
                          </a:solidFill>
                          <a:latin typeface="Times New Roman" pitchFamily="18" charset="0"/>
                          <a:cs typeface="Times New Roman" pitchFamily="18" charset="0"/>
                        </a:rPr>
                        <a:t>cuốn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38463">
                <a:tc>
                  <a:txBody>
                    <a:bodyPr/>
                    <a:lstStyle/>
                    <a:p>
                      <a:pPr algn="ctr">
                        <a:lnSpc>
                          <a:spcPct val="150000"/>
                        </a:lnSpc>
                      </a:pPr>
                      <a:r>
                        <a:rPr lang="en-US" sz="2800" b="1" dirty="0" err="1" smtClean="0">
                          <a:latin typeface="Times New Roman" pitchFamily="18" charset="0"/>
                          <a:cs typeface="Times New Roman" pitchFamily="18" charset="0"/>
                        </a:rPr>
                        <a:t>Thành</a:t>
                      </a:r>
                      <a:r>
                        <a:rPr lang="en-US" sz="2800" b="1" baseline="0" dirty="0" smtClean="0">
                          <a:latin typeface="Times New Roman" pitchFamily="18" charset="0"/>
                          <a:cs typeface="Times New Roman" pitchFamily="18" charset="0"/>
                        </a:rPr>
                        <a:t> </a:t>
                      </a:r>
                      <a:r>
                        <a:rPr lang="en-US" sz="2800" b="1" baseline="0" dirty="0" err="1" smtClean="0">
                          <a:latin typeface="Times New Roman" pitchFamily="18" charset="0"/>
                          <a:cs typeface="Times New Roman" pitchFamily="18" charset="0"/>
                        </a:rPr>
                        <a:t>tiền</a:t>
                      </a:r>
                      <a:endParaRPr lang="en-US" sz="2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800" b="1" dirty="0" smtClean="0">
                          <a:solidFill>
                            <a:schemeClr val="tx1"/>
                          </a:solidFill>
                          <a:latin typeface="Times New Roman" pitchFamily="18" charset="0"/>
                          <a:cs typeface="Times New Roman" pitchFamily="18" charset="0"/>
                        </a:rPr>
                        <a:t>1200</a:t>
                      </a:r>
                      <a:r>
                        <a:rPr lang="en-US" sz="2800" b="1" baseline="0"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đồng</a:t>
                      </a: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3810197" y="3743980"/>
            <a:ext cx="1752403" cy="523220"/>
          </a:xfrm>
          <a:prstGeom prst="rect">
            <a:avLst/>
          </a:prstGeom>
          <a:noFill/>
        </p:spPr>
        <p:txBody>
          <a:bodyPr wrap="none" rtlCol="0">
            <a:spAutoFit/>
          </a:bodyPr>
          <a:lstStyle/>
          <a:p>
            <a:pPr algn="ctr"/>
            <a:r>
              <a:rPr lang="en-US" sz="2800" b="1" dirty="0" smtClean="0">
                <a:solidFill>
                  <a:srgbClr val="FF0000"/>
                </a:solidFill>
                <a:latin typeface="Times New Roman" pitchFamily="18" charset="0"/>
                <a:cs typeface="Times New Roman" pitchFamily="18" charset="0"/>
              </a:rPr>
              <a:t>2400 </a:t>
            </a:r>
            <a:r>
              <a:rPr lang="en-US" sz="2800" b="1" dirty="0" err="1" smtClean="0">
                <a:solidFill>
                  <a:srgbClr val="FF0000"/>
                </a:solidFill>
                <a:latin typeface="Times New Roman" pitchFamily="18" charset="0"/>
                <a:cs typeface="Times New Roman" pitchFamily="18" charset="0"/>
              </a:rPr>
              <a:t>đồng</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5528389" y="3743980"/>
            <a:ext cx="1752403" cy="523220"/>
          </a:xfrm>
          <a:prstGeom prst="rect">
            <a:avLst/>
          </a:prstGeom>
          <a:noFill/>
        </p:spPr>
        <p:txBody>
          <a:bodyPr wrap="none" rtlCol="0">
            <a:spAutoFit/>
          </a:bodyPr>
          <a:lstStyle/>
          <a:p>
            <a:pPr algn="ctr"/>
            <a:r>
              <a:rPr lang="en-US" sz="2800" b="1" dirty="0" smtClean="0">
                <a:solidFill>
                  <a:srgbClr val="FF0000"/>
                </a:solidFill>
                <a:latin typeface="Times New Roman" pitchFamily="18" charset="0"/>
                <a:cs typeface="Times New Roman" pitchFamily="18" charset="0"/>
              </a:rPr>
              <a:t>3600 </a:t>
            </a:r>
            <a:r>
              <a:rPr lang="en-US" sz="2800" b="1" dirty="0" err="1" smtClean="0">
                <a:solidFill>
                  <a:srgbClr val="FF0000"/>
                </a:solidFill>
                <a:latin typeface="Times New Roman" pitchFamily="18" charset="0"/>
                <a:cs typeface="Times New Roman" pitchFamily="18" charset="0"/>
              </a:rPr>
              <a:t>đồng</a:t>
            </a:r>
            <a:endParaRPr lang="en-US" sz="2800" b="1" dirty="0">
              <a:solidFill>
                <a:srgbClr val="FF0000"/>
              </a:solidFill>
              <a:latin typeface="Times New Roman" pitchFamily="18" charset="0"/>
              <a:cs typeface="Times New Roman" pitchFamily="18" charset="0"/>
            </a:endParaRPr>
          </a:p>
        </p:txBody>
      </p:sp>
      <p:sp>
        <p:nvSpPr>
          <p:cNvPr id="8" name="TextBox 7"/>
          <p:cNvSpPr txBox="1"/>
          <p:nvPr/>
        </p:nvSpPr>
        <p:spPr>
          <a:xfrm>
            <a:off x="7239000" y="3743980"/>
            <a:ext cx="1752403" cy="523220"/>
          </a:xfrm>
          <a:prstGeom prst="rect">
            <a:avLst/>
          </a:prstGeom>
          <a:noFill/>
        </p:spPr>
        <p:txBody>
          <a:bodyPr wrap="none" rtlCol="0">
            <a:spAutoFit/>
          </a:bodyPr>
          <a:lstStyle/>
          <a:p>
            <a:pPr algn="ctr"/>
            <a:r>
              <a:rPr lang="en-US" sz="2800" b="1" dirty="0" smtClean="0">
                <a:solidFill>
                  <a:srgbClr val="FF0000"/>
                </a:solidFill>
                <a:latin typeface="Times New Roman" pitchFamily="18" charset="0"/>
                <a:cs typeface="Times New Roman" pitchFamily="18" charset="0"/>
              </a:rPr>
              <a:t>4800 </a:t>
            </a:r>
            <a:r>
              <a:rPr lang="en-US" sz="2800" b="1" dirty="0" err="1" smtClean="0">
                <a:solidFill>
                  <a:srgbClr val="FF0000"/>
                </a:solidFill>
                <a:latin typeface="Times New Roman" pitchFamily="18" charset="0"/>
                <a:cs typeface="Times New Roman" pitchFamily="18" charset="0"/>
              </a:rPr>
              <a:t>đồng</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310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ẹp nhất, đơn giản và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2235" y="405825"/>
            <a:ext cx="850078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just"/>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4:</a:t>
            </a:r>
            <a:r>
              <a:rPr lang="en-US" sz="3200" b="1" dirty="0" smtClean="0">
                <a:solidFill>
                  <a:srgbClr val="CC0000"/>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hợp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ô </a:t>
            </a:r>
            <a:r>
              <a:rPr lang="en-US" sz="3200" b="1" dirty="0" err="1" smtClean="0">
                <a:latin typeface="Times New Roman" pitchFamily="18" charset="0"/>
                <a:cs typeface="Times New Roman" pitchFamily="18" charset="0"/>
              </a:rPr>
              <a:t>trống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theo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mẫu</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678056896"/>
              </p:ext>
            </p:extLst>
          </p:nvPr>
        </p:nvGraphicFramePr>
        <p:xfrm>
          <a:off x="228600" y="1676400"/>
          <a:ext cx="8624424" cy="3505199"/>
        </p:xfrm>
        <a:graphic>
          <a:graphicData uri="http://schemas.openxmlformats.org/drawingml/2006/table">
            <a:tbl>
              <a:tblPr firstRow="1" bandRow="1">
                <a:tableStyleId>{5C22544A-7EE6-4342-B048-85BDC9FD1C3A}</a:tableStyleId>
              </a:tblPr>
              <a:tblGrid>
                <a:gridCol w="2390930">
                  <a:extLst>
                    <a:ext uri="{9D8B030D-6E8A-4147-A177-3AD203B41FA5}">
                      <a16:colId xmlns:a16="http://schemas.microsoft.com/office/drawing/2014/main" xmlns="" val="20000"/>
                    </a:ext>
                  </a:extLst>
                </a:gridCol>
                <a:gridCol w="2049368">
                  <a:extLst>
                    <a:ext uri="{9D8B030D-6E8A-4147-A177-3AD203B41FA5}">
                      <a16:colId xmlns:a16="http://schemas.microsoft.com/office/drawing/2014/main" xmlns="" val="20001"/>
                    </a:ext>
                  </a:extLst>
                </a:gridCol>
                <a:gridCol w="2049368">
                  <a:extLst>
                    <a:ext uri="{9D8B030D-6E8A-4147-A177-3AD203B41FA5}">
                      <a16:colId xmlns:a16="http://schemas.microsoft.com/office/drawing/2014/main" xmlns="" val="20002"/>
                    </a:ext>
                  </a:extLst>
                </a:gridCol>
                <a:gridCol w="2134758">
                  <a:extLst>
                    <a:ext uri="{9D8B030D-6E8A-4147-A177-3AD203B41FA5}">
                      <a16:colId xmlns:a16="http://schemas.microsoft.com/office/drawing/2014/main" xmlns="" val="20003"/>
                    </a:ext>
                  </a:extLst>
                </a:gridCol>
              </a:tblGrid>
              <a:tr h="521929">
                <a:tc rowSpan="2">
                  <a:txBody>
                    <a:bodyPr/>
                    <a:lstStyle/>
                    <a:p>
                      <a:pPr algn="ctr"/>
                      <a:r>
                        <a:rPr lang="en-US" sz="2800" b="1" dirty="0" err="1" smtClean="0">
                          <a:solidFill>
                            <a:schemeClr val="tx1"/>
                          </a:solidFill>
                          <a:latin typeface="Times New Roman" pitchFamily="18" charset="0"/>
                          <a:cs typeface="Times New Roman" pitchFamily="18" charset="0"/>
                        </a:rPr>
                        <a:t>Tổng</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số</a:t>
                      </a:r>
                      <a:r>
                        <a:rPr lang="en-US" sz="2800" b="1" baseline="0" dirty="0" smtClean="0">
                          <a:solidFill>
                            <a:schemeClr val="tx1"/>
                          </a:solidFill>
                          <a:latin typeface="Times New Roman" pitchFamily="18" charset="0"/>
                          <a:cs typeface="Times New Roman" pitchFamily="18" charset="0"/>
                        </a:rPr>
                        <a:t> </a:t>
                      </a:r>
                      <a:r>
                        <a:rPr lang="en-US" sz="2800" b="1" baseline="0" dirty="0" err="1" smtClean="0">
                          <a:solidFill>
                            <a:schemeClr val="tx1"/>
                          </a:solidFill>
                          <a:latin typeface="Times New Roman" pitchFamily="18" charset="0"/>
                          <a:cs typeface="Times New Roman" pitchFamily="18" charset="0"/>
                        </a:rPr>
                        <a:t>tiền</a:t>
                      </a: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800" b="1" smtClean="0">
                          <a:solidFill>
                            <a:schemeClr val="tx1"/>
                          </a:solidFill>
                          <a:latin typeface="Times New Roman" pitchFamily="18" charset="0"/>
                          <a:cs typeface="Times New Roman" pitchFamily="18" charset="0"/>
                        </a:rPr>
                        <a:t>Số</a:t>
                      </a:r>
                      <a:r>
                        <a:rPr lang="en-US" sz="2800" b="1" baseline="0" smtClean="0">
                          <a:solidFill>
                            <a:schemeClr val="tx1"/>
                          </a:solidFill>
                          <a:latin typeface="Times New Roman" pitchFamily="18" charset="0"/>
                          <a:cs typeface="Times New Roman" pitchFamily="18" charset="0"/>
                        </a:rPr>
                        <a:t> các tờ giấy bạc</a:t>
                      </a:r>
                      <a:endParaRPr lang="en-US"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21929">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smtClean="0">
                          <a:solidFill>
                            <a:schemeClr val="tx1"/>
                          </a:solidFill>
                          <a:latin typeface="Times New Roman" pitchFamily="18" charset="0"/>
                          <a:cs typeface="Times New Roman" pitchFamily="18" charset="0"/>
                        </a:rPr>
                        <a:t>10</a:t>
                      </a:r>
                      <a:r>
                        <a:rPr lang="en-US" sz="2800" b="1" baseline="0" dirty="0" smtClean="0">
                          <a:solidFill>
                            <a:schemeClr val="tx1"/>
                          </a:solidFill>
                          <a:latin typeface="Times New Roman" pitchFamily="18" charset="0"/>
                          <a:cs typeface="Times New Roman" pitchFamily="18" charset="0"/>
                        </a:rPr>
                        <a:t> 000 </a:t>
                      </a:r>
                      <a:r>
                        <a:rPr lang="en-US" sz="2800" b="1" baseline="0" dirty="0" err="1" smtClean="0">
                          <a:solidFill>
                            <a:schemeClr val="tx1"/>
                          </a:solidFill>
                          <a:latin typeface="Times New Roman" pitchFamily="18" charset="0"/>
                          <a:cs typeface="Times New Roman" pitchFamily="18" charset="0"/>
                        </a:rPr>
                        <a:t>đồng</a:t>
                      </a: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solidFill>
                            <a:schemeClr val="tx1"/>
                          </a:solidFill>
                          <a:latin typeface="Times New Roman" pitchFamily="18" charset="0"/>
                          <a:cs typeface="Times New Roman" pitchFamily="18" charset="0"/>
                        </a:rPr>
                        <a:t>20 000 đồng</a:t>
                      </a:r>
                      <a:endParaRPr lang="en-US"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solidFill>
                            <a:schemeClr val="tx1"/>
                          </a:solidFill>
                          <a:latin typeface="Times New Roman" pitchFamily="18" charset="0"/>
                          <a:cs typeface="Times New Roman" pitchFamily="18" charset="0"/>
                        </a:rPr>
                        <a:t>50 000 đồng</a:t>
                      </a:r>
                      <a:endParaRPr lang="en-US"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21929">
                <a:tc>
                  <a:txBody>
                    <a:bodyPr/>
                    <a:lstStyle/>
                    <a:p>
                      <a:pPr algn="ctr"/>
                      <a:r>
                        <a:rPr lang="en-US" sz="2800" b="1" dirty="0" smtClean="0">
                          <a:solidFill>
                            <a:schemeClr val="tx1"/>
                          </a:solidFill>
                          <a:latin typeface="Times New Roman" pitchFamily="18" charset="0"/>
                          <a:cs typeface="Times New Roman" pitchFamily="18" charset="0"/>
                        </a:rPr>
                        <a:t>80 000 </a:t>
                      </a:r>
                      <a:r>
                        <a:rPr lang="en-US" sz="2800" b="1" dirty="0" err="1" smtClean="0">
                          <a:solidFill>
                            <a:schemeClr val="tx1"/>
                          </a:solidFill>
                          <a:latin typeface="Times New Roman" pitchFamily="18" charset="0"/>
                          <a:cs typeface="Times New Roman" pitchFamily="18" charset="0"/>
                        </a:rPr>
                        <a:t>đồng</a:t>
                      </a: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800" b="1" dirty="0" smtClean="0">
                          <a:solidFill>
                            <a:schemeClr val="tx1"/>
                          </a:solidFill>
                          <a:latin typeface="Times New Roman" pitchFamily="18" charset="0"/>
                          <a:cs typeface="Times New Roman" pitchFamily="18" charset="0"/>
                        </a:rPr>
                        <a:t>1</a:t>
                      </a: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800" b="1" smtClean="0">
                          <a:solidFill>
                            <a:schemeClr val="tx1"/>
                          </a:solidFill>
                          <a:latin typeface="Times New Roman" pitchFamily="18" charset="0"/>
                          <a:cs typeface="Times New Roman" pitchFamily="18" charset="0"/>
                        </a:rPr>
                        <a:t>1</a:t>
                      </a:r>
                      <a:endParaRPr lang="en-US"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800" b="1" smtClean="0">
                          <a:solidFill>
                            <a:schemeClr val="tx1"/>
                          </a:solidFill>
                          <a:latin typeface="Times New Roman" pitchFamily="18" charset="0"/>
                          <a:cs typeface="Times New Roman" pitchFamily="18" charset="0"/>
                        </a:rPr>
                        <a:t>1</a:t>
                      </a:r>
                      <a:endParaRPr lang="en-US"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1048866">
                <a:tc>
                  <a:txBody>
                    <a:bodyPr/>
                    <a:lstStyle/>
                    <a:p>
                      <a:pPr algn="ctr"/>
                      <a:r>
                        <a:rPr lang="en-US" sz="2800" b="1" dirty="0" smtClean="0">
                          <a:solidFill>
                            <a:schemeClr val="tx1"/>
                          </a:solidFill>
                          <a:latin typeface="Times New Roman" pitchFamily="18" charset="0"/>
                          <a:cs typeface="Times New Roman" pitchFamily="18" charset="0"/>
                        </a:rPr>
                        <a:t>90 000 </a:t>
                      </a:r>
                      <a:r>
                        <a:rPr lang="en-US" sz="2800" b="1" dirty="0" err="1" smtClean="0">
                          <a:solidFill>
                            <a:schemeClr val="tx1"/>
                          </a:solidFill>
                          <a:latin typeface="Times New Roman" pitchFamily="18" charset="0"/>
                          <a:cs typeface="Times New Roman" pitchFamily="18" charset="0"/>
                        </a:rPr>
                        <a:t>đồng</a:t>
                      </a: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90546">
                <a:tc>
                  <a:txBody>
                    <a:bodyPr/>
                    <a:lstStyle/>
                    <a:p>
                      <a:pPr algn="ctr"/>
                      <a:r>
                        <a:rPr lang="en-US" sz="2800" b="1" dirty="0" smtClean="0">
                          <a:solidFill>
                            <a:schemeClr val="tx1"/>
                          </a:solidFill>
                          <a:latin typeface="Times New Roman" pitchFamily="18" charset="0"/>
                          <a:cs typeface="Times New Roman" pitchFamily="18" charset="0"/>
                        </a:rPr>
                        <a:t>100 000 </a:t>
                      </a:r>
                      <a:r>
                        <a:rPr lang="en-US" sz="2800" b="1" dirty="0" err="1" smtClean="0">
                          <a:solidFill>
                            <a:schemeClr val="tx1"/>
                          </a:solidFill>
                          <a:latin typeface="Times New Roman" pitchFamily="18" charset="0"/>
                          <a:cs typeface="Times New Roman" pitchFamily="18" charset="0"/>
                        </a:rPr>
                        <a:t>đồng</a:t>
                      </a: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1" name="TextBox 10"/>
          <p:cNvSpPr txBox="1"/>
          <p:nvPr/>
        </p:nvSpPr>
        <p:spPr>
          <a:xfrm>
            <a:off x="3352800" y="3439180"/>
            <a:ext cx="521461" cy="523220"/>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2</a:t>
            </a:r>
            <a:endParaRPr lang="en-US" sz="2800" b="1">
              <a:solidFill>
                <a:srgbClr val="FF0000"/>
              </a:solidFill>
              <a:latin typeface="Times New Roman" pitchFamily="18" charset="0"/>
              <a:cs typeface="Times New Roman" pitchFamily="18" charset="0"/>
            </a:endParaRPr>
          </a:p>
        </p:txBody>
      </p:sp>
      <p:sp>
        <p:nvSpPr>
          <p:cNvPr id="12" name="TextBox 11"/>
          <p:cNvSpPr txBox="1"/>
          <p:nvPr/>
        </p:nvSpPr>
        <p:spPr>
          <a:xfrm>
            <a:off x="5486400" y="3439180"/>
            <a:ext cx="487753"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p:txBody>
      </p:sp>
      <p:sp>
        <p:nvSpPr>
          <p:cNvPr id="13" name="TextBox 12"/>
          <p:cNvSpPr txBox="1"/>
          <p:nvPr/>
        </p:nvSpPr>
        <p:spPr>
          <a:xfrm>
            <a:off x="7460810" y="3429000"/>
            <a:ext cx="69259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p:txBody>
      </p:sp>
      <p:sp>
        <p:nvSpPr>
          <p:cNvPr id="15" name="TextBox 14"/>
          <p:cNvSpPr txBox="1"/>
          <p:nvPr/>
        </p:nvSpPr>
        <p:spPr>
          <a:xfrm>
            <a:off x="3404845" y="4343400"/>
            <a:ext cx="328955"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1</a:t>
            </a:r>
            <a:endParaRPr lang="en-US" sz="2800" b="1" dirty="0">
              <a:solidFill>
                <a:srgbClr val="FF0000"/>
              </a:solidFill>
              <a:latin typeface="Times New Roman" pitchFamily="18" charset="0"/>
              <a:cs typeface="Times New Roman" pitchFamily="18" charset="0"/>
            </a:endParaRPr>
          </a:p>
        </p:txBody>
      </p:sp>
      <p:sp>
        <p:nvSpPr>
          <p:cNvPr id="16" name="TextBox 15"/>
          <p:cNvSpPr txBox="1"/>
          <p:nvPr/>
        </p:nvSpPr>
        <p:spPr>
          <a:xfrm>
            <a:off x="5538445" y="4343400"/>
            <a:ext cx="328955"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2</a:t>
            </a:r>
            <a:endParaRPr lang="en-US" sz="2800" b="1" dirty="0">
              <a:solidFill>
                <a:srgbClr val="FF0000"/>
              </a:solidFill>
              <a:latin typeface="Times New Roman" pitchFamily="18" charset="0"/>
              <a:cs typeface="Times New Roman" pitchFamily="18" charset="0"/>
            </a:endParaRPr>
          </a:p>
        </p:txBody>
      </p:sp>
      <p:sp>
        <p:nvSpPr>
          <p:cNvPr id="17" name="TextBox 16"/>
          <p:cNvSpPr txBox="1"/>
          <p:nvPr/>
        </p:nvSpPr>
        <p:spPr>
          <a:xfrm>
            <a:off x="7595845" y="4343400"/>
            <a:ext cx="328955" cy="523220"/>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1</a:t>
            </a:r>
            <a:endParaRPr lang="en-US" sz="2800" b="1">
              <a:solidFill>
                <a:srgbClr val="FF0000"/>
              </a:solidFill>
              <a:latin typeface="Times New Roman" pitchFamily="18" charset="0"/>
              <a:cs typeface="Times New Roman" pitchFamily="18" charset="0"/>
            </a:endParaRPr>
          </a:p>
        </p:txBody>
      </p:sp>
      <p:sp>
        <p:nvSpPr>
          <p:cNvPr id="18" name="TextBox 17"/>
          <p:cNvSpPr txBox="1"/>
          <p:nvPr/>
        </p:nvSpPr>
        <p:spPr>
          <a:xfrm>
            <a:off x="3404844" y="4734580"/>
            <a:ext cx="328956"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3</a:t>
            </a:r>
            <a:endParaRPr lang="en-US" sz="2800" b="1" dirty="0">
              <a:solidFill>
                <a:schemeClr val="accent5">
                  <a:lumMod val="50000"/>
                </a:schemeClr>
              </a:solidFill>
              <a:latin typeface="Times New Roman" pitchFamily="18" charset="0"/>
              <a:cs typeface="Times New Roman" pitchFamily="18" charset="0"/>
            </a:endParaRPr>
          </a:p>
        </p:txBody>
      </p:sp>
      <p:sp>
        <p:nvSpPr>
          <p:cNvPr id="19" name="TextBox 18"/>
          <p:cNvSpPr txBox="1"/>
          <p:nvPr/>
        </p:nvSpPr>
        <p:spPr>
          <a:xfrm>
            <a:off x="5538445" y="4674512"/>
            <a:ext cx="328955" cy="523220"/>
          </a:xfrm>
          <a:prstGeom prst="rect">
            <a:avLst/>
          </a:prstGeom>
          <a:noFill/>
        </p:spPr>
        <p:txBody>
          <a:bodyPr wrap="square" rtlCol="0">
            <a:spAutoFit/>
          </a:bodyPr>
          <a:lstStyle/>
          <a:p>
            <a:pPr algn="ctr"/>
            <a:r>
              <a:rPr lang="en-US" sz="2800" b="1" smtClean="0">
                <a:solidFill>
                  <a:schemeClr val="accent5">
                    <a:lumMod val="50000"/>
                  </a:schemeClr>
                </a:solidFill>
                <a:latin typeface="Times New Roman" pitchFamily="18" charset="0"/>
                <a:cs typeface="Times New Roman" pitchFamily="18" charset="0"/>
              </a:rPr>
              <a:t>1</a:t>
            </a:r>
            <a:endParaRPr lang="en-US" sz="2800" b="1">
              <a:solidFill>
                <a:schemeClr val="accent5">
                  <a:lumMod val="50000"/>
                </a:schemeClr>
              </a:solidFill>
              <a:latin typeface="Times New Roman" pitchFamily="18" charset="0"/>
              <a:cs typeface="Times New Roman" pitchFamily="18" charset="0"/>
            </a:endParaRPr>
          </a:p>
        </p:txBody>
      </p:sp>
      <p:sp>
        <p:nvSpPr>
          <p:cNvPr id="20" name="TextBox 19"/>
          <p:cNvSpPr txBox="1"/>
          <p:nvPr/>
        </p:nvSpPr>
        <p:spPr>
          <a:xfrm>
            <a:off x="7620000" y="4674513"/>
            <a:ext cx="328955"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1</a:t>
            </a:r>
            <a:endParaRPr lang="en-US" sz="28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22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 hình nền powerpoint trẻ em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6445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879475" y="838200"/>
            <a:ext cx="8153400" cy="131127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3" action="ppaction://hlinksldjump"/>
          </p:cNvPr>
          <p:cNvSpPr txBox="1">
            <a:spLocks noChangeArrowheads="1"/>
          </p:cNvSpPr>
          <p:nvPr/>
        </p:nvSpPr>
        <p:spPr bwMode="auto">
          <a:xfrm>
            <a:off x="879475" y="2590800"/>
            <a:ext cx="8153400" cy="701675"/>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67000"/>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55688"/>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52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đẹp mê ly cho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6849814"/>
          </a:xfrm>
          <a:prstGeom prst="rect">
            <a:avLst/>
          </a:prstGeom>
          <a:noFill/>
          <a:extLst>
            <a:ext uri="{909E8E84-426E-40DD-AFC4-6F175D3DCCD1}">
              <a14:hiddenFill xmlns:a14="http://schemas.microsoft.com/office/drawing/2010/main">
                <a:solidFill>
                  <a:srgbClr val="FFFFFF"/>
                </a:solidFill>
              </a14:hiddenFill>
            </a:ext>
          </a:extLst>
        </p:spPr>
      </p:pic>
      <p:sp>
        <p:nvSpPr>
          <p:cNvPr id="19458" name="Text Box 2"/>
          <p:cNvSpPr txBox="1">
            <a:spLocks noChangeArrowheads="1"/>
          </p:cNvSpPr>
          <p:nvPr/>
        </p:nvSpPr>
        <p:spPr bwMode="auto">
          <a:xfrm>
            <a:off x="3657600" y="1527464"/>
            <a:ext cx="2133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dirty="0">
                <a:solidFill>
                  <a:srgbClr val="FF0000"/>
                </a:solidFill>
                <a:latin typeface="Times New Roman" pitchFamily="18" charset="0"/>
                <a:cs typeface="Times New Roman" pitchFamily="18" charset="0"/>
              </a:rPr>
              <a:t>DẶN DÒ</a:t>
            </a:r>
          </a:p>
        </p:txBody>
      </p:sp>
      <p:sp>
        <p:nvSpPr>
          <p:cNvPr id="19459" name="Text Box 7"/>
          <p:cNvSpPr txBox="1">
            <a:spLocks noChangeArrowheads="1"/>
          </p:cNvSpPr>
          <p:nvPr/>
        </p:nvSpPr>
        <p:spPr bwMode="auto">
          <a:xfrm>
            <a:off x="914400" y="22860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US" altLang="vi-VN" sz="3200" dirty="0" smtClean="0">
                <a:latin typeface="Times New Roman" pitchFamily="18" charset="0"/>
                <a:cs typeface="Times New Roman" pitchFamily="18" charset="0"/>
              </a:rPr>
              <a:t> </a:t>
            </a:r>
            <a:r>
              <a:rPr lang="en-US" altLang="vi-VN" sz="3200" dirty="0" err="1" smtClean="0">
                <a:latin typeface="Times New Roman" pitchFamily="18" charset="0"/>
                <a:cs typeface="Times New Roman" pitchFamily="18" charset="0"/>
              </a:rPr>
              <a:t>Làm</a:t>
            </a:r>
            <a:r>
              <a:rPr lang="en-US" altLang="vi-VN" sz="3200" dirty="0" smtClean="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bài</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tập</a:t>
            </a:r>
            <a:r>
              <a:rPr lang="en-US" altLang="vi-VN" sz="3200" dirty="0">
                <a:latin typeface="Times New Roman" pitchFamily="18" charset="0"/>
                <a:cs typeface="Times New Roman" pitchFamily="18" charset="0"/>
              </a:rPr>
              <a:t> </a:t>
            </a:r>
            <a:r>
              <a:rPr lang="en-US" altLang="vi-VN" sz="3200" dirty="0" smtClean="0">
                <a:latin typeface="Times New Roman" pitchFamily="18" charset="0"/>
                <a:cs typeface="Times New Roman" pitchFamily="18" charset="0"/>
              </a:rPr>
              <a:t>2 </a:t>
            </a:r>
            <a:r>
              <a:rPr lang="en-US" altLang="vi-VN" sz="3200" dirty="0" err="1" smtClean="0">
                <a:latin typeface="Times New Roman" pitchFamily="18" charset="0"/>
                <a:cs typeface="Times New Roman" pitchFamily="18" charset="0"/>
              </a:rPr>
              <a:t>trang</a:t>
            </a:r>
            <a:r>
              <a:rPr lang="en-US" altLang="vi-VN" sz="3200" dirty="0" smtClean="0">
                <a:latin typeface="Times New Roman" pitchFamily="18" charset="0"/>
                <a:cs typeface="Times New Roman" pitchFamily="18" charset="0"/>
              </a:rPr>
              <a:t> 158 </a:t>
            </a:r>
            <a:r>
              <a:rPr lang="en-US" altLang="vi-VN" sz="3200" dirty="0" err="1" smtClean="0">
                <a:latin typeface="Times New Roman" pitchFamily="18" charset="0"/>
                <a:cs typeface="Times New Roman" pitchFamily="18" charset="0"/>
              </a:rPr>
              <a:t>vào</a:t>
            </a:r>
            <a:r>
              <a:rPr lang="en-US" altLang="vi-VN" sz="3200" dirty="0" smtClean="0">
                <a:latin typeface="Times New Roman" pitchFamily="18" charset="0"/>
                <a:cs typeface="Times New Roman" pitchFamily="18" charset="0"/>
              </a:rPr>
              <a:t> </a:t>
            </a:r>
            <a:r>
              <a:rPr lang="en-US" altLang="vi-VN" sz="3200" dirty="0" err="1" smtClean="0">
                <a:latin typeface="Times New Roman" pitchFamily="18" charset="0"/>
                <a:cs typeface="Times New Roman" pitchFamily="18" charset="0"/>
              </a:rPr>
              <a:t>vở</a:t>
            </a:r>
            <a:r>
              <a:rPr lang="en-US" altLang="vi-VN" sz="3200" dirty="0" smtClean="0">
                <a:latin typeface="Times New Roman" pitchFamily="18" charset="0"/>
                <a:cs typeface="Times New Roman" pitchFamily="18" charset="0"/>
              </a:rPr>
              <a:t>. </a:t>
            </a:r>
            <a:endParaRPr lang="en-US" altLang="vi-VN" sz="3200" dirty="0">
              <a:latin typeface="Times New Roman" pitchFamily="18" charset="0"/>
              <a:cs typeface="Times New Roman" pitchFamily="18" charset="0"/>
            </a:endParaRPr>
          </a:p>
          <a:p>
            <a:pPr eaLnBrk="1" hangingPunct="1">
              <a:spcBef>
                <a:spcPct val="50000"/>
              </a:spcBef>
            </a:pPr>
            <a:r>
              <a:rPr lang="en-US" altLang="vi-VN" sz="3200" dirty="0" smtClean="0">
                <a:latin typeface="Times New Roman" pitchFamily="18" charset="0"/>
                <a:cs typeface="Times New Roman" pitchFamily="18" charset="0"/>
              </a:rPr>
              <a:t>- </a:t>
            </a:r>
            <a:r>
              <a:rPr lang="en-US" altLang="vi-VN" sz="3200" dirty="0" err="1" smtClean="0">
                <a:latin typeface="Times New Roman" pitchFamily="18" charset="0"/>
                <a:cs typeface="Times New Roman" pitchFamily="18" charset="0"/>
              </a:rPr>
              <a:t>Chuẩn</a:t>
            </a:r>
            <a:r>
              <a:rPr lang="en-US" altLang="vi-VN" sz="3200" dirty="0" smtClean="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bị</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bài</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tiếp</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theo</a:t>
            </a:r>
            <a:r>
              <a:rPr lang="en-US" altLang="vi-VN" sz="3200" dirty="0" smtClean="0">
                <a:latin typeface="Times New Roman" pitchFamily="18" charset="0"/>
                <a:cs typeface="Times New Roman" pitchFamily="18" charset="0"/>
              </a:rPr>
              <a:t>:</a:t>
            </a:r>
          </a:p>
          <a:p>
            <a:pPr algn="ctr" eaLnBrk="1" hangingPunct="1">
              <a:spcBef>
                <a:spcPct val="50000"/>
              </a:spcBef>
            </a:pPr>
            <a:r>
              <a:rPr lang="en-US" altLang="vi-VN" sz="3200" dirty="0" smtClean="0">
                <a:latin typeface="Times New Roman" pitchFamily="18" charset="0"/>
                <a:cs typeface="Times New Roman" pitchFamily="18" charset="0"/>
              </a:rPr>
              <a:t> </a:t>
            </a:r>
            <a:r>
              <a:rPr lang="en-US" altLang="vi-VN" sz="3200" dirty="0" err="1" smtClean="0">
                <a:solidFill>
                  <a:srgbClr val="FF0000"/>
                </a:solidFill>
                <a:latin typeface="Times New Roman" pitchFamily="18" charset="0"/>
                <a:cs typeface="Times New Roman" pitchFamily="18" charset="0"/>
              </a:rPr>
              <a:t>Luyện</a:t>
            </a:r>
            <a:r>
              <a:rPr lang="en-US" altLang="vi-VN" sz="3200" dirty="0" smtClean="0">
                <a:solidFill>
                  <a:srgbClr val="FF0000"/>
                </a:solidFill>
                <a:latin typeface="Times New Roman" pitchFamily="18" charset="0"/>
                <a:cs typeface="Times New Roman" pitchFamily="18" charset="0"/>
              </a:rPr>
              <a:t> </a:t>
            </a:r>
            <a:r>
              <a:rPr lang="en-US" altLang="vi-VN" sz="3200" dirty="0" err="1" smtClean="0">
                <a:solidFill>
                  <a:srgbClr val="FF0000"/>
                </a:solidFill>
                <a:latin typeface="Times New Roman" pitchFamily="18" charset="0"/>
                <a:cs typeface="Times New Roman" pitchFamily="18" charset="0"/>
              </a:rPr>
              <a:t>tập</a:t>
            </a:r>
            <a:r>
              <a:rPr lang="en-US" altLang="vi-VN" sz="3200" dirty="0" smtClean="0">
                <a:solidFill>
                  <a:srgbClr val="FF0000"/>
                </a:solidFill>
                <a:latin typeface="Times New Roman" pitchFamily="18" charset="0"/>
                <a:cs typeface="Times New Roman" pitchFamily="18" charset="0"/>
              </a:rPr>
              <a:t> </a:t>
            </a:r>
            <a:r>
              <a:rPr lang="en-US" altLang="vi-VN" sz="3200" dirty="0" err="1" smtClean="0">
                <a:solidFill>
                  <a:srgbClr val="FF0000"/>
                </a:solidFill>
                <a:latin typeface="Times New Roman" pitchFamily="18" charset="0"/>
                <a:cs typeface="Times New Roman" pitchFamily="18" charset="0"/>
              </a:rPr>
              <a:t>trang</a:t>
            </a:r>
            <a:r>
              <a:rPr lang="en-US" altLang="vi-VN" sz="3200" dirty="0" smtClean="0">
                <a:solidFill>
                  <a:srgbClr val="FF0000"/>
                </a:solidFill>
                <a:latin typeface="Times New Roman" pitchFamily="18" charset="0"/>
                <a:cs typeface="Times New Roman" pitchFamily="18" charset="0"/>
              </a:rPr>
              <a:t> 159</a:t>
            </a:r>
            <a:endParaRPr lang="en-US" altLang="vi-VN"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2207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ids Peeping Behind Placard,Cute Little Children On Backgrou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3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4667071"/>
            <a:ext cx="7332778"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dirty="0" smtClean="0">
                <a:ln/>
                <a:solidFill>
                  <a:srgbClr val="FF0000"/>
                </a:solidFill>
                <a:latin typeface="Times New Roman" pitchFamily="18" charset="0"/>
                <a:cs typeface="Times New Roman" pitchFamily="18" charset="0"/>
              </a:rPr>
              <a:t>TIỀN VIỆT NAM</a:t>
            </a:r>
            <a:endParaRPr lang="en-US" sz="7200" b="1" cap="none" spc="0" dirty="0">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502152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s://lh3.googleusercontent.com/proxy/yyY2r27aq3hz4281Nf5mWN_bdXSIkBa4_r--Jb1upnrdHgWuzZ7vfM5XOtkDogC5HnfeL5kT-tmdYJFIscQde_owR-Pmlj6FJPo90OkZPjPl-05zIhkDZKSm1fAHZ5qL9NG6ppjd6WZP2K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338"/>
            <a:ext cx="5562600" cy="267265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Khám phá Việt Nam qua các địa danh trên đồng tiền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 y="2895600"/>
            <a:ext cx="5631543" cy="27827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5867400"/>
            <a:ext cx="49530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smtClean="0">
                <a:solidFill>
                  <a:schemeClr val="tx1">
                    <a:lumMod val="85000"/>
                    <a:lumOff val="15000"/>
                  </a:schemeClr>
                </a:solidFill>
                <a:latin typeface="Times New Roman" pitchFamily="18" charset="0"/>
                <a:cs typeface="Times New Roman" pitchFamily="18" charset="0"/>
              </a:rPr>
              <a:t>Hai</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mươi</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nghìn</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đồng</a:t>
            </a:r>
            <a:endParaRPr lang="en-US" sz="3200" b="1" dirty="0">
              <a:solidFill>
                <a:schemeClr val="tx1">
                  <a:lumMod val="85000"/>
                  <a:lumOff val="15000"/>
                </a:schemeClr>
              </a:solidFill>
              <a:latin typeface="Times New Roman" pitchFamily="18" charset="0"/>
              <a:cs typeface="Times New Roman" pitchFamily="18" charset="0"/>
            </a:endParaRPr>
          </a:p>
        </p:txBody>
      </p:sp>
      <p:sp>
        <p:nvSpPr>
          <p:cNvPr id="8" name="TextBox 7"/>
          <p:cNvSpPr txBox="1"/>
          <p:nvPr/>
        </p:nvSpPr>
        <p:spPr>
          <a:xfrm>
            <a:off x="5700486" y="112693"/>
            <a:ext cx="3443514" cy="954107"/>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1.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mươi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4" name="TextBox 13"/>
          <p:cNvSpPr txBox="1"/>
          <p:nvPr/>
        </p:nvSpPr>
        <p:spPr>
          <a:xfrm>
            <a:off x="5715000" y="1103293"/>
            <a:ext cx="3443514" cy="1384995"/>
          </a:xfrm>
          <a:prstGeom prst="rect">
            <a:avLst/>
          </a:prstGeom>
          <a:noFill/>
        </p:spPr>
        <p:txBody>
          <a:bodyPr wrap="square" rtlCol="0">
            <a:spAutoFit/>
          </a:bodyPr>
          <a:lstStyle/>
          <a:p>
            <a:pPr algn="just"/>
            <a:r>
              <a:rPr lang="en-US" sz="2800" dirty="0" err="1" smtClean="0">
                <a:solidFill>
                  <a:schemeClr val="tx2">
                    <a:lumMod val="75000"/>
                  </a:schemeClr>
                </a:solidFill>
                <a:latin typeface="Times New Roman" pitchFamily="18" charset="0"/>
                <a:cs typeface="Times New Roman" pitchFamily="18" charset="0"/>
              </a:rPr>
              <a:t>Tờ</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tiền</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hai</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mươi</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nghìn</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đồng</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có</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màu</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xanh</a:t>
            </a:r>
            <a:r>
              <a:rPr lang="en-US" sz="2800" dirty="0" smtClean="0">
                <a:solidFill>
                  <a:schemeClr val="tx2">
                    <a:lumMod val="75000"/>
                  </a:schemeClr>
                </a:solidFill>
                <a:latin typeface="Times New Roman" pitchFamily="18" charset="0"/>
                <a:cs typeface="Times New Roman" pitchFamily="18" charset="0"/>
              </a:rPr>
              <a:t> lam </a:t>
            </a:r>
            <a:r>
              <a:rPr lang="en-US" sz="2800" dirty="0" err="1" smtClean="0">
                <a:solidFill>
                  <a:schemeClr val="tx2">
                    <a:lumMod val="75000"/>
                  </a:schemeClr>
                </a:solidFill>
                <a:latin typeface="Times New Roman" pitchFamily="18" charset="0"/>
                <a:cs typeface="Times New Roman" pitchFamily="18" charset="0"/>
              </a:rPr>
              <a:t>đậm</a:t>
            </a:r>
            <a:r>
              <a:rPr lang="en-US" sz="2800" dirty="0" smtClean="0">
                <a:solidFill>
                  <a:schemeClr val="tx2">
                    <a:lumMod val="75000"/>
                  </a:schemeClr>
                </a:solidFill>
                <a:latin typeface="Times New Roman" pitchFamily="18" charset="0"/>
                <a:cs typeface="Times New Roman" pitchFamily="18" charset="0"/>
              </a:rPr>
              <a:t>.</a:t>
            </a:r>
            <a:endParaRPr lang="en-US" sz="2800" dirty="0">
              <a:solidFill>
                <a:schemeClr val="tx2">
                  <a:lumMod val="75000"/>
                </a:schemeClr>
              </a:solidFill>
              <a:latin typeface="Times New Roman" pitchFamily="18" charset="0"/>
              <a:cs typeface="Times New Roman" pitchFamily="18" charset="0"/>
            </a:endParaRPr>
          </a:p>
        </p:txBody>
      </p:sp>
      <p:sp>
        <p:nvSpPr>
          <p:cNvPr id="15" name="TextBox 14"/>
          <p:cNvSpPr txBox="1"/>
          <p:nvPr/>
        </p:nvSpPr>
        <p:spPr>
          <a:xfrm>
            <a:off x="5715000" y="2488288"/>
            <a:ext cx="3443514" cy="1384995"/>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2.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xét</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t>
            </a:r>
            <a:r>
              <a:rPr lang="en-US" sz="2800" dirty="0" err="1" smtClean="0">
                <a:solidFill>
                  <a:srgbClr val="FF0000"/>
                </a:solidFill>
                <a:latin typeface="Times New Roman" pitchFamily="18" charset="0"/>
                <a:cs typeface="Times New Roman" pitchFamily="18" charset="0"/>
              </a:rPr>
              <a:t>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mươi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6" name="TextBox 15"/>
          <p:cNvSpPr txBox="1"/>
          <p:nvPr/>
        </p:nvSpPr>
        <p:spPr>
          <a:xfrm>
            <a:off x="5715000" y="3962400"/>
            <a:ext cx="3443514" cy="1384995"/>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3.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xét</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t>
            </a:r>
            <a:r>
              <a:rPr lang="en-US" sz="2800" dirty="0" err="1" smtClean="0">
                <a:solidFill>
                  <a:srgbClr val="FF0000"/>
                </a:solidFill>
                <a:latin typeface="Times New Roman" pitchFamily="18" charset="0"/>
                <a:cs typeface="Times New Roman" pitchFamily="18" charset="0"/>
              </a:rPr>
              <a:t>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hai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mươi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425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EmailMe Form - Nằm mơ thấy tờ tiền 50k đánh đề con gì chắc 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9657"/>
            <a:ext cx="5496898" cy="25835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etnam polymer 50,000 Dong bank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895601"/>
            <a:ext cx="5498031"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715000"/>
            <a:ext cx="49530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smtClean="0">
                <a:solidFill>
                  <a:schemeClr val="tx1">
                    <a:lumMod val="85000"/>
                    <a:lumOff val="15000"/>
                  </a:schemeClr>
                </a:solidFill>
                <a:latin typeface="Times New Roman" pitchFamily="18" charset="0"/>
                <a:cs typeface="Times New Roman" pitchFamily="18" charset="0"/>
              </a:rPr>
              <a:t>Năm</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mươi</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nghìn</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đồng</a:t>
            </a:r>
            <a:endParaRPr lang="en-US" sz="3200" b="1" dirty="0">
              <a:solidFill>
                <a:schemeClr val="tx1">
                  <a:lumMod val="85000"/>
                  <a:lumOff val="15000"/>
                </a:schemeClr>
              </a:solidFill>
              <a:latin typeface="Times New Roman" pitchFamily="18" charset="0"/>
              <a:cs typeface="Times New Roman" pitchFamily="18" charset="0"/>
            </a:endParaRPr>
          </a:p>
        </p:txBody>
      </p:sp>
      <p:sp>
        <p:nvSpPr>
          <p:cNvPr id="5" name="TextBox 4"/>
          <p:cNvSpPr txBox="1"/>
          <p:nvPr/>
        </p:nvSpPr>
        <p:spPr>
          <a:xfrm>
            <a:off x="5700486" y="251698"/>
            <a:ext cx="3443514" cy="954107"/>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1.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mươi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6" name="TextBox 5"/>
          <p:cNvSpPr txBox="1"/>
          <p:nvPr/>
        </p:nvSpPr>
        <p:spPr>
          <a:xfrm>
            <a:off x="5715000" y="1242298"/>
            <a:ext cx="3443514" cy="1384995"/>
          </a:xfrm>
          <a:prstGeom prst="rect">
            <a:avLst/>
          </a:prstGeom>
          <a:noFill/>
        </p:spPr>
        <p:txBody>
          <a:bodyPr wrap="square" rtlCol="0">
            <a:spAutoFit/>
          </a:bodyPr>
          <a:lstStyle/>
          <a:p>
            <a:pPr algn="just"/>
            <a:r>
              <a:rPr lang="en-US" sz="2800" dirty="0" err="1" smtClean="0">
                <a:solidFill>
                  <a:schemeClr val="tx2">
                    <a:lumMod val="75000"/>
                  </a:schemeClr>
                </a:solidFill>
                <a:latin typeface="Times New Roman" pitchFamily="18" charset="0"/>
                <a:cs typeface="Times New Roman" pitchFamily="18" charset="0"/>
              </a:rPr>
              <a:t>Tờ</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tiền</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năm</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mươi</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nghìn</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đồng</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có</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màu</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xanh</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tím</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đỏ</a:t>
            </a:r>
            <a:r>
              <a:rPr lang="en-US" sz="2800" dirty="0" smtClean="0">
                <a:solidFill>
                  <a:schemeClr val="tx2">
                    <a:lumMod val="75000"/>
                  </a:schemeClr>
                </a:solidFill>
                <a:latin typeface="Times New Roman" pitchFamily="18" charset="0"/>
                <a:cs typeface="Times New Roman" pitchFamily="18" charset="0"/>
              </a:rPr>
              <a:t>.</a:t>
            </a:r>
            <a:endParaRPr lang="en-US" sz="2800" dirty="0">
              <a:solidFill>
                <a:schemeClr val="tx2">
                  <a:lumMod val="75000"/>
                </a:schemeClr>
              </a:solidFill>
              <a:latin typeface="Times New Roman" pitchFamily="18" charset="0"/>
              <a:cs typeface="Times New Roman" pitchFamily="18" charset="0"/>
            </a:endParaRPr>
          </a:p>
        </p:txBody>
      </p:sp>
      <p:sp>
        <p:nvSpPr>
          <p:cNvPr id="7" name="TextBox 6"/>
          <p:cNvSpPr txBox="1"/>
          <p:nvPr/>
        </p:nvSpPr>
        <p:spPr>
          <a:xfrm>
            <a:off x="5715000" y="2627293"/>
            <a:ext cx="3443514" cy="1384995"/>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2.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xét</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t>
            </a:r>
            <a:r>
              <a:rPr lang="en-US" sz="2800" dirty="0" err="1" smtClean="0">
                <a:solidFill>
                  <a:srgbClr val="FF0000"/>
                </a:solidFill>
                <a:latin typeface="Times New Roman" pitchFamily="18" charset="0"/>
                <a:cs typeface="Times New Roman" pitchFamily="18" charset="0"/>
              </a:rPr>
              <a:t>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mươi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5715000" y="4101405"/>
            <a:ext cx="3443514" cy="1384995"/>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3.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xét</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t>
            </a:r>
            <a:r>
              <a:rPr lang="en-US" sz="2800" dirty="0" err="1" smtClean="0">
                <a:solidFill>
                  <a:srgbClr val="FF0000"/>
                </a:solidFill>
                <a:latin typeface="Times New Roman" pitchFamily="18" charset="0"/>
                <a:cs typeface="Times New Roman" pitchFamily="18" charset="0"/>
              </a:rPr>
              <a:t>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mươi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11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100+ hình ảnh tiền năm trăm ngàn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7146"/>
            <a:ext cx="5562600" cy="2528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0.000 đồng (tiền Việt)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0"/>
            <a:ext cx="5562599" cy="2498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5791200"/>
            <a:ext cx="49530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smtClean="0">
                <a:solidFill>
                  <a:schemeClr val="tx1">
                    <a:lumMod val="85000"/>
                    <a:lumOff val="15000"/>
                  </a:schemeClr>
                </a:solidFill>
                <a:latin typeface="Times New Roman" pitchFamily="18" charset="0"/>
                <a:cs typeface="Times New Roman" pitchFamily="18" charset="0"/>
              </a:rPr>
              <a:t>Một</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trăm</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nghìn</a:t>
            </a:r>
            <a:r>
              <a:rPr lang="en-US" sz="3200" b="1" dirty="0" smtClean="0">
                <a:solidFill>
                  <a:schemeClr val="tx1">
                    <a:lumMod val="85000"/>
                    <a:lumOff val="15000"/>
                  </a:schemeClr>
                </a:solidFill>
                <a:latin typeface="Times New Roman" pitchFamily="18" charset="0"/>
                <a:cs typeface="Times New Roman" pitchFamily="18" charset="0"/>
              </a:rPr>
              <a:t> </a:t>
            </a:r>
            <a:r>
              <a:rPr lang="en-US" sz="3200" b="1" dirty="0" err="1" smtClean="0">
                <a:solidFill>
                  <a:schemeClr val="tx1">
                    <a:lumMod val="85000"/>
                    <a:lumOff val="15000"/>
                  </a:schemeClr>
                </a:solidFill>
                <a:latin typeface="Times New Roman" pitchFamily="18" charset="0"/>
                <a:cs typeface="Times New Roman" pitchFamily="18" charset="0"/>
              </a:rPr>
              <a:t>đồng</a:t>
            </a:r>
            <a:endParaRPr lang="en-US" sz="3200" b="1" dirty="0">
              <a:solidFill>
                <a:schemeClr val="tx1">
                  <a:lumMod val="85000"/>
                  <a:lumOff val="15000"/>
                </a:schemeClr>
              </a:solidFill>
              <a:latin typeface="Times New Roman" pitchFamily="18" charset="0"/>
              <a:cs typeface="Times New Roman" pitchFamily="18" charset="0"/>
            </a:endParaRPr>
          </a:p>
        </p:txBody>
      </p:sp>
      <p:sp>
        <p:nvSpPr>
          <p:cNvPr id="6" name="TextBox 5"/>
          <p:cNvSpPr txBox="1"/>
          <p:nvPr/>
        </p:nvSpPr>
        <p:spPr>
          <a:xfrm>
            <a:off x="5700486" y="533400"/>
            <a:ext cx="3443514" cy="954107"/>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1.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trăm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5715000" y="1524000"/>
            <a:ext cx="3443514" cy="1384995"/>
          </a:xfrm>
          <a:prstGeom prst="rect">
            <a:avLst/>
          </a:prstGeom>
          <a:noFill/>
        </p:spPr>
        <p:txBody>
          <a:bodyPr wrap="square" rtlCol="0">
            <a:spAutoFit/>
          </a:bodyPr>
          <a:lstStyle/>
          <a:p>
            <a:pPr algn="just"/>
            <a:r>
              <a:rPr lang="en-US" sz="2800" dirty="0" err="1" smtClean="0">
                <a:solidFill>
                  <a:schemeClr val="tx2">
                    <a:lumMod val="75000"/>
                  </a:schemeClr>
                </a:solidFill>
                <a:latin typeface="Times New Roman" pitchFamily="18" charset="0"/>
                <a:cs typeface="Times New Roman" pitchFamily="18" charset="0"/>
              </a:rPr>
              <a:t>Tờ</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tiền</a:t>
            </a:r>
            <a:r>
              <a:rPr lang="en-US" sz="2800" dirty="0" smtClean="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một</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trăm</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nghìn</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đồng</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có</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màu</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xanh</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lá</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cây</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đậm</a:t>
            </a:r>
            <a:r>
              <a:rPr lang="en-US" sz="2800" dirty="0" smtClean="0">
                <a:solidFill>
                  <a:schemeClr val="tx2">
                    <a:lumMod val="75000"/>
                  </a:schemeClr>
                </a:solidFill>
                <a:latin typeface="Times New Roman" pitchFamily="18" charset="0"/>
                <a:cs typeface="Times New Roman" pitchFamily="18" charset="0"/>
              </a:rPr>
              <a:t>.</a:t>
            </a:r>
            <a:endParaRPr lang="en-US" sz="2800" dirty="0">
              <a:solidFill>
                <a:schemeClr val="tx2">
                  <a:lumMod val="75000"/>
                </a:schemeClr>
              </a:solidFill>
              <a:latin typeface="Times New Roman" pitchFamily="18" charset="0"/>
              <a:cs typeface="Times New Roman" pitchFamily="18" charset="0"/>
            </a:endParaRPr>
          </a:p>
        </p:txBody>
      </p:sp>
      <p:sp>
        <p:nvSpPr>
          <p:cNvPr id="8" name="TextBox 7"/>
          <p:cNvSpPr txBox="1"/>
          <p:nvPr/>
        </p:nvSpPr>
        <p:spPr>
          <a:xfrm>
            <a:off x="5715000" y="2908995"/>
            <a:ext cx="3443514" cy="1384995"/>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2.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xét</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t>
            </a:r>
            <a:r>
              <a:rPr lang="en-US" sz="2800" dirty="0" err="1" smtClean="0">
                <a:solidFill>
                  <a:srgbClr val="FF0000"/>
                </a:solidFill>
                <a:latin typeface="Times New Roman" pitchFamily="18" charset="0"/>
                <a:cs typeface="Times New Roman" pitchFamily="18" charset="0"/>
              </a:rPr>
              <a:t>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trăm</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9" name="TextBox 8"/>
          <p:cNvSpPr txBox="1"/>
          <p:nvPr/>
        </p:nvSpPr>
        <p:spPr>
          <a:xfrm>
            <a:off x="5715000" y="4383107"/>
            <a:ext cx="3443514" cy="1384995"/>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3. </a:t>
            </a:r>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xét</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t>
            </a:r>
            <a:r>
              <a:rPr lang="en-US" sz="2800" dirty="0" err="1" smtClean="0">
                <a:solidFill>
                  <a:srgbClr val="FF0000"/>
                </a:solidFill>
                <a:latin typeface="Times New Roman" pitchFamily="18" charset="0"/>
                <a:cs typeface="Times New Roman" pitchFamily="18" charset="0"/>
              </a:rPr>
              <a:t>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trăm</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nghìn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895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ải hình ảnh 1cac760ac49ef64c36f30df5faa07b065b03d93bb21f4 tại k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7774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6600" y="609600"/>
            <a:ext cx="283795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KẾT LUẬN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Rectangle 2"/>
          <p:cNvSpPr/>
          <p:nvPr/>
        </p:nvSpPr>
        <p:spPr>
          <a:xfrm>
            <a:off x="762000" y="1219200"/>
            <a:ext cx="7696200" cy="4524315"/>
          </a:xfrm>
          <a:prstGeom prst="rect">
            <a:avLst/>
          </a:prstGeom>
        </p:spPr>
        <p:txBody>
          <a:bodyPr wrap="square">
            <a:spAutoFit/>
          </a:bodyPr>
          <a:lstStyle/>
          <a:p>
            <a:pPr algn="just">
              <a:buFontTx/>
              <a:buNone/>
            </a:pPr>
            <a:r>
              <a:rPr lang="en-US" sz="3200" b="1" dirty="0" smtClean="0">
                <a:solidFill>
                  <a:schemeClr val="accent1">
                    <a:lumMod val="50000"/>
                  </a:schemeClr>
                </a:solidFill>
                <a:latin typeface="Times New Roman" pitchFamily="18" charset="0"/>
                <a:cs typeface="Times New Roman" pitchFamily="18" charset="0"/>
              </a:rPr>
              <a:t>1. </a:t>
            </a:r>
            <a:r>
              <a:rPr lang="en-US" sz="3200" b="1" dirty="0" err="1">
                <a:solidFill>
                  <a:schemeClr val="accent1">
                    <a:lumMod val="50000"/>
                  </a:schemeClr>
                </a:solidFill>
                <a:latin typeface="Times New Roman" pitchFamily="18" charset="0"/>
                <a:cs typeface="Times New Roman" pitchFamily="18" charset="0"/>
              </a:rPr>
              <a:t>Các</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tờ</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giấy</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bạc</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trên</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có</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trị</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giá</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là</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hai</a:t>
            </a:r>
            <a:r>
              <a:rPr lang="vi-VN" sz="3200" b="1" dirty="0">
                <a:solidFill>
                  <a:schemeClr val="accent1">
                    <a:lumMod val="50000"/>
                  </a:schemeClr>
                </a:solidFill>
                <a:latin typeface="Times New Roman" pitchFamily="18" charset="0"/>
                <a:cs typeface="Times New Roman" pitchFamily="18" charset="0"/>
              </a:rPr>
              <a:t> mươi</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nghìn</a:t>
            </a:r>
            <a:r>
              <a:rPr lang="en-US" sz="3200" b="1" dirty="0">
                <a:solidFill>
                  <a:schemeClr val="accent1">
                    <a:lumMod val="50000"/>
                  </a:schemeClr>
                </a:solidFill>
                <a:latin typeface="Times New Roman" pitchFamily="18" charset="0"/>
                <a:cs typeface="Times New Roman" pitchFamily="18" charset="0"/>
              </a:rPr>
              <a:t> </a:t>
            </a:r>
            <a:r>
              <a:rPr lang="en-US" sz="3200" b="1" dirty="0" err="1" smtClean="0">
                <a:solidFill>
                  <a:schemeClr val="accent1">
                    <a:lumMod val="50000"/>
                  </a:schemeClr>
                </a:solidFill>
                <a:latin typeface="Times New Roman" pitchFamily="18" charset="0"/>
                <a:cs typeface="Times New Roman" pitchFamily="18" charset="0"/>
              </a:rPr>
              <a:t>đồng</a:t>
            </a:r>
            <a:r>
              <a:rPr lang="en-US" sz="3200" b="1" dirty="0" smtClean="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năm</a:t>
            </a:r>
            <a:r>
              <a:rPr lang="vi-VN" sz="3200" b="1" dirty="0">
                <a:solidFill>
                  <a:schemeClr val="accent1">
                    <a:lumMod val="50000"/>
                  </a:schemeClr>
                </a:solidFill>
                <a:latin typeface="Times New Roman" pitchFamily="18" charset="0"/>
                <a:cs typeface="Times New Roman" pitchFamily="18" charset="0"/>
              </a:rPr>
              <a:t> mươi</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nghìn</a:t>
            </a:r>
            <a:r>
              <a:rPr lang="en-US" sz="3200" b="1" dirty="0">
                <a:solidFill>
                  <a:schemeClr val="accent1">
                    <a:lumMod val="50000"/>
                  </a:schemeClr>
                </a:solidFill>
                <a:latin typeface="Times New Roman" pitchFamily="18" charset="0"/>
                <a:cs typeface="Times New Roman" pitchFamily="18" charset="0"/>
              </a:rPr>
              <a:t> </a:t>
            </a:r>
            <a:r>
              <a:rPr lang="en-US" sz="3200" b="1" dirty="0" err="1" smtClean="0">
                <a:solidFill>
                  <a:schemeClr val="accent1">
                    <a:lumMod val="50000"/>
                  </a:schemeClr>
                </a:solidFill>
                <a:latin typeface="Times New Roman" pitchFamily="18" charset="0"/>
                <a:cs typeface="Times New Roman" pitchFamily="18" charset="0"/>
              </a:rPr>
              <a:t>đồng</a:t>
            </a:r>
            <a:r>
              <a:rPr lang="en-US" sz="3200" b="1" dirty="0" smtClean="0">
                <a:solidFill>
                  <a:schemeClr val="accent1">
                    <a:lumMod val="50000"/>
                  </a:schemeClr>
                </a:solidFill>
                <a:latin typeface="Times New Roman" pitchFamily="18" charset="0"/>
                <a:cs typeface="Times New Roman" pitchFamily="18" charset="0"/>
              </a:rPr>
              <a:t>, </a:t>
            </a:r>
            <a:r>
              <a:rPr lang="en-US" sz="3200" b="1" dirty="0">
                <a:solidFill>
                  <a:schemeClr val="accent1">
                    <a:lumMod val="50000"/>
                  </a:schemeClr>
                </a:solidFill>
                <a:latin typeface="Times New Roman" pitchFamily="18" charset="0"/>
                <a:cs typeface="Times New Roman" pitchFamily="18" charset="0"/>
              </a:rPr>
              <a:t>m</a:t>
            </a:r>
            <a:r>
              <a:rPr lang="vi-VN" sz="3200" b="1" dirty="0">
                <a:solidFill>
                  <a:schemeClr val="accent1">
                    <a:lumMod val="50000"/>
                  </a:schemeClr>
                </a:solidFill>
                <a:latin typeface="Times New Roman" pitchFamily="18" charset="0"/>
                <a:cs typeface="Times New Roman" pitchFamily="18" charset="0"/>
              </a:rPr>
              <a:t>ột trăm</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nghìn</a:t>
            </a:r>
            <a:r>
              <a:rPr lang="en-US" sz="3200" b="1" dirty="0">
                <a:solidFill>
                  <a:schemeClr val="accent1">
                    <a:lumMod val="50000"/>
                  </a:schemeClr>
                </a:solidFill>
                <a:latin typeface="Times New Roman" pitchFamily="18" charset="0"/>
                <a:cs typeface="Times New Roman" pitchFamily="18" charset="0"/>
              </a:rPr>
              <a:t> </a:t>
            </a:r>
            <a:r>
              <a:rPr lang="en-US" sz="3200" b="1" dirty="0" err="1" smtClean="0">
                <a:solidFill>
                  <a:schemeClr val="accent1">
                    <a:lumMod val="50000"/>
                  </a:schemeClr>
                </a:solidFill>
                <a:latin typeface="Times New Roman" pitchFamily="18" charset="0"/>
                <a:cs typeface="Times New Roman" pitchFamily="18" charset="0"/>
              </a:rPr>
              <a:t>đồng</a:t>
            </a:r>
            <a:r>
              <a:rPr lang="en-US" sz="3200" b="1" dirty="0" smtClean="0">
                <a:solidFill>
                  <a:schemeClr val="accent1">
                    <a:lumMod val="50000"/>
                  </a:schemeClr>
                </a:solidFill>
                <a:latin typeface="Times New Roman" pitchFamily="18" charset="0"/>
                <a:cs typeface="Times New Roman" pitchFamily="18" charset="0"/>
              </a:rPr>
              <a:t>.</a:t>
            </a:r>
            <a:endParaRPr lang="en-US" sz="3200" b="1" dirty="0">
              <a:solidFill>
                <a:schemeClr val="accent1">
                  <a:lumMod val="50000"/>
                </a:schemeClr>
              </a:solidFill>
              <a:latin typeface="Times New Roman" pitchFamily="18" charset="0"/>
              <a:cs typeface="Times New Roman" pitchFamily="18" charset="0"/>
            </a:endParaRPr>
          </a:p>
          <a:p>
            <a:pPr algn="just">
              <a:buFontTx/>
              <a:buNone/>
            </a:pPr>
            <a:r>
              <a:rPr lang="en-US" sz="3200" b="1" dirty="0" smtClean="0">
                <a:solidFill>
                  <a:schemeClr val="accent1">
                    <a:lumMod val="50000"/>
                  </a:schemeClr>
                </a:solidFill>
                <a:latin typeface="Times New Roman" pitchFamily="18" charset="0"/>
                <a:cs typeface="Times New Roman" pitchFamily="18" charset="0"/>
              </a:rPr>
              <a:t>2. </a:t>
            </a:r>
            <a:r>
              <a:rPr lang="en-US" sz="3200" b="1" dirty="0" err="1">
                <a:solidFill>
                  <a:schemeClr val="accent1">
                    <a:lumMod val="50000"/>
                  </a:schemeClr>
                </a:solidFill>
                <a:latin typeface="Times New Roman" pitchFamily="18" charset="0"/>
                <a:cs typeface="Times New Roman" pitchFamily="18" charset="0"/>
              </a:rPr>
              <a:t>Tờ</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hai</a:t>
            </a:r>
            <a:r>
              <a:rPr lang="vi-VN" sz="3200" b="1" dirty="0">
                <a:solidFill>
                  <a:schemeClr val="accent1">
                    <a:lumMod val="50000"/>
                  </a:schemeClr>
                </a:solidFill>
                <a:latin typeface="Times New Roman" pitchFamily="18" charset="0"/>
                <a:cs typeface="Times New Roman" pitchFamily="18" charset="0"/>
              </a:rPr>
              <a:t> mươi</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nghìn</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đồng</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có</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màu</a:t>
            </a:r>
            <a:r>
              <a:rPr lang="en-US" sz="3200" b="1" dirty="0">
                <a:solidFill>
                  <a:schemeClr val="accent1">
                    <a:lumMod val="50000"/>
                  </a:schemeClr>
                </a:solidFill>
                <a:latin typeface="Times New Roman" pitchFamily="18" charset="0"/>
                <a:cs typeface="Times New Roman" pitchFamily="18" charset="0"/>
              </a:rPr>
              <a:t> </a:t>
            </a:r>
            <a:r>
              <a:rPr lang="vi-VN" sz="3200" b="1" dirty="0">
                <a:solidFill>
                  <a:schemeClr val="accent1">
                    <a:lumMod val="50000"/>
                  </a:schemeClr>
                </a:solidFill>
                <a:latin typeface="Times New Roman" pitchFamily="18" charset="0"/>
                <a:cs typeface="Times New Roman" pitchFamily="18" charset="0"/>
              </a:rPr>
              <a:t>xanh lam </a:t>
            </a:r>
            <a:r>
              <a:rPr lang="vi-VN" sz="3200" b="1" dirty="0" smtClean="0">
                <a:solidFill>
                  <a:schemeClr val="accent1">
                    <a:lumMod val="50000"/>
                  </a:schemeClr>
                </a:solidFill>
                <a:latin typeface="Times New Roman" pitchFamily="18" charset="0"/>
                <a:cs typeface="Times New Roman" pitchFamily="18" charset="0"/>
              </a:rPr>
              <a:t>đậm</a:t>
            </a:r>
            <a:r>
              <a:rPr lang="en-US" sz="3200" b="1" dirty="0" smtClean="0">
                <a:solidFill>
                  <a:schemeClr val="accent1">
                    <a:lumMod val="50000"/>
                  </a:schemeClr>
                </a:solidFill>
                <a:latin typeface="Times New Roman" pitchFamily="18" charset="0"/>
                <a:cs typeface="Times New Roman" pitchFamily="18" charset="0"/>
              </a:rPr>
              <a:t>.</a:t>
            </a:r>
            <a:endParaRPr lang="en-US" sz="3200" b="1" dirty="0">
              <a:solidFill>
                <a:schemeClr val="accent1">
                  <a:lumMod val="50000"/>
                </a:schemeClr>
              </a:solidFill>
              <a:latin typeface="Times New Roman" pitchFamily="18" charset="0"/>
              <a:cs typeface="Times New Roman" pitchFamily="18" charset="0"/>
            </a:endParaRPr>
          </a:p>
          <a:p>
            <a:pPr algn="just">
              <a:buFontTx/>
              <a:buNone/>
            </a:pP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Tờ</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năm</a:t>
            </a:r>
            <a:r>
              <a:rPr lang="vi-VN" sz="3200" b="1" dirty="0">
                <a:solidFill>
                  <a:schemeClr val="accent1">
                    <a:lumMod val="50000"/>
                  </a:schemeClr>
                </a:solidFill>
                <a:latin typeface="Times New Roman" pitchFamily="18" charset="0"/>
                <a:cs typeface="Times New Roman" pitchFamily="18" charset="0"/>
              </a:rPr>
              <a:t> mươi</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nghìn</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đồng</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có</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màu</a:t>
            </a:r>
            <a:r>
              <a:rPr lang="en-US" sz="3200" b="1" dirty="0">
                <a:solidFill>
                  <a:schemeClr val="accent1">
                    <a:lumMod val="50000"/>
                  </a:schemeClr>
                </a:solidFill>
                <a:latin typeface="Times New Roman" pitchFamily="18" charset="0"/>
                <a:cs typeface="Times New Roman" pitchFamily="18" charset="0"/>
              </a:rPr>
              <a:t> </a:t>
            </a:r>
            <a:r>
              <a:rPr lang="vi-VN" sz="3200" b="1" dirty="0">
                <a:solidFill>
                  <a:schemeClr val="accent1">
                    <a:lumMod val="50000"/>
                  </a:schemeClr>
                </a:solidFill>
                <a:latin typeface="Times New Roman" pitchFamily="18" charset="0"/>
                <a:cs typeface="Times New Roman" pitchFamily="18" charset="0"/>
              </a:rPr>
              <a:t>nâu tím </a:t>
            </a:r>
            <a:r>
              <a:rPr lang="vi-VN" sz="3200" b="1" dirty="0" smtClean="0">
                <a:solidFill>
                  <a:schemeClr val="accent1">
                    <a:lumMod val="50000"/>
                  </a:schemeClr>
                </a:solidFill>
                <a:latin typeface="Times New Roman" pitchFamily="18" charset="0"/>
                <a:cs typeface="Times New Roman" pitchFamily="18" charset="0"/>
              </a:rPr>
              <a:t>đỏ</a:t>
            </a:r>
            <a:r>
              <a:rPr lang="en-US" sz="3200" b="1" dirty="0" smtClean="0">
                <a:solidFill>
                  <a:schemeClr val="accent1">
                    <a:lumMod val="50000"/>
                  </a:schemeClr>
                </a:solidFill>
                <a:latin typeface="Times New Roman" pitchFamily="18" charset="0"/>
                <a:cs typeface="Times New Roman" pitchFamily="18" charset="0"/>
              </a:rPr>
              <a:t>.</a:t>
            </a:r>
            <a:endParaRPr lang="en-US" sz="3200" b="1" dirty="0">
              <a:solidFill>
                <a:schemeClr val="accent1">
                  <a:lumMod val="50000"/>
                </a:schemeClr>
              </a:solidFill>
              <a:latin typeface="Times New Roman" pitchFamily="18" charset="0"/>
              <a:cs typeface="Times New Roman" pitchFamily="18" charset="0"/>
            </a:endParaRPr>
          </a:p>
          <a:p>
            <a:pPr algn="just">
              <a:buFontTx/>
              <a:buNone/>
            </a:pP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Tờ</a:t>
            </a:r>
            <a:r>
              <a:rPr lang="en-US" sz="3200" b="1" dirty="0">
                <a:solidFill>
                  <a:schemeClr val="accent1">
                    <a:lumMod val="50000"/>
                  </a:schemeClr>
                </a:solidFill>
                <a:latin typeface="Times New Roman" pitchFamily="18" charset="0"/>
                <a:cs typeface="Times New Roman" pitchFamily="18" charset="0"/>
              </a:rPr>
              <a:t> m</a:t>
            </a:r>
            <a:r>
              <a:rPr lang="vi-VN" sz="3200" b="1" dirty="0">
                <a:solidFill>
                  <a:schemeClr val="accent1">
                    <a:lumMod val="50000"/>
                  </a:schemeClr>
                </a:solidFill>
                <a:latin typeface="Times New Roman" pitchFamily="18" charset="0"/>
                <a:cs typeface="Times New Roman" pitchFamily="18" charset="0"/>
              </a:rPr>
              <a:t>ột trăm</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nghìn</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đồng</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có</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màu</a:t>
            </a:r>
            <a:r>
              <a:rPr lang="en-US" sz="3200" b="1" dirty="0">
                <a:solidFill>
                  <a:schemeClr val="accent1">
                    <a:lumMod val="50000"/>
                  </a:schemeClr>
                </a:solidFill>
                <a:latin typeface="Times New Roman" pitchFamily="18" charset="0"/>
                <a:cs typeface="Times New Roman" pitchFamily="18" charset="0"/>
              </a:rPr>
              <a:t> </a:t>
            </a:r>
            <a:r>
              <a:rPr lang="vi-VN" sz="3200" b="1" dirty="0">
                <a:solidFill>
                  <a:schemeClr val="accent1">
                    <a:lumMod val="50000"/>
                  </a:schemeClr>
                </a:solidFill>
                <a:latin typeface="Times New Roman" pitchFamily="18" charset="0"/>
                <a:cs typeface="Times New Roman" pitchFamily="18" charset="0"/>
              </a:rPr>
              <a:t>xanh lá cây </a:t>
            </a:r>
            <a:r>
              <a:rPr lang="vi-VN" sz="3200" b="1" dirty="0" smtClean="0">
                <a:solidFill>
                  <a:schemeClr val="accent1">
                    <a:lumMod val="50000"/>
                  </a:schemeClr>
                </a:solidFill>
                <a:latin typeface="Times New Roman" pitchFamily="18" charset="0"/>
                <a:cs typeface="Times New Roman" pitchFamily="18" charset="0"/>
              </a:rPr>
              <a:t>đậm</a:t>
            </a:r>
            <a:r>
              <a:rPr lang="en-US" sz="3200" b="1" dirty="0" smtClean="0">
                <a:solidFill>
                  <a:schemeClr val="accent1">
                    <a:lumMod val="50000"/>
                  </a:schemeClr>
                </a:solidFill>
                <a:latin typeface="Times New Roman" pitchFamily="18" charset="0"/>
                <a:cs typeface="Times New Roman" pitchFamily="18" charset="0"/>
              </a:rPr>
              <a:t>.</a:t>
            </a:r>
            <a:endParaRPr lang="en-US" sz="32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256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145" y="152400"/>
            <a:ext cx="8721255"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228600" y="762000"/>
            <a:ext cx="3005951"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Giống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6" name="TextBox 5"/>
          <p:cNvSpPr txBox="1"/>
          <p:nvPr/>
        </p:nvSpPr>
        <p:spPr>
          <a:xfrm>
            <a:off x="208669" y="3048000"/>
            <a:ext cx="8691241" cy="1384995"/>
          </a:xfrm>
          <a:prstGeom prst="rect">
            <a:avLst/>
          </a:prstGeom>
          <a:noFill/>
        </p:spPr>
        <p:txBody>
          <a:bodyPr wrap="square" rtlCol="0">
            <a:spAutoFit/>
          </a:bodyPr>
          <a:lstStyle/>
          <a:p>
            <a:pPr algn="just"/>
            <a:r>
              <a:rPr lang="en-US" sz="2800" b="1" dirty="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Mặt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phải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đều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có</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dòng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chữ</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Cộng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hòa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xã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hội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chủ</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nghĩa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Việt</a:t>
            </a:r>
            <a:r>
              <a:rPr lang="en-US" sz="2800" b="1" dirty="0" smtClean="0">
                <a:solidFill>
                  <a:srgbClr val="0070C0"/>
                </a:solidFill>
                <a:latin typeface="Times New Roman" pitchFamily="18" charset="0"/>
                <a:cs typeface="Times New Roman" pitchFamily="18" charset="0"/>
              </a:rPr>
              <a:t> Nam, </a:t>
            </a:r>
            <a:r>
              <a:rPr lang="en-US" sz="2800" b="1" dirty="0" err="1" smtClean="0">
                <a:solidFill>
                  <a:srgbClr val="0070C0"/>
                </a:solidFill>
                <a:latin typeface="Times New Roman" pitchFamily="18" charset="0"/>
                <a:cs typeface="Times New Roman" pitchFamily="18" charset="0"/>
              </a:rPr>
              <a:t>có</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huy</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có</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chân</a:t>
            </a:r>
            <a:r>
              <a:rPr lang="en-US" sz="2800" b="1" dirty="0" smtClean="0">
                <a:solidFill>
                  <a:srgbClr val="0070C0"/>
                </a:solidFill>
                <a:latin typeface="Times New Roman" pitchFamily="18" charset="0"/>
                <a:cs typeface="Times New Roman" pitchFamily="18" charset="0"/>
              </a:rPr>
              <a:t> dung </a:t>
            </a:r>
            <a:r>
              <a:rPr lang="en-US" sz="2800" b="1" dirty="0" err="1" smtClean="0">
                <a:solidFill>
                  <a:srgbClr val="0070C0"/>
                </a:solidFill>
                <a:latin typeface="Times New Roman" pitchFamily="18" charset="0"/>
                <a:cs typeface="Times New Roman" pitchFamily="18" charset="0"/>
              </a:rPr>
              <a:t>Bác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Hồ</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có</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mệnh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giá</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tờ</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giấy</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có</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số</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seri</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sp>
        <p:nvSpPr>
          <p:cNvPr id="7" name="TextBox 6"/>
          <p:cNvSpPr txBox="1"/>
          <p:nvPr/>
        </p:nvSpPr>
        <p:spPr>
          <a:xfrm>
            <a:off x="290395" y="6106180"/>
            <a:ext cx="8458790" cy="523220"/>
          </a:xfrm>
          <a:prstGeom prst="rect">
            <a:avLst/>
          </a:prstGeom>
          <a:noFill/>
        </p:spPr>
        <p:txBody>
          <a:bodyPr wrap="none" rtlCol="0">
            <a:spAutoFit/>
          </a:bodyPr>
          <a:lstStyle/>
          <a:p>
            <a:pPr algn="just"/>
            <a:r>
              <a:rPr lang="en-US" sz="2800"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Mặt</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trái</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có</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dòng</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chữ</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Ngân</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hàng</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Nhà</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nước</a:t>
            </a:r>
            <a:r>
              <a:rPr lang="en-US" sz="2800" b="1" dirty="0" smtClean="0">
                <a:solidFill>
                  <a:schemeClr val="accent6">
                    <a:lumMod val="75000"/>
                  </a:schemeClr>
                </a:solidFill>
                <a:latin typeface="Times New Roman" pitchFamily="18" charset="0"/>
                <a:cs typeface="Times New Roman" pitchFamily="18" charset="0"/>
              </a:rPr>
              <a:t> </a:t>
            </a:r>
            <a:r>
              <a:rPr lang="en-US" sz="2800" b="1" dirty="0" err="1" smtClean="0">
                <a:solidFill>
                  <a:schemeClr val="accent6">
                    <a:lumMod val="75000"/>
                  </a:schemeClr>
                </a:solidFill>
                <a:latin typeface="Times New Roman" pitchFamily="18" charset="0"/>
                <a:cs typeface="Times New Roman" pitchFamily="18" charset="0"/>
              </a:rPr>
              <a:t>Việt</a:t>
            </a:r>
            <a:r>
              <a:rPr lang="en-US" sz="2800" b="1" dirty="0" smtClean="0">
                <a:solidFill>
                  <a:schemeClr val="accent6">
                    <a:lumMod val="75000"/>
                  </a:schemeClr>
                </a:solidFill>
                <a:latin typeface="Times New Roman" pitchFamily="18" charset="0"/>
                <a:cs typeface="Times New Roman" pitchFamily="18" charset="0"/>
              </a:rPr>
              <a:t> Nam.</a:t>
            </a:r>
            <a:endParaRPr lang="en-US" sz="2800" b="1" dirty="0">
              <a:solidFill>
                <a:schemeClr val="accent6">
                  <a:lumMod val="75000"/>
                </a:schemeClr>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13014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83" y="78616"/>
            <a:ext cx="2792752" cy="646331"/>
          </a:xfrm>
          <a:prstGeom prst="rect">
            <a:avLst/>
          </a:prstGeom>
          <a:noFill/>
        </p:spPr>
        <p:txBody>
          <a:bodyPr wrap="none" rtlCol="0">
            <a:spAutoFit/>
          </a:bodyPr>
          <a:lstStyle/>
          <a:p>
            <a:pPr algn="ct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76800"/>
            <a:ext cx="3200941" cy="523220"/>
          </a:xfrm>
          <a:prstGeom prst="rect">
            <a:avLst/>
          </a:prstGeom>
          <a:noFill/>
        </p:spPr>
        <p:txBody>
          <a:bodyPr wrap="none" rtlCol="0">
            <a:spAutoFit/>
          </a:bodyPr>
          <a:lstStyle/>
          <a:p>
            <a:pPr algn="ctr"/>
            <a:r>
              <a:rPr lang="en-US" sz="2800" b="1" dirty="0" err="1" smtClean="0">
                <a:solidFill>
                  <a:srgbClr val="00B0F0"/>
                </a:solidFill>
                <a:latin typeface="Times New Roman" pitchFamily="18" charset="0"/>
                <a:cs typeface="Times New Roman" pitchFamily="18" charset="0"/>
              </a:rPr>
              <a:t>Chùa</a:t>
            </a:r>
            <a:r>
              <a:rPr lang="en-US" sz="2800" b="1" dirty="0" smtClean="0">
                <a:solidFill>
                  <a:srgbClr val="00B0F0"/>
                </a:solidFill>
                <a:latin typeface="Times New Roman" pitchFamily="18" charset="0"/>
                <a:cs typeface="Times New Roman" pitchFamily="18" charset="0"/>
              </a:rPr>
              <a:t> </a:t>
            </a:r>
            <a:r>
              <a:rPr lang="en-US" sz="2800" b="1" dirty="0" err="1" smtClean="0">
                <a:solidFill>
                  <a:srgbClr val="00B0F0"/>
                </a:solidFill>
                <a:latin typeface="Times New Roman" pitchFamily="18" charset="0"/>
                <a:cs typeface="Times New Roman" pitchFamily="18" charset="0"/>
              </a:rPr>
              <a:t>Cầu</a:t>
            </a:r>
            <a:r>
              <a:rPr lang="en-US" sz="2800" b="1" dirty="0" smtClean="0">
                <a:solidFill>
                  <a:srgbClr val="00B0F0"/>
                </a:solidFill>
                <a:latin typeface="Times New Roman" pitchFamily="18" charset="0"/>
                <a:cs typeface="Times New Roman" pitchFamily="18" charset="0"/>
              </a:rPr>
              <a:t> – </a:t>
            </a:r>
            <a:r>
              <a:rPr lang="en-US" sz="2800" b="1" dirty="0" err="1" smtClean="0">
                <a:solidFill>
                  <a:srgbClr val="00B0F0"/>
                </a:solidFill>
                <a:latin typeface="Times New Roman" pitchFamily="18" charset="0"/>
                <a:cs typeface="Times New Roman" pitchFamily="18" charset="0"/>
              </a:rPr>
              <a:t>Hội</a:t>
            </a:r>
            <a:r>
              <a:rPr lang="en-US" sz="2800" b="1" dirty="0" smtClean="0">
                <a:solidFill>
                  <a:srgbClr val="00B0F0"/>
                </a:solidFill>
                <a:latin typeface="Times New Roman" pitchFamily="18" charset="0"/>
                <a:cs typeface="Times New Roman" pitchFamily="18" charset="0"/>
              </a:rPr>
              <a:t> An</a:t>
            </a:r>
            <a:endParaRPr lang="en-US" sz="2800" b="1" dirty="0">
              <a:solidFill>
                <a:srgbClr val="00B0F0"/>
              </a:solidFill>
              <a:latin typeface="Times New Roman" pitchFamily="18" charset="0"/>
              <a:cs typeface="Times New Roman" pitchFamily="18" charset="0"/>
            </a:endParaRPr>
          </a:p>
        </p:txBody>
      </p:sp>
      <p:sp>
        <p:nvSpPr>
          <p:cNvPr id="9" name="TextBox 8"/>
          <p:cNvSpPr txBox="1"/>
          <p:nvPr/>
        </p:nvSpPr>
        <p:spPr>
          <a:xfrm>
            <a:off x="3200398" y="4757947"/>
            <a:ext cx="2685799" cy="2031325"/>
          </a:xfrm>
          <a:prstGeom prst="rect">
            <a:avLst/>
          </a:prstGeom>
          <a:noFill/>
        </p:spPr>
        <p:txBody>
          <a:bodyPr wrap="square" rtlCol="0">
            <a:spAutoFit/>
          </a:bodyPr>
          <a:lstStyle/>
          <a:p>
            <a:pPr algn="ctr">
              <a:lnSpc>
                <a:spcPct val="150000"/>
              </a:lnSpc>
            </a:pPr>
            <a:r>
              <a:rPr lang="en-US" sz="2800" b="1" dirty="0" err="1" smtClean="0">
                <a:solidFill>
                  <a:srgbClr val="00B050"/>
                </a:solidFill>
                <a:latin typeface="Times New Roman" pitchFamily="18" charset="0"/>
                <a:cs typeface="Times New Roman" pitchFamily="18" charset="0"/>
              </a:rPr>
              <a:t>Nghênh</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Lương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Đình</a:t>
            </a:r>
            <a:r>
              <a:rPr lang="en-US" sz="2800" b="1" dirty="0" smtClean="0">
                <a:solidFill>
                  <a:srgbClr val="00B050"/>
                </a:solidFill>
                <a:latin typeface="Times New Roman" pitchFamily="18" charset="0"/>
                <a:cs typeface="Times New Roman" pitchFamily="18" charset="0"/>
              </a:rPr>
              <a:t> – </a:t>
            </a:r>
            <a:r>
              <a:rPr lang="en-US" sz="2800" b="1" dirty="0" err="1" smtClean="0">
                <a:solidFill>
                  <a:srgbClr val="00B050"/>
                </a:solidFill>
                <a:latin typeface="Times New Roman" pitchFamily="18" charset="0"/>
                <a:cs typeface="Times New Roman" pitchFamily="18" charset="0"/>
              </a:rPr>
              <a:t>Phu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Văn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Lâu</a:t>
            </a:r>
            <a:r>
              <a:rPr lang="en-US" sz="2800" b="1" dirty="0" smtClean="0">
                <a:solidFill>
                  <a:srgbClr val="00B050"/>
                </a:solidFill>
                <a:latin typeface="Times New Roman" pitchFamily="18" charset="0"/>
                <a:cs typeface="Times New Roman" pitchFamily="18" charset="0"/>
              </a:rPr>
              <a:t> – </a:t>
            </a:r>
            <a:r>
              <a:rPr lang="en-US" sz="2800" b="1" dirty="0" err="1" smtClean="0">
                <a:solidFill>
                  <a:srgbClr val="00B050"/>
                </a:solidFill>
                <a:latin typeface="Times New Roman" pitchFamily="18" charset="0"/>
                <a:cs typeface="Times New Roman" pitchFamily="18" charset="0"/>
              </a:rPr>
              <a:t>Huế</a:t>
            </a:r>
            <a:endParaRPr lang="en-US" sz="2800" b="1" dirty="0">
              <a:solidFill>
                <a:srgbClr val="00B050"/>
              </a:solidFill>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solidFill>
                  <a:srgbClr val="C00000"/>
                </a:solidFill>
                <a:latin typeface="Times New Roman" pitchFamily="18" charset="0"/>
                <a:cs typeface="Times New Roman" pitchFamily="18" charset="0"/>
              </a:rPr>
              <a:t>Văn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miếu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Quốc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Tử</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Giám</a:t>
            </a:r>
            <a:r>
              <a:rPr lang="en-US" sz="2800" b="1" dirty="0" smtClean="0">
                <a:solidFill>
                  <a:srgbClr val="C00000"/>
                </a:solidFill>
                <a:latin typeface="Times New Roman" pitchFamily="18" charset="0"/>
                <a:cs typeface="Times New Roman" pitchFamily="18" charset="0"/>
              </a:rPr>
              <a:t> </a:t>
            </a:r>
          </a:p>
          <a:p>
            <a:pPr algn="ctr">
              <a:lnSpc>
                <a:spcPct val="150000"/>
              </a:lnSpc>
            </a:pP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Hà</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Nội</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050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ỀN GIẢ KHÔNG CỌC GIAO DỊCH TRỰC TIẾP - Tiền Giả Không Cọc Gia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43434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4414897"/>
            <a:ext cx="8648700"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trái</a:t>
            </a:r>
            <a:r>
              <a:rPr lang="vi-VN" sz="3200" b="1" dirty="0" smtClean="0">
                <a:latin typeface="Times New Roman" pitchFamily="18" charset="0"/>
                <a:cs typeface="Times New Roman" pitchFamily="18" charset="0"/>
              </a:rPr>
              <a:t> </a:t>
            </a:r>
            <a:r>
              <a:rPr lang="vi-VN" sz="3200" b="1" dirty="0">
                <a:latin typeface="Times New Roman" pitchFamily="18" charset="0"/>
                <a:cs typeface="Times New Roman" pitchFamily="18" charset="0"/>
              </a:rPr>
              <a:t>tờ </a:t>
            </a:r>
            <a:r>
              <a:rPr lang="vi-VN" sz="3200" b="1" dirty="0" smtClean="0">
                <a:latin typeface="Times New Roman" pitchFamily="18" charset="0"/>
                <a:cs typeface="Times New Roman" pitchFamily="18" charset="0"/>
              </a:rPr>
              <a:t>200</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000 </a:t>
            </a:r>
            <a:r>
              <a:rPr lang="vi-VN" sz="3200" b="1" dirty="0">
                <a:latin typeface="Times New Roman" pitchFamily="18" charset="0"/>
                <a:cs typeface="Times New Roman" pitchFamily="18" charset="0"/>
              </a:rPr>
              <a:t>đồng là hòn Đỉnh Hương thuộc Vịnh Hạ Long (Quảng Ninh). Phiến đá có hình một lư hương khổng lồ đứng giữa biển khơi như một vật thiêng cúng tế trời đất.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4884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TotalTime>
  <Words>865</Words>
  <Application>Microsoft Office PowerPoint</Application>
  <PresentationFormat>On-screen Show (4:3)</PresentationFormat>
  <Paragraphs>138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43</cp:revision>
  <dcterms:created xsi:type="dcterms:W3CDTF">2020-05-10T09:36:19Z</dcterms:created>
  <dcterms:modified xsi:type="dcterms:W3CDTF">2020-06-03T13:45:58Z</dcterms:modified>
</cp:coreProperties>
</file>