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3300"/>
    <a:srgbClr val="00FF00"/>
    <a:srgbClr val="FFFF00"/>
    <a:srgbClr val="FF3300"/>
    <a:srgbClr val="66FFFF"/>
    <a:srgbClr val="FFCC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C7840-844F-4EB1-8A59-9300A05DC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38D5E-FFCE-4951-9B18-32AE290F8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C6398-DB7D-407F-AB28-1613068AF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85200-321F-47C1-842D-74CE5779B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C558C-FFCF-4482-9D15-5E083C33F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6F91C-CB51-4D0A-8F21-0BE5C8BBC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84544-B03C-4AA7-B82B-30DBC3D55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3090D-55A2-4FE6-81F6-A6B730291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66BE0-9DFC-4CB9-8609-D627F9131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3794-7BDD-4BF2-BFAB-5857FE2BF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A23FE-5F7E-47E8-ABA8-3BEF39E6A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D7B6771-8A77-4E2F-9312-D77E8E485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33600" y="2032000"/>
            <a:ext cx="4648200" cy="711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90500" dir="5400000" sy="50000" rotWithShape="0">
              <a:srgbClr val="FF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Môn : Kể chuyện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76400" y="3048000"/>
            <a:ext cx="5638800" cy="990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rgbClr val="FFFF99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993300"/>
                </a:solidFill>
                <a:latin typeface="Arial"/>
                <a:cs typeface="Arial"/>
              </a:rPr>
              <a:t> Kể chuyện đã nghe, đã đọc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993300"/>
              </a:solidFill>
              <a:latin typeface="Arial"/>
              <a:cs typeface="Arial"/>
            </a:endParaRPr>
          </a:p>
        </p:txBody>
      </p:sp>
      <p:pic>
        <p:nvPicPr>
          <p:cNvPr id="2" name="Picture 7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343400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5257800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57200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Kiểm tra bài cũ</a:t>
            </a:r>
            <a:r>
              <a:rPr lang="en-US"/>
              <a:t> :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3352800" y="1600200"/>
            <a:ext cx="4572000" cy="9906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800000"/>
                </a:solidFill>
                <a:latin typeface="Arial"/>
                <a:cs typeface="Arial"/>
              </a:rPr>
              <a:t> Khát vọng sống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505200" y="3565525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( Kể 1, 2 đoạn truyện )</a:t>
            </a:r>
          </a:p>
        </p:txBody>
      </p:sp>
      <p:pic>
        <p:nvPicPr>
          <p:cNvPr id="3077" name="Picture 7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0"/>
            <a:ext cx="2895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514600"/>
            <a:ext cx="228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 animBg="1"/>
      <p:bldP spid="133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19400" y="0"/>
            <a:ext cx="312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i="1" u="sng"/>
              <a:t>Kể chuyện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752600" y="625475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rgbClr val="FFFF99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Kể chuyện đã nghe, đã đọc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1600200" cy="701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S/146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2803525"/>
            <a:ext cx="8686800" cy="1920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Đề bài</a:t>
            </a:r>
            <a:r>
              <a:rPr lang="en-US"/>
              <a:t> : Kể một câu chuyện em đã được nghe hoặc được đọc về tinh thần lạc quan, yêu đời.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304800" y="4038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4191000" y="40386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7162800" y="40386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228600" y="464820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106" name="Picture 13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105400"/>
            <a:ext cx="434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4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35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 animBg="1"/>
      <p:bldP spid="3078" grpId="0" animBg="1"/>
      <p:bldP spid="3079" grpId="0" animBg="1"/>
      <p:bldP spid="3080" grpId="0" animBg="1"/>
      <p:bldP spid="3082" grpId="0" animBg="1"/>
      <p:bldP spid="3083" grpId="0" animBg="1"/>
      <p:bldP spid="30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" y="60325"/>
            <a:ext cx="2590800" cy="7016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Gợi ý</a:t>
            </a:r>
            <a:r>
              <a:rPr lang="en-US"/>
              <a:t> 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08125" y="1746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98525"/>
            <a:ext cx="8915400" cy="70167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200" b="1" i="1"/>
              <a:t>1. Tìm ví dụ về tinh thần lạc quan, yêu đời 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2400" y="1798638"/>
            <a:ext cx="86868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200">
                <a:solidFill>
                  <a:srgbClr val="CC3300"/>
                </a:solidFill>
              </a:rPr>
              <a:t>- Người chiến sĩ cách mạng bị địch giam cầm vẫn tin vào thắng lợi của cách mạng, vui sống để tiếp tục chiến đấu ( như Bác Hồ trong bài </a:t>
            </a:r>
            <a:r>
              <a:rPr lang="en-US" sz="3200" b="1" i="1">
                <a:solidFill>
                  <a:srgbClr val="CC3300"/>
                </a:solidFill>
              </a:rPr>
              <a:t>Ngắm trăng</a:t>
            </a:r>
            <a:r>
              <a:rPr lang="en-US" sz="3200">
                <a:solidFill>
                  <a:srgbClr val="CC3300"/>
                </a:solidFill>
              </a:rPr>
              <a:t> ).</a:t>
            </a:r>
          </a:p>
        </p:txBody>
      </p:sp>
      <p:pic>
        <p:nvPicPr>
          <p:cNvPr id="4104" name="Picture 8" descr="scan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362325"/>
            <a:ext cx="50292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20090804056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3434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2" grpId="0" animBg="1"/>
      <p:bldP spid="4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" y="60325"/>
            <a:ext cx="2590800" cy="7016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Gợi ý</a:t>
            </a:r>
            <a:r>
              <a:rPr lang="en-US"/>
              <a:t> 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08125" y="1746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898525"/>
            <a:ext cx="8915400" cy="70167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200" b="1" i="1"/>
              <a:t>1. Tìm ví dụ về tinh thần lạc quan, yêu đời :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6200" y="1676400"/>
            <a:ext cx="89154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3200">
                <a:solidFill>
                  <a:srgbClr val="003399"/>
                </a:solidFill>
              </a:rPr>
              <a:t>- Nhiều người gặp khó khăn hoặc rơi vào hoàn cảnh không may vẫn tha thiết với cuộc sống, phấn đấu để vượt qua ( như nhân vật Giôn trong truyện </a:t>
            </a:r>
            <a:r>
              <a:rPr lang="en-US" sz="3200" b="1" i="1">
                <a:solidFill>
                  <a:srgbClr val="003399"/>
                </a:solidFill>
              </a:rPr>
              <a:t>Khát vọng sống</a:t>
            </a:r>
            <a:r>
              <a:rPr lang="en-US" sz="3200">
                <a:solidFill>
                  <a:srgbClr val="003399"/>
                </a:solidFill>
              </a:rPr>
              <a:t> của Lơn-đơn ).</a:t>
            </a:r>
          </a:p>
        </p:txBody>
      </p:sp>
      <p:pic>
        <p:nvPicPr>
          <p:cNvPr id="5128" name="Picture 8" descr="scan0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/>
      <p:bldP spid="5123" grpId="1"/>
      <p:bldP spid="5124" grpId="0" animBg="1"/>
      <p:bldP spid="5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" y="60325"/>
            <a:ext cx="2590800" cy="7016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Gợi ý</a:t>
            </a:r>
            <a:r>
              <a:rPr lang="en-US"/>
              <a:t> :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898525"/>
            <a:ext cx="8915400" cy="70167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200" b="1" i="1"/>
              <a:t>1. Tìm ví dụ về tinh thần lạc quan, yêu đời 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1820863"/>
            <a:ext cx="891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3200">
                <a:solidFill>
                  <a:srgbClr val="FF3300"/>
                </a:solidFill>
              </a:rPr>
              <a:t>- Tinh thần lạc quan, yêu đời còn thể hiện ở sự ham thích thể thao, văn nghệ, ưa hoạt động, ưa hài hước,… </a:t>
            </a:r>
          </a:p>
        </p:txBody>
      </p:sp>
      <p:pic>
        <p:nvPicPr>
          <p:cNvPr id="6152" name="Picture 8" descr="scan0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52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 animBg="1"/>
      <p:bldP spid="6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" y="60325"/>
            <a:ext cx="2590800" cy="7016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Gợi ý</a:t>
            </a:r>
            <a:r>
              <a:rPr lang="en-US"/>
              <a:t>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" y="1558925"/>
            <a:ext cx="8915400" cy="1260475"/>
          </a:xfrm>
          <a:prstGeom prst="rect">
            <a:avLst/>
          </a:prstGeom>
          <a:solidFill>
            <a:srgbClr val="FF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3600" b="1" i="1"/>
              <a:t>2. Tìm những câu chuyện trong sách báo về tinh thần lạc quan, yêu đời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1000" y="3046413"/>
            <a:ext cx="838200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600">
                <a:solidFill>
                  <a:srgbClr val="FF3300"/>
                </a:solidFill>
              </a:rPr>
              <a:t>- Các truyện về anh hùng, danh nhân.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</a:rPr>
              <a:t> - Các truyện về gương tốt xưa và nay.</a:t>
            </a:r>
          </a:p>
        </p:txBody>
      </p:sp>
      <p:pic>
        <p:nvPicPr>
          <p:cNvPr id="8197" name="Picture 9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7244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9" grpId="0" animBg="1"/>
      <p:bldP spid="82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879725"/>
            <a:ext cx="7924800" cy="711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77800" dir="5400000" sy="50000" rotWithShape="0">
              <a:srgbClr val="003399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i="1"/>
              <a:t>Học sinh giới thiệu câu chuyện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i="1"/>
              <a:t>* </a:t>
            </a:r>
            <a:r>
              <a:rPr lang="en-US" i="1" u="sng"/>
              <a:t>Thực hành kể</a:t>
            </a:r>
            <a:r>
              <a:rPr lang="en-US"/>
              <a:t> 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57200" y="1193800"/>
            <a:ext cx="8229600" cy="5283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u="sng"/>
              <a:t>Cách kể</a:t>
            </a:r>
            <a:r>
              <a:rPr lang="en-US"/>
              <a:t> :</a:t>
            </a:r>
          </a:p>
          <a:p>
            <a:pPr>
              <a:spcBef>
                <a:spcPct val="50000"/>
              </a:spcBef>
            </a:pPr>
            <a:r>
              <a:rPr lang="en-US"/>
              <a:t> - Giới thiệu câu chuyện :</a:t>
            </a:r>
          </a:p>
          <a:p>
            <a:pPr>
              <a:spcBef>
                <a:spcPct val="50000"/>
              </a:spcBef>
            </a:pPr>
            <a:r>
              <a:rPr lang="en-US"/>
              <a:t>   + Nêu tên câu chuyện.</a:t>
            </a:r>
          </a:p>
          <a:p>
            <a:pPr>
              <a:spcBef>
                <a:spcPct val="50000"/>
              </a:spcBef>
            </a:pPr>
            <a:r>
              <a:rPr lang="en-US"/>
              <a:t>   + Nêu tên nhân vật.</a:t>
            </a:r>
          </a:p>
          <a:p>
            <a:pPr>
              <a:spcBef>
                <a:spcPct val="50000"/>
              </a:spcBef>
            </a:pPr>
            <a:r>
              <a:rPr lang="en-US"/>
              <a:t> - Kể diễn biến câu chuyện.</a:t>
            </a:r>
          </a:p>
          <a:p>
            <a:pPr>
              <a:spcBef>
                <a:spcPct val="50000"/>
              </a:spcBef>
            </a:pPr>
            <a:r>
              <a:rPr lang="en-US"/>
              <a:t> - Trao đổi ý nghĩa câu chuyện.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334000" y="228600"/>
            <a:ext cx="3200400" cy="13716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0" grpId="1" animBg="1"/>
      <p:bldP spid="9221" grpId="0"/>
      <p:bldP spid="9222" grpId="0" animBg="1"/>
      <p:bldP spid="92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819400" y="60325"/>
            <a:ext cx="312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i="1" u="sng"/>
              <a:t>Kể chuyện</a:t>
            </a: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752600" y="838200"/>
            <a:ext cx="5715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rgbClr val="FFFF99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Kể chuyện đã nghe, đã đọc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" y="76200"/>
            <a:ext cx="1600200" cy="701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S/146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2057400" y="3352800"/>
            <a:ext cx="5029200" cy="1219200"/>
          </a:xfrm>
          <a:prstGeom prst="cloudCallout">
            <a:avLst>
              <a:gd name="adj1" fmla="val -47505"/>
              <a:gd name="adj2" fmla="val 98306"/>
            </a:avLst>
          </a:prstGeom>
          <a:solidFill>
            <a:srgbClr val="FFFF00"/>
          </a:solidFill>
          <a:ln w="9525">
            <a:solidFill>
              <a:schemeClr val="bg1"/>
            </a:solidFill>
            <a:round/>
            <a:headEnd/>
            <a:tailEnd/>
          </a:ln>
          <a:effectLst>
            <a:prstShdw prst="shdw13" dist="157090" dir="15357825">
              <a:srgbClr val="FF3300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en-US" i="1"/>
              <a:t>Thi kể</a:t>
            </a:r>
          </a:p>
        </p:txBody>
      </p:sp>
      <p:pic>
        <p:nvPicPr>
          <p:cNvPr id="10246" name="Picture 12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3" descr="2009080405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4196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animBg="1"/>
      <p:bldP spid="11268" grpId="0" animBg="1"/>
      <p:bldP spid="1127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344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Thiên Long co.,ltd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Nguyễn Hoàng Phy</dc:creator>
  <cp:lastModifiedBy>Welcome</cp:lastModifiedBy>
  <cp:revision>11</cp:revision>
  <dcterms:created xsi:type="dcterms:W3CDTF">2010-04-11T06:27:11Z</dcterms:created>
  <dcterms:modified xsi:type="dcterms:W3CDTF">2020-06-11T02:37:32Z</dcterms:modified>
</cp:coreProperties>
</file>