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5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1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37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8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9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8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0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6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9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683568" y="116632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effectLst/>
                <a:latin typeface="Times New Roman" pitchFamily="18" charset="0"/>
                <a:cs typeface="Times New Roman" pitchFamily="18" charset="0"/>
              </a:rPr>
              <a:t>Toán:</a:t>
            </a:r>
          </a:p>
          <a:p>
            <a:pPr algn="ctr"/>
            <a:r>
              <a:rPr lang="en-US" sz="2800" b="1" u="none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none" baseline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TOÁN LIÊN QUAN ĐẾN RÚT VỀ ĐƠN VỊ (tiếp theo)</a:t>
            </a:r>
            <a:endParaRPr lang="en-US" sz="2800" b="1" u="none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177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6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7FD8E-FA57-495F-B57F-2AE41D44F945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C762-A05C-41A2-8AE6-1E4AABF5C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7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te Cartoon Kids And School Bus Frame Stock Vector - Imag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755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7129" y="4800600"/>
            <a:ext cx="7498671" cy="4038600"/>
          </a:xfrm>
          <a:prstGeom prst="rect">
            <a:avLst/>
          </a:prstGeom>
          <a:noFill/>
        </p:spPr>
        <p:txBody>
          <a:bodyPr spcFirstLastPara="1" wrap="none" lIns="91426" tIns="45712" rIns="91426" bIns="45712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8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4194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ids Peeping Behind Placard,Cute Little Children On Backgrou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2963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43608" y="4293096"/>
            <a:ext cx="714696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TOÁN LIÊN QUAN ĐẾN RÚT VỀ ĐƠN VỊ </a:t>
            </a:r>
          </a:p>
          <a:p>
            <a:pPr lvl="0"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(tiếp theo)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5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780928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+mj-lt"/>
                <a:cs typeface="Times New Roman" pitchFamily="18" charset="0"/>
              </a:rPr>
              <a:t>Đặt tính rồi tính</a:t>
            </a:r>
            <a:endParaRPr lang="en-US" sz="3600" b="1" dirty="0">
              <a:latin typeface="+mj-lt"/>
              <a:cs typeface="Times New Roman" pitchFamily="18" charset="0"/>
            </a:endParaRPr>
          </a:p>
          <a:p>
            <a:r>
              <a:rPr lang="en-US" sz="3600" dirty="0" smtClean="0">
                <a:latin typeface="+mj-lt"/>
                <a:cs typeface="Times New Roman" pitchFamily="18" charset="0"/>
              </a:rPr>
              <a:t>a) </a:t>
            </a:r>
            <a:r>
              <a:rPr lang="en-US" sz="3600" dirty="0" smtClean="0">
                <a:latin typeface="+mj-lt"/>
                <a:cs typeface="Times New Roman" pitchFamily="18" charset="0"/>
              </a:rPr>
              <a:t>12 015 </a:t>
            </a:r>
            <a:r>
              <a:rPr lang="en-US" sz="3600" dirty="0" smtClean="0">
                <a:latin typeface="+mj-lt"/>
                <a:cs typeface="Times New Roman" pitchFamily="18" charset="0"/>
              </a:rPr>
              <a:t>× 3		b) </a:t>
            </a:r>
            <a:r>
              <a:rPr lang="en-US" sz="3600" dirty="0" smtClean="0">
                <a:latin typeface="+mj-lt"/>
                <a:cs typeface="Times New Roman" pitchFamily="18" charset="0"/>
              </a:rPr>
              <a:t>25 855 </a:t>
            </a:r>
            <a:r>
              <a:rPr lang="en-US" sz="3600" dirty="0" smtClean="0">
                <a:latin typeface="+mj-lt"/>
                <a:cs typeface="Times New Roman" pitchFamily="18" charset="0"/>
              </a:rPr>
              <a:t>: 5</a:t>
            </a:r>
            <a:endParaRPr lang="en-US" sz="3600" dirty="0">
              <a:latin typeface="+mj-lt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836712"/>
            <a:ext cx="5837674" cy="160450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Kiểm tra bài cũ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633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1556792"/>
            <a:ext cx="8820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Bài toán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 Có 35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mật ong đựng đều vào 7 can. Nếu có 10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mật ong thì đựng đều vào mấy can như thế ?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Tóm tắt 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: 7  can		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: ... can?	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8028384" y="3429000"/>
            <a:ext cx="360040" cy="93610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2950969"/>
            <a:ext cx="60320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000" u="sng" dirty="0">
                <a:latin typeface="Times New Roman" pitchFamily="18" charset="0"/>
                <a:cs typeface="Times New Roman" pitchFamily="18" charset="0"/>
              </a:rPr>
              <a:t>giải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Số lít mật ong trong mỗi can là: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	35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7 = 5(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		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can cần có để đựng 10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mật ong là: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5 = 2(can)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3000" u="sng" dirty="0"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2 can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9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276872"/>
            <a:ext cx="83164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bài toán liên quan đến rút về đơn vị gồm </a:t>
            </a:r>
          </a:p>
          <a:p>
            <a:pPr algn="just"/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bước:</a:t>
            </a:r>
          </a:p>
          <a:p>
            <a:pPr marL="285750" indent="-285750" algn="just"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Bước 1: Tìm giá trị của một phần</a:t>
            </a:r>
          </a:p>
          <a:p>
            <a:pPr marL="285750" indent="-285750" algn="just"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Bước 2: Tìm số phần bằng nhau của một giá trị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46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188640"/>
            <a:ext cx="93965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Có 40kg đường đựng đều trong 8 túi. Hỏi 15kg đường đựng trong mấy túi như thế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67336" y="2968525"/>
            <a:ext cx="59766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Số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kg đường trong mỗi túi là: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40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8 = 5(kg)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Số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túi cần có để đựng 15kg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5 = 3(túi)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túi</a:t>
            </a:r>
          </a:p>
          <a:p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58353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Tóm tắt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40kg đường : 8 túi	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15kg đường : ... túi ?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845579" y="1265858"/>
            <a:ext cx="24837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1231" y="1265858"/>
            <a:ext cx="24837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49474" y="727249"/>
            <a:ext cx="54368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96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4" y="304634"/>
            <a:ext cx="9036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Cứ 4 cái áo như nhau thì cần có 24 cúc áo. Hỏi có 42 cúc áo thì dùng cho mấy cái áo như thế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					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79912" y="2924944"/>
            <a:ext cx="51845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r>
              <a:rPr lang="en-US" sz="3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   </a:t>
            </a:r>
          </a:p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cúc áo cần cho một cái áo là:</a:t>
            </a:r>
          </a:p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24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4 = 6(cúc áo)</a:t>
            </a:r>
          </a:p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cái áo dùng hết 42 cúc áo là:</a:t>
            </a:r>
          </a:p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6 = 7(cái áo)</a:t>
            </a:r>
          </a:p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  </a:t>
            </a:r>
            <a:r>
              <a:rPr lang="en-US" sz="3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số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7 cái áo</a:t>
            </a:r>
          </a:p>
          <a:p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752" y="1605947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Tóm tắt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24 cúc áo : 4  cái áo 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42 cúc áo : ... cái áo ?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60834" y="764704"/>
            <a:ext cx="630019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1570" y="1255366"/>
            <a:ext cx="27642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44602" y="1255366"/>
            <a:ext cx="27642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30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7133" y="2021532"/>
            <a:ext cx="87682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24 : 6 : 2 </a:t>
            </a:r>
            <a:r>
              <a:rPr lang="en-US" sz="3000" dirty="0" smtClean="0">
                <a:latin typeface="Verdana"/>
                <a:ea typeface="Verdana"/>
                <a:cs typeface="Verdana"/>
              </a:rPr>
              <a:t>=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4 : 2		b) 24 : 6 : 2</a:t>
            </a:r>
            <a:r>
              <a:rPr lang="en-US" sz="3000" dirty="0" smtClean="0">
                <a:latin typeface="Verdana"/>
                <a:ea typeface="Verdana"/>
                <a:cs typeface="Verdana"/>
              </a:rPr>
              <a:t> </a:t>
            </a:r>
            <a:r>
              <a:rPr lang="en-US" sz="3000" dirty="0">
                <a:latin typeface="Verdana"/>
                <a:ea typeface="Verdana"/>
                <a:cs typeface="Verdana"/>
              </a:rPr>
              <a:t>=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24 : 3</a:t>
            </a:r>
          </a:p>
          <a:p>
            <a:pPr lvl="2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000" dirty="0" smtClean="0">
                <a:latin typeface="Verdana"/>
                <a:ea typeface="Verdana"/>
                <a:cs typeface="Verdana"/>
              </a:rPr>
              <a:t>=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2					 </a:t>
            </a:r>
            <a:r>
              <a:rPr lang="en-US" sz="3000" dirty="0" smtClean="0">
                <a:latin typeface="Verdana"/>
                <a:ea typeface="Verdana"/>
                <a:cs typeface="Verdana"/>
              </a:rPr>
              <a:t>=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7133" y="4509953"/>
            <a:ext cx="87682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c) 18 : 3 × 2 </a:t>
            </a:r>
            <a:r>
              <a:rPr lang="en-US" sz="3000" dirty="0" smtClean="0">
                <a:latin typeface="Verdana"/>
                <a:ea typeface="Verdana"/>
                <a:cs typeface="Verdana"/>
              </a:rPr>
              <a:t>=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18 : 6		d) 18 : 3 × 2 </a:t>
            </a:r>
            <a:r>
              <a:rPr lang="en-US" sz="3000" dirty="0" smtClean="0">
                <a:latin typeface="Verdana"/>
                <a:ea typeface="Verdana"/>
                <a:cs typeface="Verdana"/>
              </a:rPr>
              <a:t>=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6 × 2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000" dirty="0" smtClean="0">
                <a:latin typeface="Verdana"/>
                <a:ea typeface="Verdana"/>
                <a:cs typeface="Verdana"/>
              </a:rPr>
              <a:t>=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3				 	</a:t>
            </a:r>
            <a:r>
              <a:rPr lang="en-US" sz="3000" dirty="0">
                <a:latin typeface="Verdana"/>
                <a:ea typeface="Verdana"/>
                <a:cs typeface="Verdana"/>
              </a:rPr>
              <a:t> =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12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437175" y="4623257"/>
            <a:ext cx="936104" cy="93610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S</a:t>
            </a:r>
            <a:endParaRPr lang="en-US" sz="4800" dirty="0"/>
          </a:p>
        </p:txBody>
      </p:sp>
      <p:sp>
        <p:nvSpPr>
          <p:cNvPr id="6" name="Oval 5"/>
          <p:cNvSpPr/>
          <p:nvPr/>
        </p:nvSpPr>
        <p:spPr>
          <a:xfrm>
            <a:off x="8032897" y="4487455"/>
            <a:ext cx="936104" cy="93610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Đ</a:t>
            </a:r>
          </a:p>
        </p:txBody>
      </p:sp>
      <p:sp>
        <p:nvSpPr>
          <p:cNvPr id="7" name="Oval 6"/>
          <p:cNvSpPr/>
          <p:nvPr/>
        </p:nvSpPr>
        <p:spPr>
          <a:xfrm>
            <a:off x="7988396" y="2451998"/>
            <a:ext cx="936104" cy="93610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S</a:t>
            </a:r>
            <a:endParaRPr lang="en-US" sz="4800" dirty="0"/>
          </a:p>
        </p:txBody>
      </p:sp>
      <p:sp>
        <p:nvSpPr>
          <p:cNvPr id="8" name="Oval 7"/>
          <p:cNvSpPr/>
          <p:nvPr/>
        </p:nvSpPr>
        <p:spPr>
          <a:xfrm>
            <a:off x="3437175" y="2487672"/>
            <a:ext cx="936104" cy="93610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Đ</a:t>
            </a:r>
          </a:p>
        </p:txBody>
      </p:sp>
      <p:sp>
        <p:nvSpPr>
          <p:cNvPr id="2" name="Rectangle 1"/>
          <p:cNvSpPr/>
          <p:nvPr/>
        </p:nvSpPr>
        <p:spPr>
          <a:xfrm>
            <a:off x="-2" y="697518"/>
            <a:ext cx="9144001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Cách nào làm đúng, cách nào làm sai ?</a:t>
            </a:r>
          </a:p>
        </p:txBody>
      </p:sp>
    </p:spTree>
    <p:extLst>
      <p:ext uri="{BB962C8B-B14F-4D97-AF65-F5344CB8AC3E}">
        <p14:creationId xmlns:p14="http://schemas.microsoft.com/office/powerpoint/2010/main" val="52514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6775" y="1484784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Giải bài toán liên quan đến rút về đơn vị gồm mấy bước ? Đó là những bước nào ?</a:t>
            </a:r>
          </a:p>
          <a:p>
            <a:pPr algn="just"/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Gồm 2 bước:</a:t>
            </a:r>
          </a:p>
          <a:p>
            <a:pPr marL="285750" indent="-285750" algn="just">
              <a:buFontTx/>
              <a:buChar char="-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Bước 1: Tìm giá trị của một phần</a:t>
            </a:r>
          </a:p>
          <a:p>
            <a:pPr marL="285750" indent="-285750" algn="just">
              <a:buFontTx/>
              <a:buChar char="-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Bước 2: Tìm số phần bằng nhau của một giá trị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271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NGUYỄN VĂN TRỖI</dc:title>
  <dc:creator>ADMIN</dc:creator>
  <cp:lastModifiedBy>huy_ctn</cp:lastModifiedBy>
  <cp:revision>18</cp:revision>
  <dcterms:created xsi:type="dcterms:W3CDTF">2017-04-20T21:21:55Z</dcterms:created>
  <dcterms:modified xsi:type="dcterms:W3CDTF">2020-06-12T05:25:49Z</dcterms:modified>
</cp:coreProperties>
</file>