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sldIdLst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6" r:id="rId15"/>
    <p:sldId id="312" r:id="rId16"/>
    <p:sldId id="313" r:id="rId17"/>
    <p:sldId id="317" r:id="rId18"/>
    <p:sldId id="318" r:id="rId19"/>
    <p:sldId id="319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0000FF"/>
    <a:srgbClr val="CCFFCC"/>
    <a:srgbClr val="00CC66"/>
    <a:srgbClr val="FFFF00"/>
    <a:srgbClr val="FF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46" d="100"/>
          <a:sy n="46" d="100"/>
        </p:scale>
        <p:origin x="-1170" y="-72"/>
      </p:cViewPr>
      <p:guideLst>
        <p:guide orient="horz" pos="2160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AF641-0659-453A-89E7-9123313D9C9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EBD79A-9631-4583-9E44-9DE0F4359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6282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786B04-1782-4D89-B620-4828FDF063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án 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26055" y="1136650"/>
            <a:ext cx="3657600" cy="265303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79" name="WordArt 293"/>
          <p:cNvSpPr>
            <a:spLocks noTextEdit="1"/>
          </p:cNvSpPr>
          <p:nvPr/>
        </p:nvSpPr>
        <p:spPr>
          <a:xfrm>
            <a:off x="2133283" y="75883"/>
            <a:ext cx="5065712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ÁI MỘ A</a:t>
            </a:r>
            <a:endParaRPr lang="vi-V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3442970" y="990600"/>
            <a:ext cx="2364105" cy="235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vi-VN" altLang="en-US" sz="27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vi-VN" altLang="en-US" sz="27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6" name="WordArt 11"/>
          <p:cNvSpPr>
            <a:spLocks noTextEdit="1"/>
          </p:cNvSpPr>
          <p:nvPr/>
        </p:nvSpPr>
        <p:spPr>
          <a:xfrm>
            <a:off x="1569085" y="3671570"/>
            <a:ext cx="6317615" cy="19342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BIỂU ĐỒ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685800"/>
            <a:ext cx="9144000" cy="119888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đồ dưới đây hãy viết chữ hoặc số thích hợp vào chỗ chấm :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z2770158546786_92453a2ff231d7c00bbb7a6917ae88e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621915"/>
            <a:ext cx="5327650" cy="42360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86400" y="2667000"/>
            <a:ext cx="352425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vi-VN" altLang="en-US" sz="4000">
                <a:highlight>
                  <a:srgbClr val="00FF00"/>
                </a:highlight>
              </a:rPr>
              <a:t>c)</a:t>
            </a:r>
            <a:r>
              <a:rPr lang="vi-VN" altLang="en-US" sz="4000"/>
              <a:t> Gia đình cô Hồng có ....... con trai và ...... con gái.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772400" y="342900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153400" y="426720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8280" y="2315845"/>
            <a:ext cx="495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0000FF"/>
                </a:solidFill>
              </a:rPr>
              <a:t>CÁC CON CỦA NĂM GIA ĐÌNH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76200" y="495069"/>
            <a:ext cx="9144000" cy="119888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đồ dưới đây hãy viết chữ hoặc số thích hợp vào chỗ chấm :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z2770158546786_92453a2ff231d7c00bbb7a6917ae88e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596515"/>
            <a:ext cx="5327650" cy="42614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501640" y="2438400"/>
            <a:ext cx="35242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altLang="en-US" sz="4000">
                <a:highlight>
                  <a:srgbClr val="C0C0C0"/>
                </a:highlight>
              </a:rPr>
              <a:t>d)</a:t>
            </a:r>
            <a:r>
              <a:rPr lang="vi-VN" altLang="en-US" sz="4000"/>
              <a:t> Những gia đình có 1 con gái là : .....................................................................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867400" y="4343400"/>
            <a:ext cx="27927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cô Hồng, cô Đào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8280" y="2315845"/>
            <a:ext cx="495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0000FF"/>
                </a:solidFill>
              </a:rPr>
              <a:t>CÁC CON CỦA NĂM GIA ĐÌNH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536633"/>
            <a:ext cx="9144000" cy="119888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đồ dưới đây hãy viết chữ hoặc số thích hợp vào chỗ chấm :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z2770158546786_92453a2ff231d7c00bbb7a6917ae88e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620010"/>
            <a:ext cx="5327650" cy="42379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562600" y="2362200"/>
            <a:ext cx="35242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altLang="en-US" sz="4000">
                <a:highlight>
                  <a:srgbClr val="808000"/>
                </a:highlight>
              </a:rPr>
              <a:t>e)</a:t>
            </a:r>
            <a:r>
              <a:rPr lang="vi-VN" altLang="en-US" sz="4000"/>
              <a:t> Cả năm gia đình có .......... người con, trong đó có ...... con trai và ...... con gái.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391400" y="2999740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327650" y="4953000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334000" y="5659755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8280" y="2315845"/>
            <a:ext cx="495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0000FF"/>
                </a:solidFill>
              </a:rPr>
              <a:t>CÁC CON CỦA NĂM GIA ĐÌNH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5" grpId="0"/>
      <p:bldP spid="5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85022" y="2590800"/>
            <a:ext cx="55739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Luyện</a:t>
            </a:r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tập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489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1066800"/>
            <a:ext cx="9144000" cy="119888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1(tr29)</a:t>
            </a: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biểu đồ dưới đây hãy viết Đ (đúng) hoặc S (sai) vào ô trống :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z2770158546032_023484d4c72e0e4dacdab41c8036831b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80" y="2743200"/>
            <a:ext cx="8582660" cy="397446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284480" y="2392045"/>
            <a:ext cx="8619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>
                <a:solidFill>
                  <a:srgbClr val="0000FF"/>
                </a:solidFill>
              </a:rPr>
              <a:t>CÁC MÔN THỂ THAO KHỐI LỚP 4 THAM GIA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1066800"/>
            <a:ext cx="9144000" cy="119888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1(tr29)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Dựa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đồ dưới đây hãy viết Đ (đúng) hoặc S (sai) vào ô trống :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52400" y="2438400"/>
            <a:ext cx="8150225" cy="422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en-US" sz="3200">
                <a:highlight>
                  <a:srgbClr val="FFFF00"/>
                </a:highlight>
              </a:rPr>
              <a:t>a)</a:t>
            </a:r>
            <a:r>
              <a:rPr lang="vi-VN" altLang="en-US" sz="3200"/>
              <a:t> Cả 3 lớp tham gia 7 môn thể thao.</a:t>
            </a:r>
          </a:p>
          <a:p>
            <a:pPr algn="just">
              <a:lnSpc>
                <a:spcPct val="120000"/>
              </a:lnSpc>
            </a:pPr>
            <a:r>
              <a:rPr lang="vi-VN" altLang="en-US" sz="3200">
                <a:highlight>
                  <a:srgbClr val="FF00FF"/>
                </a:highlight>
              </a:rPr>
              <a:t>b)</a:t>
            </a:r>
            <a:r>
              <a:rPr lang="vi-VN" altLang="en-US" sz="3200"/>
              <a:t> Lớp 4A tham gia 3 môn thể thao : bơi, nhảy dây và cờ vua.</a:t>
            </a:r>
          </a:p>
          <a:p>
            <a:pPr algn="just">
              <a:lnSpc>
                <a:spcPct val="120000"/>
              </a:lnSpc>
            </a:pPr>
            <a:r>
              <a:rPr lang="vi-VN" altLang="en-US" sz="3200">
                <a:highlight>
                  <a:srgbClr val="00FF00"/>
                </a:highlight>
              </a:rPr>
              <a:t>c)</a:t>
            </a:r>
            <a:r>
              <a:rPr lang="vi-VN" altLang="en-US" sz="3200"/>
              <a:t> Môn nhảy dây có 2 lớp tham gia là lớp 4A và lớp 4B.</a:t>
            </a:r>
          </a:p>
          <a:p>
            <a:pPr algn="just">
              <a:lnSpc>
                <a:spcPct val="120000"/>
              </a:lnSpc>
            </a:pPr>
            <a:r>
              <a:rPr lang="vi-VN" altLang="en-US" sz="3200">
                <a:highlight>
                  <a:srgbClr val="C0C0C0"/>
                </a:highlight>
              </a:rPr>
              <a:t>d)</a:t>
            </a:r>
            <a:r>
              <a:rPr lang="vi-VN" altLang="en-US" sz="3200"/>
              <a:t> Lớp 4A và lớp 4C tham gia tất cả 5 môn thể thao.</a:t>
            </a:r>
          </a:p>
        </p:txBody>
      </p:sp>
      <p:sp>
        <p:nvSpPr>
          <p:cNvPr id="6" name="Oval 5"/>
          <p:cNvSpPr/>
          <p:nvPr/>
        </p:nvSpPr>
        <p:spPr>
          <a:xfrm>
            <a:off x="8382000" y="25146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0" y="3581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0" y="4648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0" y="5867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0" y="2514600"/>
            <a:ext cx="609600" cy="609600"/>
          </a:xfrm>
          <a:prstGeom prst="ellipse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Oval 11"/>
          <p:cNvSpPr/>
          <p:nvPr/>
        </p:nvSpPr>
        <p:spPr>
          <a:xfrm>
            <a:off x="8382000" y="3581400"/>
            <a:ext cx="609600" cy="609600"/>
          </a:xfrm>
          <a:prstGeom prst="ellipse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3" name="Oval 12"/>
          <p:cNvSpPr/>
          <p:nvPr/>
        </p:nvSpPr>
        <p:spPr>
          <a:xfrm>
            <a:off x="8382000" y="4648200"/>
            <a:ext cx="609600" cy="609600"/>
          </a:xfrm>
          <a:prstGeom prst="ellipse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4" name="Oval 13"/>
          <p:cNvSpPr/>
          <p:nvPr/>
        </p:nvSpPr>
        <p:spPr>
          <a:xfrm>
            <a:off x="8382000" y="5867400"/>
            <a:ext cx="609600" cy="609600"/>
          </a:xfrm>
          <a:prstGeom prst="ellipse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bldLvl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524000" y="4648200"/>
            <a:ext cx="66294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pic>
        <p:nvPicPr>
          <p:cNvPr id="25607" name="Picture 7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1143000"/>
            <a:ext cx="9144000" cy="518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38100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2(tr29):</a:t>
            </a:r>
            <a:endParaRPr lang="en-US" altLang="vi-VN" sz="2800" b="1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4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486400" cy="5105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614988" y="1676400"/>
            <a:ext cx="3529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>
                <a:solidFill>
                  <a:srgbClr val="008000"/>
                </a:solidFill>
                <a:latin typeface="Times New Roman" pitchFamily="18" charset="0"/>
              </a:rPr>
              <a:t>- Biểu đồ trên gồm mấy cột?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486400" y="1752600"/>
            <a:ext cx="3657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b="1" u="none">
                <a:solidFill>
                  <a:srgbClr val="0000FF"/>
                </a:solidFill>
                <a:latin typeface="Times New Roman" pitchFamily="18" charset="0"/>
              </a:rPr>
              <a:t>* Biểu đồ trên gồm 2 cột: Cột bên trái ghi tên năm. Cột bên phải ghi số thóc mà gia đình bác Hà đã thu hoạch được trong từng năm.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26088" y="4191000"/>
            <a:ext cx="3617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>
                <a:solidFill>
                  <a:srgbClr val="008000"/>
                </a:solidFill>
                <a:latin typeface="Times New Roman" pitchFamily="18" charset="0"/>
              </a:rPr>
              <a:t>- Biểu đồ trên gồm mấy hàng?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562600" y="4191000"/>
            <a:ext cx="3581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b="1" u="none">
                <a:solidFill>
                  <a:srgbClr val="0000FF"/>
                </a:solidFill>
                <a:latin typeface="Times New Roman" pitchFamily="18" charset="0"/>
              </a:rPr>
              <a:t>* Biểu đồ trên gồm 3 hàng. Mỗi hàng ghi tên một năm và số thóc thu hoạch được trong năm đó của gia đình bác Hà.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28600" y="636887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2(tr29):</a:t>
            </a:r>
            <a:endParaRPr lang="en-US" altLang="vi-VN" sz="2800" b="1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3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2" grpId="1"/>
      <p:bldP spid="26633" grpId="0"/>
      <p:bldP spid="26638" grpId="0"/>
      <p:bldP spid="26638" grpId="1"/>
      <p:bldP spid="266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800600" cy="4975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876800" y="1820863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a.  Năm 2002 gia đình bác Hà thu hoạch được mấy tấn thóc ?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76800" y="16002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Năm 2002 gia đình bác Hà thu hoạch được 50 tạ  hay 5 tấn thóc .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800600" y="297180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Năm 2002 gia đình bác Hà  thu hoạch được nhiều hơn năm 2000 bao nhiêu tạ thóc?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800600" y="266700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Năm 2002 gia đình bác Hà  thu hoạch được nhiều hơn năm 2000  10 tạ thóc hay là 1 tấn.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800600" y="419100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Vì năm 2002 thu được 50 tạ (5 tấn) còn năm 2000 chỉ thu được có 40 tạ ( hay 4 tấn)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800600" y="4191000"/>
            <a:ext cx="4343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 u="none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c. Cả 3 năm gia đình bác Hà thu hoạch được bao nhiêu tấn thóc?Năm nào thu hoạch được nhiều thóc nhất? Năm nào thu hoạch được ít thóc nhất?</a:t>
            </a:r>
            <a:endParaRPr lang="en-US" altLang="vi-VN" sz="2400" b="1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800600" y="3810000"/>
            <a:ext cx="434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Cả 3 năm gia đình bác Hà thu được 12 tấn thóc.(40 tạ  + 30 tạ + 50 tạ) = 120 tạ = 12 tấn.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876800" y="4953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Năm 2002 gia đình bác Hà thu hoạch được nhiều thóc nhất. ( 50 tạ hay 5 tấn).</a:t>
            </a:r>
            <a:endParaRPr lang="en-US" alt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876800" y="6035675"/>
            <a:ext cx="426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b="1" u="none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Năm 2001 thu hoạch được ít nhất. ( 30 tạ hay 3 tấn).</a:t>
            </a:r>
            <a:endParaRPr lang="en-US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38100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2(tr29):</a:t>
            </a:r>
            <a:endParaRPr lang="en-US" altLang="vi-VN" sz="2800" b="1" u="none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  <p:bldP spid="27658" grpId="1"/>
      <p:bldP spid="27660" grpId="0"/>
      <p:bldP spid="27661" grpId="0"/>
      <p:bldP spid="27661" grpId="1"/>
      <p:bldP spid="27662" grpId="0"/>
      <p:bldP spid="27663" grpId="0"/>
      <p:bldP spid="27663" grpId="1"/>
      <p:bldP spid="27664" grpId="0"/>
      <p:bldP spid="27664" grpId="1"/>
      <p:bldP spid="27665" grpId="0"/>
      <p:bldP spid="27666" grpId="0"/>
      <p:bldP spid="276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/>
          <p:nvPr/>
        </p:nvSpPr>
        <p:spPr>
          <a:xfrm>
            <a:off x="257810" y="1600835"/>
            <a:ext cx="8799830" cy="598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đáp án đúng trong các câu sau : </a:t>
            </a:r>
            <a:endParaRPr lang="en-US" altLang="en-US" sz="33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2420541"/>
            <a:ext cx="8515350" cy="4269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Muốn tìm số trung bình cộng của nhiều số, ta tính tổng của các số đó, rồi chia tổng đó cho 2.</a:t>
            </a:r>
          </a:p>
          <a:p>
            <a:pPr>
              <a:spcBef>
                <a:spcPts val="600"/>
              </a:spcBef>
            </a:pPr>
            <a:r>
              <a:rPr lang="en-US" alt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Muốn tìm số trung bình cộng của nhiều số, ta tính tổng của các số đó, rồi chia tổng đó cho 3.</a:t>
            </a:r>
          </a:p>
          <a:p>
            <a:pPr>
              <a:spcBef>
                <a:spcPts val="600"/>
              </a:spcBef>
            </a:pPr>
            <a:r>
              <a:rPr lang="en-US" alt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Muốn tìm số trung bình cộng của nhiều số, ta tính tổng của các số đó, rồi chia tổng đó cho 4.</a:t>
            </a:r>
          </a:p>
          <a:p>
            <a:pPr>
              <a:spcBef>
                <a:spcPts val="600"/>
              </a:spcBef>
            </a:pPr>
            <a:r>
              <a:rPr lang="en-US" altLang="en-US" sz="28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Muốn tìm số trung bình cộng của nhiều số, ta tính tổng của các số đó, rồi chia tổng đó cho số các số hạng.</a:t>
            </a:r>
            <a:endParaRPr lang="en-US" altLang="en-US" sz="28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258039"/>
            <a:ext cx="8515350" cy="1407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Muốn tìm số trung bình cộng của nhiều số, ta tính tổng của các số đó, rồi chia tổng đó cho số các số hạng.</a:t>
            </a:r>
            <a:endParaRPr lang="en-US" altLang="en-US" sz="2850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6190" y="5258435"/>
            <a:ext cx="543560" cy="5327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1" name="WordArt 16"/>
          <p:cNvSpPr>
            <a:spLocks noTextEdit="1"/>
          </p:cNvSpPr>
          <p:nvPr/>
        </p:nvSpPr>
        <p:spPr>
          <a:xfrm>
            <a:off x="152400" y="848995"/>
            <a:ext cx="3933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ÔN </a:t>
            </a:r>
            <a:r>
              <a:rPr lang="en-US" sz="3600" b="1" dirty="0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</a:p>
        </p:txBody>
      </p:sp>
      <p:sp>
        <p:nvSpPr>
          <p:cNvPr id="5126" name="Text Box 19"/>
          <p:cNvSpPr txBox="1"/>
          <p:nvPr/>
        </p:nvSpPr>
        <p:spPr>
          <a:xfrm>
            <a:off x="0" y="76200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/>
          <p:nvPr/>
        </p:nvSpPr>
        <p:spPr>
          <a:xfrm>
            <a:off x="428625" y="1905000"/>
            <a:ext cx="82867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cộng của 25 v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l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3643630"/>
            <a:ext cx="776605" cy="7791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6" name="TextBox 7"/>
          <p:cNvSpPr txBox="1"/>
          <p:nvPr/>
        </p:nvSpPr>
        <p:spPr>
          <a:xfrm>
            <a:off x="2903220" y="2971800"/>
            <a:ext cx="333756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 15</a:t>
            </a:r>
          </a:p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 20</a:t>
            </a:r>
          </a:p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 25</a:t>
            </a:r>
          </a:p>
          <a:p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 40</a:t>
            </a:r>
            <a:endParaRPr lang="en-US" altLang="en-US" sz="4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657600"/>
            <a:ext cx="16986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20</a:t>
            </a:r>
          </a:p>
        </p:txBody>
      </p:sp>
      <p:sp>
        <p:nvSpPr>
          <p:cNvPr id="2" name="WordArt 16"/>
          <p:cNvSpPr>
            <a:spLocks noTextEdit="1"/>
          </p:cNvSpPr>
          <p:nvPr/>
        </p:nvSpPr>
        <p:spPr>
          <a:xfrm>
            <a:off x="152400" y="838200"/>
            <a:ext cx="3933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Text Box 19"/>
          <p:cNvSpPr txBox="1"/>
          <p:nvPr/>
        </p:nvSpPr>
        <p:spPr>
          <a:xfrm>
            <a:off x="0" y="65405"/>
            <a:ext cx="9144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vi-VN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1314450" y="971550"/>
            <a:ext cx="75438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       </a:t>
            </a:r>
            <a:r>
              <a:rPr lang="en-US" altLang="en-US" sz="3000" b="1" dirty="0">
                <a:solidFill>
                  <a:schemeClr val="tx2"/>
                </a:solidFill>
                <a:latin typeface="Arial" panose="020B0604020202020204" pitchFamily="34" charset="0"/>
              </a:rPr>
              <a:t>Biểu đồ các con của năm gia đình</a:t>
            </a:r>
            <a:endParaRPr lang="en-US" altLang="en-US" sz="21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1714500" y="1943100"/>
            <a:ext cx="5143500" cy="2914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2571750" y="1943100"/>
            <a:ext cx="440055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628900" y="1657350"/>
            <a:ext cx="4457700" cy="2914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2400300" y="1943100"/>
            <a:ext cx="4686300" cy="383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00" dirty="0">
              <a:latin typeface="Arial" panose="020B0604020202020204" pitchFamily="34" charset="0"/>
            </a:endParaRPr>
          </a:p>
        </p:txBody>
      </p:sp>
      <p:pic>
        <p:nvPicPr>
          <p:cNvPr id="16391" name="Picture 7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" y="1524635"/>
            <a:ext cx="7696835" cy="5125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 Box 14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0" y="533083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/>
          <p:nvPr/>
        </p:nvSpPr>
        <p:spPr>
          <a:xfrm>
            <a:off x="533400" y="1447800"/>
            <a:ext cx="8515350" cy="628650"/>
          </a:xfrm>
          <a:prstGeom prst="wedgeRoundRectCallout">
            <a:avLst>
              <a:gd name="adj1" fmla="val -49074"/>
              <a:gd name="adj2" fmla="val 541597"/>
              <a:gd name="adj3" fmla="val 16667"/>
            </a:avLst>
          </a:prstGeom>
          <a:solidFill>
            <a:srgbClr val="80DCE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Bi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đồ có mấy cột, mỗi cột có thông tin gì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1508" name="Picture 4" descr="toy chick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19650"/>
            <a:ext cx="10287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535555"/>
            <a:ext cx="5488305" cy="4053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3400" y="1969294"/>
            <a:ext cx="8515350" cy="553085"/>
          </a:xfrm>
          <a:prstGeom prst="rect">
            <a:avLst/>
          </a:prstGeom>
          <a:solidFill>
            <a:srgbClr val="80DCE6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Bi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đồ có mấy dòng, mỗi dòng có thông tin gì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/>
          <p:nvPr/>
        </p:nvSpPr>
        <p:spPr>
          <a:xfrm>
            <a:off x="590550" y="838200"/>
            <a:ext cx="8286750" cy="742950"/>
          </a:xfrm>
          <a:prstGeom prst="wedgeRoundRectCallout">
            <a:avLst>
              <a:gd name="adj1" fmla="val -53750"/>
              <a:gd name="adj2" fmla="val 444769"/>
              <a:gd name="adj3" fmla="val 16667"/>
            </a:avLst>
          </a:prstGeom>
          <a:solidFill>
            <a:srgbClr val="80DCE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Biểu đồ cho em biết những gì?</a:t>
            </a:r>
            <a:r>
              <a:rPr lang="en-US" altLang="en-US" sz="3000" b="1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1508" name="Picture 4" descr="toy chick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95850"/>
            <a:ext cx="10287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1828800"/>
            <a:ext cx="6521450" cy="436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/>
          <p:nvPr/>
        </p:nvSpPr>
        <p:spPr>
          <a:xfrm>
            <a:off x="243840" y="2362200"/>
            <a:ext cx="865568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dùng biểu đồ để l</a:t>
            </a: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?</a:t>
            </a:r>
            <a:endParaRPr lang="en-US" altLang="en-US" sz="6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-55880" y="467360"/>
            <a:ext cx="9144000" cy="119888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đồ dưới đây hãy viết chữ hoặc số thích hợp vào chỗ chấm :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z2770158546786_92453a2ff231d7c00bbb7a6917ae88e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644775"/>
            <a:ext cx="5327650" cy="42125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563870" y="2362200"/>
            <a:ext cx="35242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altLang="en-US" sz="4000">
                <a:highlight>
                  <a:srgbClr val="FFFF00"/>
                </a:highlight>
              </a:rPr>
              <a:t>a)</a:t>
            </a:r>
            <a:r>
              <a:rPr lang="vi-VN" altLang="en-US" sz="4000"/>
              <a:t> Có ...... gia đình chỉ có 1 con, đó là các gia đình : ..............................................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162800" y="2286000"/>
            <a:ext cx="661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715000" y="4953000"/>
            <a:ext cx="31934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cô Lan, cô Đào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8280" y="2315845"/>
            <a:ext cx="495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0000FF"/>
                </a:solidFill>
              </a:rPr>
              <a:t>CÁC CON CỦA NĂM GIA ĐÌNH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bldLvl="0" animBg="1"/>
      <p:bldP spid="8224" grpId="1" animBg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1066800"/>
            <a:ext cx="9144000" cy="1198880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</a:t>
            </a:r>
            <a:r>
              <a:rPr lang="vi-V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đồ dưới đây hãy viết chữ hoặc số thích hợp vào chỗ chấm :</a:t>
            </a:r>
            <a:endParaRPr lang="vi-V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z2770158546786_92453a2ff231d7c00bbb7a6917ae88e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673350"/>
            <a:ext cx="5327650" cy="41846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563870" y="2362200"/>
            <a:ext cx="35242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vi-VN" altLang="en-US" sz="4000">
                <a:highlight>
                  <a:srgbClr val="FF00FF"/>
                </a:highlight>
              </a:rPr>
              <a:t>b)</a:t>
            </a:r>
            <a:r>
              <a:rPr lang="vi-VN" altLang="en-US" sz="4000"/>
              <a:t> Có gia đình .......................</a:t>
            </a:r>
          </a:p>
          <a:p>
            <a:pPr algn="l">
              <a:lnSpc>
                <a:spcPct val="110000"/>
              </a:lnSpc>
            </a:pPr>
            <a:r>
              <a:rPr lang="vi-VN" altLang="en-US" sz="4000"/>
              <a:t>có 2 con gái và gia đình .......................có 2 con trai.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943600" y="2971800"/>
            <a:ext cx="2792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cô Mai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867400" y="4953000"/>
            <a:ext cx="2792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</a:rPr>
              <a:t>cô Cúc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08280" y="2315845"/>
            <a:ext cx="4956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 b="1">
                <a:solidFill>
                  <a:srgbClr val="0000FF"/>
                </a:solidFill>
              </a:rPr>
              <a:t>CÁC CON CỦA NĂM GIA ĐÌNH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3" grpId="0"/>
      <p:bldP spid="3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753</Words>
  <Application>Microsoft Office PowerPoint</Application>
  <PresentationFormat>On-screen Show (4:3)</PresentationFormat>
  <Paragraphs>117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Sony 622</cp:lastModifiedBy>
  <cp:revision>7</cp:revision>
  <dcterms:created xsi:type="dcterms:W3CDTF">2007-10-12T16:54:26Z</dcterms:created>
  <dcterms:modified xsi:type="dcterms:W3CDTF">2021-10-01T03:14:36Z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0925800DAA794BC3B0A056AC4313FEB1</vt:lpwstr>
  </property>
  <property fmtid="{D5CDD505-2E9C-101B-9397-08002B2CF9AE}" pid="3" name="KSOProductBuildVer">
    <vt:lpwstr>1033-11.2.0.10296</vt:lpwstr>
  </property>
</Properties>
</file>