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16" r:id="rId3"/>
    <p:sldMasterId id="2147483828" r:id="rId4"/>
  </p:sldMasterIdLst>
  <p:notesMasterIdLst>
    <p:notesMasterId r:id="rId24"/>
  </p:notesMasterIdLst>
  <p:sldIdLst>
    <p:sldId id="278" r:id="rId5"/>
    <p:sldId id="298" r:id="rId6"/>
    <p:sldId id="299" r:id="rId7"/>
    <p:sldId id="276" r:id="rId8"/>
    <p:sldId id="296" r:id="rId9"/>
    <p:sldId id="279" r:id="rId10"/>
    <p:sldId id="281" r:id="rId11"/>
    <p:sldId id="294" r:id="rId12"/>
    <p:sldId id="282" r:id="rId13"/>
    <p:sldId id="284" r:id="rId14"/>
    <p:sldId id="285" r:id="rId15"/>
    <p:sldId id="286" r:id="rId16"/>
    <p:sldId id="287" r:id="rId17"/>
    <p:sldId id="289" r:id="rId18"/>
    <p:sldId id="290" r:id="rId19"/>
    <p:sldId id="292" r:id="rId20"/>
    <p:sldId id="295" r:id="rId21"/>
    <p:sldId id="288" r:id="rId22"/>
    <p:sldId id="29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90BC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8" autoAdjust="0"/>
  </p:normalViewPr>
  <p:slideViewPr>
    <p:cSldViewPr>
      <p:cViewPr varScale="1">
        <p:scale>
          <a:sx n="68" d="100"/>
          <a:sy n="68" d="100"/>
        </p:scale>
        <p:origin x="10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C11E3C-7098-4EA6-B672-67728F79A20A}" type="datetimeFigureOut">
              <a:rPr lang="en-US"/>
              <a:pPr>
                <a:defRPr/>
              </a:pPr>
              <a:t>21/9/2021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D9E577-17F5-4DE3-B5C4-D077B5D82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9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185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</a:p>
          <a:p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7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- Click </a:t>
            </a:r>
            <a:r>
              <a:rPr lang="en-US" dirty="0" err="1"/>
              <a:t>lần</a:t>
            </a:r>
            <a:r>
              <a:rPr lang="en-US" baseline="0" dirty="0"/>
              <a:t> 1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quay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dừng</a:t>
            </a:r>
            <a:r>
              <a:rPr lang="en-US" baseline="0" dirty="0"/>
              <a:t> click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quay.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Quay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ở ô </a:t>
            </a:r>
            <a:r>
              <a:rPr lang="en-US" baseline="0" dirty="0" err="1"/>
              <a:t>vuông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cạnh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vận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, </a:t>
            </a:r>
            <a:r>
              <a:rPr lang="en-US" baseline="0" dirty="0" err="1"/>
              <a:t>trải</a:t>
            </a:r>
            <a:r>
              <a:rPr lang="en-US" baseline="0" dirty="0"/>
              <a:t> </a:t>
            </a:r>
            <a:r>
              <a:rPr lang="en-US" baseline="0" dirty="0" err="1"/>
              <a:t>nghiệm</a:t>
            </a:r>
            <a:r>
              <a:rPr lang="en-US" baseline="0" dirty="0"/>
              <a:t> </a:t>
            </a:r>
            <a:r>
              <a:rPr lang="en-US" baseline="0" dirty="0" err="1"/>
              <a:t>cuối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.</a:t>
            </a:r>
          </a:p>
          <a:p>
            <a:endParaRPr 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D3B203-1257-40D8-8A19-683AD72C6ACF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28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ban </a:t>
            </a:r>
            <a:r>
              <a:rPr lang="en-US" baseline="0" dirty="0" err="1"/>
              <a:t>đầu</a:t>
            </a:r>
            <a:r>
              <a:rPr lang="en-US" baseline="0" dirty="0"/>
              <a:t>.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slide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803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50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122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513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806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PS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Giúp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sang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chia (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só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8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802A-31C6-43FE-9FF2-D785B5D4608F}" type="datetimeFigureOut">
              <a:rPr lang="en-US"/>
              <a:pPr>
                <a:defRPr/>
              </a:pPr>
              <a:t>21/9/2021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83B3-0091-4E64-BE52-CB4B8C24F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2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45BC-0CB3-480C-8797-E885D910B19D}" type="datetimeFigureOut">
              <a:rPr lang="en-US"/>
              <a:pPr>
                <a:defRPr/>
              </a:pPr>
              <a:t>21/9/2021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A662-4EE1-48B5-B3BE-BC23D7D4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08BB-1676-499F-9955-69B4A7A5E3E5}" type="datetimeFigureOut">
              <a:rPr lang="en-US"/>
              <a:pPr>
                <a:defRPr/>
              </a:pPr>
              <a:t>21/9/2021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DADF-4084-4D4F-A221-323125CDE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4825-49B1-44D3-908B-1FC50AB24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8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1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1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8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3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1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D81F-CE9C-4072-934A-F355F85A20D7}" type="datetimeFigureOut">
              <a:rPr lang="en-US"/>
              <a:pPr>
                <a:defRPr/>
              </a:pPr>
              <a:t>21/9/2021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B862-A856-46CB-B316-25E0BE229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5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76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1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9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F1E5-B881-441C-B572-3ACFB058C672}" type="datetimeFigureOut">
              <a:rPr lang="en-US"/>
              <a:pPr>
                <a:defRPr/>
              </a:pPr>
              <a:t>21/9/2021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714D-0582-4764-AC39-6F73C7EBB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68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51AA-B7F0-47FF-B2BE-CA5B769165CC}" type="datetimeFigureOut">
              <a:rPr lang="en-US"/>
              <a:pPr>
                <a:defRPr/>
              </a:pPr>
              <a:t>21/9/2021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2C28-710C-49BC-AA72-284A6BD3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13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E80B-566A-41B4-9BEC-AEDB8151DFB6}" type="datetimeFigureOut">
              <a:rPr lang="en-US"/>
              <a:pPr>
                <a:defRPr/>
              </a:pPr>
              <a:t>21/9/2021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BD3C-F9FB-47C4-9A58-7627F2658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7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E983-F7EB-47F3-80CB-179A4C51DBEA}" type="datetimeFigureOut">
              <a:rPr lang="en-US"/>
              <a:pPr>
                <a:defRPr/>
              </a:pPr>
              <a:t>21/9/2021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74E8-3B76-4149-87B7-2853A5E9E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3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D1AD-20BE-4948-946C-AB3224197845}" type="datetimeFigureOut">
              <a:rPr lang="en-US"/>
              <a:pPr>
                <a:defRPr/>
              </a:pPr>
              <a:t>21/9/2021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8134-D775-4AAC-BFC4-4BCBFE974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2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AB8D-93FD-40E6-B963-BF391389303E}" type="datetimeFigureOut">
              <a:rPr lang="en-US"/>
              <a:pPr>
                <a:defRPr/>
              </a:pPr>
              <a:t>21/9/2021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3DE3-7DAA-45E5-B39E-662C97773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C918-C3D8-41C3-B561-087DC6F07A87}" type="datetimeFigureOut">
              <a:rPr lang="en-US"/>
              <a:pPr>
                <a:defRPr/>
              </a:pPr>
              <a:t>21/9/2021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4F42-06E8-4BB2-8C69-B59A2EF23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C56749-C292-446F-BB72-3004ACFE5582}" type="datetimeFigureOut">
              <a:rPr lang="en-US"/>
              <a:pPr>
                <a:defRPr/>
              </a:pPr>
              <a:t>21/9/2021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9A3E10-19B2-4A76-8CB5-BDF649F63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00055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66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56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70.png"/><Relationship Id="rId4" Type="http://schemas.openxmlformats.org/officeDocument/2006/relationships/image" Target="../media/image3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7.xml"/><Relationship Id="rId3" Type="http://schemas.openxmlformats.org/officeDocument/2006/relationships/image" Target="../media/image39.png"/><Relationship Id="rId7" Type="http://schemas.openxmlformats.org/officeDocument/2006/relationships/slide" Target="slide2.xml"/><Relationship Id="rId12" Type="http://schemas.openxmlformats.org/officeDocument/2006/relationships/slide" Target="slide17.xml"/><Relationship Id="rId2" Type="http://schemas.openxmlformats.org/officeDocument/2006/relationships/notesSlide" Target="../notesSlides/notesSlide13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slide" Target="slide6.xml"/><Relationship Id="rId5" Type="http://schemas.openxmlformats.org/officeDocument/2006/relationships/image" Target="../media/image40.png"/><Relationship Id="rId15" Type="http://schemas.openxmlformats.org/officeDocument/2006/relationships/image" Target="../media/image42.png"/><Relationship Id="rId10" Type="http://schemas.openxmlformats.org/officeDocument/2006/relationships/slide" Target="slide16.xml"/><Relationship Id="rId4" Type="http://schemas.openxmlformats.org/officeDocument/2006/relationships/oleObject" Target="../embeddings/oleObject24.bin"/><Relationship Id="rId9" Type="http://schemas.openxmlformats.org/officeDocument/2006/relationships/slide" Target="slide5.xml"/><Relationship Id="rId1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0.wmf"/><Relationship Id="rId26" Type="http://schemas.openxmlformats.org/officeDocument/2006/relationships/image" Target="../media/image24.wmf"/><Relationship Id="rId3" Type="http://schemas.openxmlformats.org/officeDocument/2006/relationships/image" Target="../media/image3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5.wmf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Relationship Id="rId27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image" Target="../media/image3.png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38.png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5487" y="109164"/>
            <a:ext cx="6247250" cy="6823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-445072" y="1799622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3218268" y="321093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8758" y="2700672"/>
            <a:ext cx="4201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883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396095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293937" y="58138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4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(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theo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) :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93937" y="1554306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5m 7dm          2m 3dm          4m 37cm          1m 53cm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293937" y="2543272"/>
            <a:ext cx="84248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: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5m 7dm =  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023730" y="3189603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5m 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89839" y="3030457"/>
                <a:ext cx="1073943" cy="841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839" y="3030457"/>
                <a:ext cx="1073943" cy="8415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58125" y="3030457"/>
                <a:ext cx="1073943" cy="841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25" y="3030457"/>
                <a:ext cx="1073943" cy="8415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753523" y="3200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5</a:t>
            </a:r>
          </a:p>
        </p:txBody>
      </p:sp>
    </p:spTree>
    <p:extLst>
      <p:ext uri="{BB962C8B-B14F-4D97-AF65-F5344CB8AC3E}">
        <p14:creationId xmlns:p14="http://schemas.microsoft.com/office/powerpoint/2010/main" val="8093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6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396095"/>
            <a:ext cx="6349846" cy="11655706"/>
          </a:xfrm>
          <a:prstGeom prst="rect">
            <a:avLst/>
          </a:prstGeom>
        </p:spPr>
      </p:pic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3048001" y="2049464"/>
            <a:ext cx="8704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2m 3dm =            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3084513" y="3695702"/>
            <a:ext cx="870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4m 37cm 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=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5133976" y="2017712"/>
            <a:ext cx="178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2m </a:t>
            </a:r>
            <a:r>
              <a:rPr lang="en-US" sz="2800" b="1" dirty="0"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5257800" y="3649663"/>
            <a:ext cx="113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4m  +</a:t>
            </a:r>
          </a:p>
        </p:txBody>
      </p:sp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3033713" y="5260977"/>
            <a:ext cx="870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1m 53cm 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=</a:t>
            </a:r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5334000" y="5257800"/>
            <a:ext cx="143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1m  +</a:t>
            </a:r>
          </a:p>
        </p:txBody>
      </p:sp>
      <p:pic>
        <p:nvPicPr>
          <p:cNvPr id="1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17543" y="1862520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543" y="1862520"/>
                <a:ext cx="1073943" cy="844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28953" y="3470657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53" y="3470657"/>
                <a:ext cx="1073943" cy="844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28953" y="5072380"/>
                <a:ext cx="1073943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53" y="5072380"/>
                <a:ext cx="1073943" cy="8786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90318" y="1877378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318" y="1877378"/>
                <a:ext cx="1073943" cy="8440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885716" y="204732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27289" y="3485451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89" y="3485451"/>
                <a:ext cx="1073943" cy="838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422687" y="3655394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61444" y="5110911"/>
                <a:ext cx="1073943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444" y="5110911"/>
                <a:ext cx="1073943" cy="8786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356842" y="5280854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293937" y="58138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4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(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theo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) :</a:t>
            </a:r>
          </a:p>
        </p:txBody>
      </p:sp>
    </p:spTree>
    <p:extLst>
      <p:ext uri="{BB962C8B-B14F-4D97-AF65-F5344CB8AC3E}">
        <p14:creationId xmlns:p14="http://schemas.microsoft.com/office/powerpoint/2010/main" val="3861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1" grpId="0"/>
      <p:bldP spid="190472" grpId="0"/>
      <p:bldP spid="190476" grpId="0"/>
      <p:bldP spid="190479" grpId="0"/>
      <p:bldP spid="190482" grpId="0"/>
      <p:bldP spid="19048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8" y="-2398852"/>
            <a:ext cx="6349846" cy="11655706"/>
          </a:xfrm>
          <a:prstGeom prst="rect">
            <a:avLst/>
          </a:prstGeom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219200" y="838200"/>
            <a:ext cx="9372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5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chiều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một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sợi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dây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được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3m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và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27cm.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Hãy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sợi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dây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dưới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dạng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đơn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vị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xăng-ti-mét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;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đề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–xi-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; 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89362" y="2760913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cm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0475" y="3751513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dm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0" y="4742113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m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462742" y="-1239740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8" y="-2398852"/>
            <a:ext cx="6349846" cy="11655706"/>
          </a:xfrm>
          <a:prstGeom prst="rect">
            <a:avLst/>
          </a:prstGeom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546305" y="660401"/>
            <a:ext cx="1763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116389" y="660401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= 300cm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6904133" y="640874"/>
            <a:ext cx="2589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327cm</a:t>
            </a: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2540618" y="1783091"/>
            <a:ext cx="1570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2606072" y="4927310"/>
            <a:ext cx="2513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4152900" y="1783091"/>
            <a:ext cx="227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30 </a:t>
            </a:r>
            <a:r>
              <a:rPr lang="en-US" sz="2800" dirty="0" err="1">
                <a:cs typeface="Times New Roman" panose="02020603050405020304" pitchFamily="18" charset="0"/>
              </a:rPr>
              <a:t>dm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5653881" y="1783091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+ 2 </a:t>
            </a:r>
            <a:r>
              <a:rPr lang="en-US" sz="2800" dirty="0" err="1">
                <a:cs typeface="Times New Roman" panose="02020603050405020304" pitchFamily="18" charset="0"/>
              </a:rPr>
              <a:t>dm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7014368" y="1783091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+ 7cm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5527676" y="638857"/>
            <a:ext cx="2522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+ 27cm</a:t>
            </a:r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4152900" y="2762660"/>
            <a:ext cx="1927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32dm   +</a:t>
            </a: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4079875" y="4956176"/>
            <a:ext cx="1574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3m  +</a:t>
            </a:r>
          </a:p>
        </p:txBody>
      </p:sp>
      <p:pic>
        <p:nvPicPr>
          <p:cNvPr id="18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62627" y="3648199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dm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27" y="3648199"/>
                <a:ext cx="1073943" cy="838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180399" y="381216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81800" y="4809439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809439"/>
                <a:ext cx="1073943" cy="844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221905" y="4973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40591" y="2604828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dm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1" y="2604828"/>
                <a:ext cx="1073943" cy="838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34000" y="4809438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809438"/>
                <a:ext cx="1073943" cy="8440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  <p:bldP spid="191495" grpId="0"/>
      <p:bldP spid="191498" grpId="0"/>
      <p:bldP spid="191499" grpId="0"/>
      <p:bldP spid="191500" grpId="0"/>
      <p:bldP spid="191501" grpId="0"/>
      <p:bldP spid="191502" grpId="0"/>
      <p:bldP spid="191503" grpId="0"/>
      <p:bldP spid="191504" grpId="0"/>
      <p:bldP spid="191505" grpId="0"/>
      <p:bldP spid="19150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6"/>
          <p:cNvGrpSpPr>
            <a:grpSpLocks/>
          </p:cNvGrpSpPr>
          <p:nvPr/>
        </p:nvGrpSpPr>
        <p:grpSpPr bwMode="auto">
          <a:xfrm>
            <a:off x="1055688" y="4610100"/>
            <a:ext cx="5545137" cy="2762250"/>
            <a:chOff x="1109021" y="4688114"/>
            <a:chExt cx="5544457" cy="2761344"/>
          </a:xfrm>
        </p:grpSpPr>
        <p:sp>
          <p:nvSpPr>
            <p:cNvPr id="41" name="Trapezoid 40"/>
            <p:cNvSpPr/>
            <p:nvPr/>
          </p:nvSpPr>
          <p:spPr>
            <a:xfrm>
              <a:off x="1109021" y="4688114"/>
              <a:ext cx="5544457" cy="2169886"/>
            </a:xfrm>
            <a:prstGeom prst="trapezoid">
              <a:avLst>
                <a:gd name="adj" fmla="val 53763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6687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503" y="5279572"/>
              <a:ext cx="3853717" cy="216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207963" y="784225"/>
            <a:ext cx="7416800" cy="4945063"/>
            <a:chOff x="207817" y="784087"/>
            <a:chExt cx="7416771" cy="4944514"/>
          </a:xfrm>
        </p:grpSpPr>
        <p:graphicFrame>
          <p:nvGraphicFramePr>
            <p:cNvPr id="26679" name="Chart 111"/>
            <p:cNvGraphicFramePr>
              <a:graphicFrameLocks/>
            </p:cNvGraphicFramePr>
            <p:nvPr/>
          </p:nvGraphicFramePr>
          <p:xfrm>
            <a:off x="157017" y="733287"/>
            <a:ext cx="7518371" cy="5046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4" imgW="7529213" imgH="5054022" progId="Excel.Chart.8">
                    <p:embed/>
                  </p:oleObj>
                </mc:Choice>
                <mc:Fallback>
                  <p:oleObj name="Chart" r:id="rId4" imgW="7529213" imgH="5054022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017" y="733287"/>
                          <a:ext cx="7518371" cy="50461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80" name="TextBox 112"/>
            <p:cNvSpPr txBox="1">
              <a:spLocks noChangeArrowheads="1"/>
            </p:cNvSpPr>
            <p:nvPr/>
          </p:nvSpPr>
          <p:spPr bwMode="auto">
            <a:xfrm rot="2625290">
              <a:off x="4496716" y="1618824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681" name="TextBox 113"/>
            <p:cNvSpPr txBox="1">
              <a:spLocks noChangeArrowheads="1"/>
            </p:cNvSpPr>
            <p:nvPr/>
          </p:nvSpPr>
          <p:spPr bwMode="auto">
            <a:xfrm rot="-2816529">
              <a:off x="2475456" y="1748237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682" name="TextBox 114"/>
            <p:cNvSpPr txBox="1">
              <a:spLocks noChangeArrowheads="1"/>
            </p:cNvSpPr>
            <p:nvPr/>
          </p:nvSpPr>
          <p:spPr bwMode="auto">
            <a:xfrm rot="7845835">
              <a:off x="4545696" y="3622775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683" name="TextBox 116"/>
            <p:cNvSpPr txBox="1">
              <a:spLocks noChangeArrowheads="1"/>
            </p:cNvSpPr>
            <p:nvPr/>
          </p:nvSpPr>
          <p:spPr bwMode="auto">
            <a:xfrm rot="-8091138">
              <a:off x="2821381" y="3683063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3" name="Oval 52"/>
          <p:cNvSpPr/>
          <p:nvPr/>
        </p:nvSpPr>
        <p:spPr>
          <a:xfrm>
            <a:off x="2104511" y="4987507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rot="1923558">
            <a:off x="2560909" y="533003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360008" y="559144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59289" y="539861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506136" y="5085295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03298" y="5666582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157283" y="5563410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8" name="cô giá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4357688"/>
            <a:ext cx="15525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0" name="TextBox 69"/>
          <p:cNvSpPr txBox="1">
            <a:spLocks noChangeArrowheads="1"/>
          </p:cNvSpPr>
          <p:nvPr/>
        </p:nvSpPr>
        <p:spPr bwMode="auto">
          <a:xfrm>
            <a:off x="6048375" y="365125"/>
            <a:ext cx="50355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0070C0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Vòng quay may mắn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6537033" y="2602492"/>
            <a:ext cx="2972977" cy="2960918"/>
          </a:xfrm>
          <a:prstGeom prst="roundRect">
            <a:avLst>
              <a:gd name="adj" fmla="val 11099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1"/>
          <p:cNvSpPr/>
          <p:nvPr/>
        </p:nvSpPr>
        <p:spPr>
          <a:xfrm>
            <a:off x="6919913" y="2797175"/>
            <a:ext cx="328612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2"/>
          <p:cNvSpPr/>
          <p:nvPr/>
        </p:nvSpPr>
        <p:spPr>
          <a:xfrm>
            <a:off x="7497763" y="2797175"/>
            <a:ext cx="330200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l 3"/>
          <p:cNvSpPr/>
          <p:nvPr/>
        </p:nvSpPr>
        <p:spPr>
          <a:xfrm>
            <a:off x="8077200" y="2797175"/>
            <a:ext cx="328613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Oval 4"/>
          <p:cNvSpPr/>
          <p:nvPr/>
        </p:nvSpPr>
        <p:spPr>
          <a:xfrm>
            <a:off x="8655050" y="2797175"/>
            <a:ext cx="330200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9" name="Nhóm 01"/>
          <p:cNvGrpSpPr>
            <a:grpSpLocks/>
          </p:cNvGrpSpPr>
          <p:nvPr/>
        </p:nvGrpSpPr>
        <p:grpSpPr bwMode="auto">
          <a:xfrm>
            <a:off x="6815138" y="3368675"/>
            <a:ext cx="931862" cy="708025"/>
            <a:chOff x="9797143" y="3175240"/>
            <a:chExt cx="950026" cy="730422"/>
          </a:xfrm>
        </p:grpSpPr>
        <p:sp>
          <p:nvSpPr>
            <p:cNvPr id="81" name="Rectangle: Folded Corner 80">
              <a:hlinkClick r:id="rId7" action="ppaction://hlinksldjump"/>
            </p:cNvPr>
            <p:cNvSpPr/>
            <p:nvPr/>
          </p:nvSpPr>
          <p:spPr>
            <a:xfrm>
              <a:off x="9984882" y="3199806"/>
              <a:ext cx="762287" cy="705856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9275679">
              <a:off x="9797143" y="3175240"/>
              <a:ext cx="537323" cy="158859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0" name="số 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054850" y="3479800"/>
            <a:ext cx="700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01</a:t>
            </a:r>
          </a:p>
        </p:txBody>
      </p: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8112125" y="3373438"/>
            <a:ext cx="931863" cy="708025"/>
            <a:chOff x="9797143" y="3175240"/>
            <a:chExt cx="950026" cy="730422"/>
          </a:xfrm>
        </p:grpSpPr>
        <p:sp>
          <p:nvSpPr>
            <p:cNvPr id="86" name="Rectangle: Folded Corner 85">
              <a:hlinkClick r:id="rId9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5" name="số 2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8347075" y="3489325"/>
            <a:ext cx="7000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02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6846888" y="4402138"/>
            <a:ext cx="931862" cy="708025"/>
            <a:chOff x="9797143" y="3175240"/>
            <a:chExt cx="950026" cy="730422"/>
          </a:xfrm>
        </p:grpSpPr>
        <p:sp>
          <p:nvSpPr>
            <p:cNvPr id="91" name="Rectangle: Folded Corner 90">
              <a:hlinkClick r:id="rId11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0" name="số 3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042150" y="4524375"/>
            <a:ext cx="7000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03</a:t>
            </a: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8112125" y="4376738"/>
            <a:ext cx="931863" cy="708025"/>
            <a:chOff x="9797143" y="3175240"/>
            <a:chExt cx="950026" cy="730422"/>
          </a:xfrm>
        </p:grpSpPr>
        <p:sp>
          <p:nvSpPr>
            <p:cNvPr id="96" name="Rectangle: Folded Corner 95">
              <a:hlinkClick r:id="rId13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5" name="số 4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8301038" y="4464050"/>
            <a:ext cx="7000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04</a:t>
            </a:r>
          </a:p>
        </p:txBody>
      </p:sp>
      <p:sp>
        <p:nvSpPr>
          <p:cNvPr id="37" name="QUAY"/>
          <p:cNvSpPr/>
          <p:nvPr/>
        </p:nvSpPr>
        <p:spPr>
          <a:xfrm>
            <a:off x="0" y="2992438"/>
            <a:ext cx="1533525" cy="64135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QUAY</a:t>
            </a:r>
          </a:p>
        </p:txBody>
      </p:sp>
      <p:pic>
        <p:nvPicPr>
          <p:cNvPr id="1026" name="Picture 2" descr="Thực Vật, Hoa, Nhà Máy, Tă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20" y="2759158"/>
            <a:ext cx="2159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649856" y="3021986"/>
            <a:ext cx="491368" cy="4913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8751550" y="6287051"/>
            <a:ext cx="640261" cy="493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80" grpId="0"/>
      <p:bldP spid="80" grpId="1"/>
      <p:bldP spid="85" grpId="0"/>
      <p:bldP spid="85" grpId="1"/>
      <p:bldP spid="90" grpId="0"/>
      <p:bldP spid="90" grpId="1"/>
      <p:bldP spid="95" grpId="0"/>
      <p:bldP spid="9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</a:t>
              </a:r>
            </a:p>
          </p:txBody>
        </p:sp>
      </p:grpSp>
      <p:pic>
        <p:nvPicPr>
          <p:cNvPr id="29701" name="Nhà 2" descr="Home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" y="547119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1: 8m5dm = ... m?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824" b="-9322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9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02</a:t>
              </a:r>
            </a:p>
          </p:txBody>
        </p:sp>
      </p:grpSp>
      <p:pic>
        <p:nvPicPr>
          <p:cNvPr id="29701" name="Nhà 2" descr="Hom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9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2: 4m75cm = ... m?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3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4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9322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B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8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03</a:t>
              </a:r>
            </a:p>
          </p:txBody>
        </p:sp>
      </p:grpSp>
      <p:pic>
        <p:nvPicPr>
          <p:cNvPr id="29701" name="Nhà 2" descr="Hom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4" y="559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3: 8 </a:t>
              </a:r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phút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= … </a:t>
              </a:r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giờ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?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𝟔𝟎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gi</m:t>
                      </m:r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𝟔𝟎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gi</m:t>
                      </m:r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endParaRPr lang="en-US" sz="2800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72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5691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𝟑𝟎</m:t>
                          </m:r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𝐠𝐢</m:t>
                      </m:r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9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0"/>
            <a:ext cx="6349846" cy="11655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5385440" cy="3808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3333750" cy="33262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07457" y="1419761"/>
            <a:ext cx="4911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tràng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pháo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♥</a:t>
            </a:r>
          </a:p>
        </p:txBody>
      </p:sp>
      <p:pic>
        <p:nvPicPr>
          <p:cNvPr id="9" name="Nhà 2" descr="Hom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686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0779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492693" y="-807528"/>
            <a:ext cx="3020116" cy="31465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84870" y="733863"/>
            <a:ext cx="5830958" cy="665874"/>
          </a:xfrm>
          <a:prstGeom prst="rect">
            <a:avLst/>
          </a:prstGeom>
          <a:noFill/>
        </p:spPr>
        <p:txBody>
          <a:bodyPr wrap="square" lIns="49834" tIns="24917" rIns="49834" bIns="24917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8270" y="2166619"/>
            <a:ext cx="11155699" cy="954107"/>
            <a:chOff x="1562929" y="2041730"/>
            <a:chExt cx="9574873" cy="95410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843060" y="2041730"/>
              <a:ext cx="92947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đo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dài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cái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bàn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vị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đo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xăng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ti -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mét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mét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Chevron 1">
              <a:extLst>
                <a:ext uri="{FF2B5EF4-FFF2-40B4-BE49-F238E27FC236}">
                  <a16:creationId xmlns:a16="http://schemas.microsoft.com/office/drawing/2014/main" id="{AF096C16-4BDB-4886-B9B7-9D53B299A3C5}"/>
                </a:ext>
              </a:extLst>
            </p:cNvPr>
            <p:cNvSpPr/>
            <p:nvPr/>
          </p:nvSpPr>
          <p:spPr>
            <a:xfrm>
              <a:off x="1562929" y="2213152"/>
              <a:ext cx="264213" cy="2286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8270" y="3178621"/>
            <a:ext cx="10507171" cy="954107"/>
            <a:chOff x="1562928" y="3053732"/>
            <a:chExt cx="10507171" cy="9541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222655-76DA-46DC-9784-0AA52BFFB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058" y="3053732"/>
              <a:ext cx="1001104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15, 16)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rrow: Chevron 7">
              <a:extLst>
                <a:ext uri="{FF2B5EF4-FFF2-40B4-BE49-F238E27FC236}">
                  <a16:creationId xmlns:a16="http://schemas.microsoft.com/office/drawing/2014/main" id="{271CC798-EDD3-4BC6-A389-DDBEE902C8EF}"/>
                </a:ext>
              </a:extLst>
            </p:cNvPr>
            <p:cNvSpPr/>
            <p:nvPr/>
          </p:nvSpPr>
          <p:spPr>
            <a:xfrm>
              <a:off x="1562928" y="3302185"/>
              <a:ext cx="264213" cy="2286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6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5487" y="109164"/>
            <a:ext cx="6247250" cy="6823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-445072" y="1799622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3218268" y="321093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82950" y="2061603"/>
            <a:ext cx="530994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54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êu cách chuyển hỗn số thành phân số.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81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5487" y="109164"/>
            <a:ext cx="6247250" cy="6823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-445072" y="1799622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3218268" y="321093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91182" y="2061603"/>
            <a:ext cx="60626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44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êu các số đo độ dài từ lớn đến bé.</a:t>
            </a:r>
            <a:endParaRPr lang="en-US" sz="4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20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94" y="49530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981200" y="152401"/>
            <a:ext cx="7772400" cy="147002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2819400" y="1981200"/>
            <a:ext cx="6705600" cy="18288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fontAlgn="auto"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15)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94" y="49530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981200" y="152401"/>
            <a:ext cx="7772400" cy="147002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26004" y="2031121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26004" y="3453791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2079" y="2155551"/>
            <a:ext cx="8768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Freeform 14"/>
          <p:cNvSpPr/>
          <p:nvPr/>
        </p:nvSpPr>
        <p:spPr>
          <a:xfrm>
            <a:off x="1012537" y="4793927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2079" y="4649769"/>
            <a:ext cx="1021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C7B4F4-B1D2-48FE-978A-DE3407982B65}"/>
              </a:ext>
            </a:extLst>
          </p:cNvPr>
          <p:cNvSpPr txBox="1"/>
          <p:nvPr/>
        </p:nvSpPr>
        <p:spPr>
          <a:xfrm>
            <a:off x="1822079" y="3402660"/>
            <a:ext cx="824965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sang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57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5487" y="109164"/>
            <a:ext cx="6247250" cy="6823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-445072" y="1799622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3218268" y="321093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2197" y="2700672"/>
            <a:ext cx="4374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5455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graphicFrame>
        <p:nvGraphicFramePr>
          <p:cNvPr id="21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39212620"/>
              </p:ext>
            </p:extLst>
          </p:nvPr>
        </p:nvGraphicFramePr>
        <p:xfrm>
          <a:off x="2235748" y="1126786"/>
          <a:ext cx="747652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1973" imgH="393529" progId="Equation.DSMT4">
                  <p:embed/>
                </p:oleObj>
              </mc:Choice>
              <mc:Fallback>
                <p:oleObj name="Equation" r:id="rId5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748" y="1126786"/>
                        <a:ext cx="747652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051597" y="1568111"/>
            <a:ext cx="7332375" cy="38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571625" y="52296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2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Chuyển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sau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650099"/>
              </p:ext>
            </p:extLst>
          </p:nvPr>
        </p:nvGraphicFramePr>
        <p:xfrm>
          <a:off x="4067723" y="1126786"/>
          <a:ext cx="902570" cy="100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1973" imgH="393529" progId="Equation.DSMT4">
                  <p:embed/>
                </p:oleObj>
              </mc:Choice>
              <mc:Fallback>
                <p:oleObj name="Equation" r:id="rId7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723" y="1126786"/>
                        <a:ext cx="902570" cy="1007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80191"/>
              </p:ext>
            </p:extLst>
          </p:nvPr>
        </p:nvGraphicFramePr>
        <p:xfrm>
          <a:off x="5867947" y="1126786"/>
          <a:ext cx="901224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1973" imgH="393529" progId="Equation.DSMT4">
                  <p:embed/>
                </p:oleObj>
              </mc:Choice>
              <mc:Fallback>
                <p:oleObj name="Equation" r:id="rId9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947" y="1126786"/>
                        <a:ext cx="901224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021235"/>
              </p:ext>
            </p:extLst>
          </p:nvPr>
        </p:nvGraphicFramePr>
        <p:xfrm>
          <a:off x="7595147" y="1126786"/>
          <a:ext cx="1099250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147" y="1126786"/>
                        <a:ext cx="1099250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235427"/>
              </p:ext>
            </p:extLst>
          </p:nvPr>
        </p:nvGraphicFramePr>
        <p:xfrm>
          <a:off x="1626557" y="2761949"/>
          <a:ext cx="82135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8501" imgH="393529" progId="Equation.DSMT4">
                  <p:embed/>
                </p:oleObj>
              </mc:Choice>
              <mc:Fallback>
                <p:oleObj name="Equation" r:id="rId13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557" y="2761949"/>
                        <a:ext cx="82135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521329"/>
              </p:ext>
            </p:extLst>
          </p:nvPr>
        </p:nvGraphicFramePr>
        <p:xfrm>
          <a:off x="2435551" y="2761949"/>
          <a:ext cx="9051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51" imgH="393529" progId="Equation.DSMT4">
                  <p:embed/>
                </p:oleObj>
              </mc:Choice>
              <mc:Fallback>
                <p:oleObj name="Equation" r:id="rId15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551" y="2761949"/>
                        <a:ext cx="9051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997860"/>
              </p:ext>
            </p:extLst>
          </p:nvPr>
        </p:nvGraphicFramePr>
        <p:xfrm>
          <a:off x="5969957" y="2761949"/>
          <a:ext cx="86924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1973" imgH="393529" progId="Equation.DSMT4">
                  <p:embed/>
                </p:oleObj>
              </mc:Choice>
              <mc:Fallback>
                <p:oleObj name="Equation" r:id="rId17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957" y="2761949"/>
                        <a:ext cx="869244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48274"/>
              </p:ext>
            </p:extLst>
          </p:nvPr>
        </p:nvGraphicFramePr>
        <p:xfrm>
          <a:off x="7083751" y="2761949"/>
          <a:ext cx="80459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42751" imgH="393529" progId="Equation.DSMT4">
                  <p:embed/>
                </p:oleObj>
              </mc:Choice>
              <mc:Fallback>
                <p:oleObj name="Equation" r:id="rId19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751" y="2761949"/>
                        <a:ext cx="80459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222644"/>
              </p:ext>
            </p:extLst>
          </p:nvPr>
        </p:nvGraphicFramePr>
        <p:xfrm>
          <a:off x="1676400" y="4438531"/>
          <a:ext cx="74711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1195" imgH="393529" progId="Equation.DSMT4">
                  <p:embed/>
                </p:oleObj>
              </mc:Choice>
              <mc:Fallback>
                <p:oleObj name="Equation" r:id="rId21" imgW="24119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38531"/>
                        <a:ext cx="747119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045374"/>
              </p:ext>
            </p:extLst>
          </p:nvPr>
        </p:nvGraphicFramePr>
        <p:xfrm>
          <a:off x="6091724" y="4409796"/>
          <a:ext cx="766276" cy="112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55292" imgH="393359" progId="Equation.DSMT4">
                  <p:embed/>
                </p:oleObj>
              </mc:Choice>
              <mc:Fallback>
                <p:oleObj name="Equation" r:id="rId23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724" y="4409796"/>
                        <a:ext cx="766276" cy="1124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538068"/>
              </p:ext>
            </p:extLst>
          </p:nvPr>
        </p:nvGraphicFramePr>
        <p:xfrm>
          <a:off x="2587951" y="4438531"/>
          <a:ext cx="7662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30057" imgH="393529" progId="Equation.DSMT4">
                  <p:embed/>
                </p:oleObj>
              </mc:Choice>
              <mc:Fallback>
                <p:oleObj name="Equation" r:id="rId25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951" y="4438531"/>
                        <a:ext cx="7662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596609"/>
              </p:ext>
            </p:extLst>
          </p:nvPr>
        </p:nvGraphicFramePr>
        <p:xfrm>
          <a:off x="7057758" y="4438531"/>
          <a:ext cx="103447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30057" imgH="393529" progId="Equation.DSMT4">
                  <p:embed/>
                </p:oleObj>
              </mc:Choice>
              <mc:Fallback>
                <p:oleObj name="Equation" r:id="rId27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7758" y="4438531"/>
                        <a:ext cx="103447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500530"/>
            <a:ext cx="6349846" cy="11655706"/>
          </a:xfrm>
          <a:prstGeom prst="rect">
            <a:avLst/>
          </a:prstGeom>
        </p:spPr>
      </p:pic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574675" y="2102406"/>
            <a:ext cx="6051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hỗn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533400" y="2743200"/>
            <a:ext cx="1127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Tử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nguyên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rồi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cộng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tử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574675" y="3500914"/>
            <a:ext cx="679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484313" y="876301"/>
            <a:ext cx="8334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Viết phân số thích hợp vào chỗ chấm 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560512" y="1698626"/>
            <a:ext cx="2438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 = … m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3dm = …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9dm = …m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81200" y="4267200"/>
            <a:ext cx="7289800" cy="138499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dẫn: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10dm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 ….m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1dm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  …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m; 3dm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  …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eaLnBrk="1" hangingPunct="1"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6225" y="1727201"/>
            <a:ext cx="36576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b) 1g =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…    kg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8g = …    kg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25g =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…    kg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5912" y="1714501"/>
            <a:ext cx="43830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c) 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…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6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…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12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…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+mn-cs"/>
            </a:endParaRPr>
          </a:p>
        </p:txBody>
      </p:sp>
      <p:graphicFrame>
        <p:nvGraphicFramePr>
          <p:cNvPr id="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16329"/>
              </p:ext>
            </p:extLst>
          </p:nvPr>
        </p:nvGraphicFramePr>
        <p:xfrm>
          <a:off x="2932112" y="1628775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12" imgH="888614" progId="Equation.3">
                  <p:embed/>
                </p:oleObj>
              </mc:Choice>
              <mc:Fallback>
                <p:oleObj name="Equation" r:id="rId5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2" y="1628775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63538"/>
              </p:ext>
            </p:extLst>
          </p:nvPr>
        </p:nvGraphicFramePr>
        <p:xfrm>
          <a:off x="2957512" y="2478088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112" imgH="888614" progId="Equation.3">
                  <p:embed/>
                </p:oleObj>
              </mc:Choice>
              <mc:Fallback>
                <p:oleObj name="Equation" r:id="rId7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2" y="2478088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859415"/>
              </p:ext>
            </p:extLst>
          </p:nvPr>
        </p:nvGraphicFramePr>
        <p:xfrm>
          <a:off x="2921000" y="3341688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112" imgH="888614" progId="Equation.3">
                  <p:embed/>
                </p:oleObj>
              </mc:Choice>
              <mc:Fallback>
                <p:oleObj name="Equation" r:id="rId9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341688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035611"/>
              </p:ext>
            </p:extLst>
          </p:nvPr>
        </p:nvGraphicFramePr>
        <p:xfrm>
          <a:off x="5203825" y="1655763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446" imgH="888614" progId="Equation.3">
                  <p:embed/>
                </p:oleObj>
              </mc:Choice>
              <mc:Fallback>
                <p:oleObj name="Equation" r:id="rId11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655763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580550"/>
              </p:ext>
            </p:extLst>
          </p:nvPr>
        </p:nvGraphicFramePr>
        <p:xfrm>
          <a:off x="5141912" y="2482850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5446" imgH="888614" progId="Equation.3">
                  <p:embed/>
                </p:oleObj>
              </mc:Choice>
              <mc:Fallback>
                <p:oleObj name="Equation" r:id="rId13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2" y="2482850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756427"/>
              </p:ext>
            </p:extLst>
          </p:nvPr>
        </p:nvGraphicFramePr>
        <p:xfrm>
          <a:off x="5334000" y="3368675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55446" imgH="888614" progId="Equation.3">
                  <p:embed/>
                </p:oleObj>
              </mc:Choice>
              <mc:Fallback>
                <p:oleObj name="Equation" r:id="rId15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368675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688457"/>
              </p:ext>
            </p:extLst>
          </p:nvPr>
        </p:nvGraphicFramePr>
        <p:xfrm>
          <a:off x="8342313" y="1658938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28600" imgH="889000" progId="Equation.3">
                  <p:embed/>
                </p:oleObj>
              </mc:Choice>
              <mc:Fallback>
                <p:oleObj name="Equation" r:id="rId17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3" y="1658938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456498"/>
              </p:ext>
            </p:extLst>
          </p:nvPr>
        </p:nvGraphicFramePr>
        <p:xfrm>
          <a:off x="8369301" y="2514600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28600" imgH="889000" progId="Equation.3">
                  <p:embed/>
                </p:oleObj>
              </mc:Choice>
              <mc:Fallback>
                <p:oleObj name="Equation" r:id="rId19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301" y="2514600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87539"/>
              </p:ext>
            </p:extLst>
          </p:nvPr>
        </p:nvGraphicFramePr>
        <p:xfrm>
          <a:off x="8404226" y="3341688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28600" imgH="889000" progId="Equation.3">
                  <p:embed/>
                </p:oleObj>
              </mc:Choice>
              <mc:Fallback>
                <p:oleObj name="Equation" r:id="rId21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4226" y="3341688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628040"/>
              </p:ext>
            </p:extLst>
          </p:nvPr>
        </p:nvGraphicFramePr>
        <p:xfrm>
          <a:off x="9561513" y="2480342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3112" imgH="888614" progId="Equation.3">
                  <p:embed/>
                </p:oleObj>
              </mc:Choice>
              <mc:Fallback>
                <p:oleObj name="Equation" r:id="rId23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1513" y="2480342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764872"/>
              </p:ext>
            </p:extLst>
          </p:nvPr>
        </p:nvGraphicFramePr>
        <p:xfrm>
          <a:off x="9512300" y="3341688"/>
          <a:ext cx="5334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39700" imgH="889000" progId="Equation.3">
                  <p:embed/>
                </p:oleObj>
              </mc:Choice>
              <mc:Fallback>
                <p:oleObj name="Equation" r:id="rId25" imgW="1397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300" y="3341688"/>
                        <a:ext cx="5334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251810" y="4537658"/>
                <a:ext cx="535854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10" y="4537658"/>
                <a:ext cx="535854" cy="8440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7435853" y="4560941"/>
                <a:ext cx="587374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853" y="4560941"/>
                <a:ext cx="587374" cy="8440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02803F28-EF97-4662-8DB3-F571D4AAD498}"/>
              </a:ext>
            </a:extLst>
          </p:cNvPr>
          <p:cNvSpPr txBox="1"/>
          <p:nvPr/>
        </p:nvSpPr>
        <p:spPr>
          <a:xfrm>
            <a:off x="3298324" y="4656674"/>
            <a:ext cx="318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96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/>
      <p:bldP spid="27" grpId="0"/>
      <p:bldP spid="3" grpId="0"/>
      <p:bldP spid="74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708</Words>
  <Application>Microsoft Office PowerPoint</Application>
  <PresentationFormat>Widescreen</PresentationFormat>
  <Paragraphs>139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等线</vt:lpstr>
      <vt:lpstr>等线 Light</vt:lpstr>
      <vt:lpstr>微软雅黑</vt:lpstr>
      <vt:lpstr>Arial</vt:lpstr>
      <vt:lpstr>Calibri</vt:lpstr>
      <vt:lpstr>Cambria Math</vt:lpstr>
      <vt:lpstr>Open Sans Extrabold</vt:lpstr>
      <vt:lpstr>Roboto</vt:lpstr>
      <vt:lpstr>Times New Roman</vt:lpstr>
      <vt:lpstr>Wingdings</vt:lpstr>
      <vt:lpstr>Office Theme</vt:lpstr>
      <vt:lpstr>Office 主题</vt:lpstr>
      <vt:lpstr>Office 主题​​</vt:lpstr>
      <vt:lpstr>1_Office 主题​​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Nguyễn Ngọc Ánh</cp:lastModifiedBy>
  <cp:revision>88</cp:revision>
  <dcterms:created xsi:type="dcterms:W3CDTF">2017-09-18T07:00:23Z</dcterms:created>
  <dcterms:modified xsi:type="dcterms:W3CDTF">2021-09-21T09:16:24Z</dcterms:modified>
</cp:coreProperties>
</file>