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96" r:id="rId3"/>
    <p:sldId id="302" r:id="rId4"/>
    <p:sldId id="303" r:id="rId5"/>
    <p:sldId id="260" r:id="rId6"/>
    <p:sldId id="299" r:id="rId7"/>
    <p:sldId id="300" r:id="rId8"/>
    <p:sldId id="301" r:id="rId9"/>
    <p:sldId id="304" r:id="rId10"/>
    <p:sldId id="305" r:id="rId11"/>
    <p:sldId id="306" r:id="rId12"/>
    <p:sldId id="309" r:id="rId13"/>
    <p:sldId id="310" r:id="rId14"/>
    <p:sldId id="307" r:id="rId15"/>
    <p:sldId id="30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9376B75-29AD-4373-B5F5-52DD3BA493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92F6B-8B0F-4FAE-A231-0A5B5FF756DF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4E0F63F-9ECF-4539-8618-26B8A10529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DDC4DC0-4EED-43A0-871A-289FD5E056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86F2F-D1C4-4ADA-832F-CCE74F892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875"/>
      </p:ext>
    </p:extLst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74C83C7-31E6-41C2-810E-1BBA22EC7D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DC60E-2847-4A1D-B064-FE9E638BB3AA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A839DD9-2301-4BA8-BAED-B4061ADD7F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191FCBA-BD1E-4D2F-A2C1-F053C1F9CC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B457C-751D-43EC-919E-CB7878090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1272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00A511B-8D23-40F1-B23B-898C7FE8E9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F23E3-8B59-4417-AFD4-8CC9FB594992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ECAE895-95C9-44B2-B797-2603F83874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4B34191-B698-4DF9-B552-5173A046ED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47ED4-D29C-4C34-AB74-78A80E7DC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3835"/>
      </p:ext>
    </p:extLst>
  </p:cSld>
  <p:clrMapOvr>
    <a:masterClrMapping/>
  </p:clrMapOvr>
  <p:transition spd="slow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71912"/>
      </p:ext>
    </p:extLst>
  </p:cSld>
  <p:clrMapOvr>
    <a:masterClrMapping/>
  </p:clrMapOvr>
  <p:transition spd="slow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53871"/>
      </p:ext>
    </p:extLst>
  </p:cSld>
  <p:clrMapOvr>
    <a:masterClrMapping/>
  </p:clrMapOvr>
  <p:transition spd="slow"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0750"/>
      </p:ext>
    </p:extLst>
  </p:cSld>
  <p:clrMapOvr>
    <a:masterClrMapping/>
  </p:clrMapOvr>
  <p:transition spd="slow"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22263"/>
      </p:ext>
    </p:extLst>
  </p:cSld>
  <p:clrMapOvr>
    <a:masterClrMapping/>
  </p:clrMapOvr>
  <p:transition spd="slow"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46568"/>
      </p:ext>
    </p:extLst>
  </p:cSld>
  <p:clrMapOvr>
    <a:masterClrMapping/>
  </p:clrMapOvr>
  <p:transition spd="slow"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06048"/>
      </p:ext>
    </p:extLst>
  </p:cSld>
  <p:clrMapOvr>
    <a:masterClrMapping/>
  </p:clrMapOvr>
  <p:transition spd="slow">
    <p:circl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666"/>
      </p:ext>
    </p:extLst>
  </p:cSld>
  <p:clrMapOvr>
    <a:masterClrMapping/>
  </p:clrMapOvr>
  <p:transition spd="slow">
    <p:circl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13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13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39464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6384727-4645-49B4-A77C-E332F066EC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FA2A0-1172-427C-A693-5324E92E84D6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AB2A22F-7FB9-4B83-86D2-6FB8FFF120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249A884-0FF1-43C2-B78E-0B8AFA7806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DA7D5-E5F2-45B9-9486-E33116C29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3458"/>
      </p:ext>
    </p:extLst>
  </p:cSld>
  <p:clrMapOvr>
    <a:masterClrMapping/>
  </p:clrMapOvr>
  <p:transition spd="slow">
    <p:circl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3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16762"/>
      </p:ext>
    </p:extLst>
  </p:cSld>
  <p:clrMapOvr>
    <a:masterClrMapping/>
  </p:clrMapOvr>
  <p:transition spd="slow">
    <p:circl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21831"/>
      </p:ext>
    </p:extLst>
  </p:cSld>
  <p:clrMapOvr>
    <a:masterClrMapping/>
  </p:clrMapOvr>
  <p:transition spd="slow">
    <p:circl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10319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1AEC728-C772-4D33-8FB6-007E48ED36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2AFE8-8EB4-4255-9A3E-81B3118B4E21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46A17A1-B5C8-47C6-B0A0-9096E0E41E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8778EB1-6DCB-48DA-8DF0-8E3478EF98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12417-8DD5-4995-B046-80FF8A890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41380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79F4F41-0C2A-4159-9EE7-296C4BA0B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0491A-F182-4BC9-8B86-291266004402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25CA686-69AB-4C2F-AC4A-08814FB692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AC38EEB-8763-468D-A0B4-84EFC1F3B8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48684-7E92-4E41-9F1F-1E56E45D2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20865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40C4677F-CB80-4ACA-81ED-60A83EE8C8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E4ADD-201A-4920-98AD-E91E445A904B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192F9ED4-11B1-482B-A0E7-E17A60728F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C8CB2477-88A5-47DC-9F05-661A0F6AF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96B27-5D4A-4362-85BF-E6712BB07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87056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85F87B9D-C67A-4632-97B9-D88F78D0F2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C5F51-38DA-4E36-91B2-A1DC85643A81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D51FA574-110B-433D-82F9-0D49C300C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0173CE43-D848-47D7-90F4-CB3E62A6A7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24C99-EE89-4A0F-89C7-69140A2C4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88709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4FAF98C7-B484-478B-97ED-E22B922478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F9E5F-DE6A-4F65-B48A-E43194C1411D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3422D1FF-D5CC-486D-9881-173C46DFA0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6112C482-61BD-4D0E-95F7-84D8E50C39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D328A-B70A-4BAA-958C-72582C8EB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72975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83E739B-DA6D-421F-A551-C9489A5020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8C564-066D-49E4-8C1A-AED1627B7E4A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03C81F5-C2DA-4781-9F91-74FA71CB56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66020EC-712E-42F4-9950-07CBB2AE80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298A2-6078-451A-BA19-E47A8A8EE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34869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3E6CB4C-6D66-4469-B3A5-45BD22A84F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6C53E-AC9B-41F6-A0E3-3B643469C6ED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F235AE5-3A02-4DD8-A536-5A0FE2F7EE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4E11730-A74D-4213-9918-5B220FF6D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A81D8-B9EA-4A9C-805B-6C733EE29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70988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E84D2C24-4883-47B3-93AA-7A647FA3C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7082F4DF-D699-488E-8F74-DA99CD002E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xmlns="" id="{D6EF84C8-F1CD-4159-9F64-9A65437701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20C315CB-5D26-43F6-AB92-2F06A065D00B}" type="datetimeFigureOut">
              <a:rPr lang="en-US"/>
              <a:pPr>
                <a:defRPr/>
              </a:pPr>
              <a:t>11/18/2021</a:t>
            </a:fld>
            <a:endParaRPr lang="en-US"/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xmlns="" id="{886FB2DC-DC98-4398-8626-14A08128B4B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xmlns="" id="{CB101B51-01CD-43B7-A5B8-A825C0468A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483CC76-8E60-45A2-8FE6-440138B168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4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ircle/>
  </p:transition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9F4AB4C-2064-4A76-8DCB-93AC2D6F6F2E}"/>
              </a:ext>
            </a:extLst>
          </p:cNvPr>
          <p:cNvSpPr/>
          <p:nvPr/>
        </p:nvSpPr>
        <p:spPr>
          <a:xfrm>
            <a:off x="5081335" y="2020835"/>
            <a:ext cx="2666179" cy="1231106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all" spc="0" normalizeH="0" baseline="0" noProof="0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+mn-cs"/>
              </a:rPr>
              <a:t>Toán</a:t>
            </a:r>
            <a:r>
              <a:rPr kumimoji="0" lang="en-US" sz="7200" b="1" i="0" u="none" strike="noStrike" kern="1200" cap="all" spc="0" normalizeH="0" baseline="0" noProof="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8109910-0338-49F9-B158-FCF6968F9A7A}"/>
              </a:ext>
            </a:extLst>
          </p:cNvPr>
          <p:cNvSpPr/>
          <p:nvPr/>
        </p:nvSpPr>
        <p:spPr>
          <a:xfrm>
            <a:off x="2435866" y="3022600"/>
            <a:ext cx="7320274" cy="1107996"/>
          </a:xfrm>
          <a:prstGeom prst="rect">
            <a:avLst/>
          </a:prstGeom>
          <a:noFill/>
        </p:spPr>
        <p:txBody>
          <a:bodyPr wrap="none" lIns="121920" tIns="60960" rIns="121920" bIns="6096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400" b="1" i="0" u="none" strike="noStrike" kern="1200" cap="none" spc="0" normalizeH="0" baseline="0" noProof="0" dirty="0" err="1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Bài</a:t>
            </a:r>
            <a:r>
              <a:rPr kumimoji="0" lang="en-US" sz="64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: LUYỆN</a:t>
            </a:r>
            <a:r>
              <a:rPr kumimoji="0" lang="en-US" sz="6400" b="1" i="0" u="none" strike="noStrike" kern="1200" cap="none" spc="0" normalizeH="0" noProof="0" dirty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TẬP tr.68</a:t>
            </a:r>
            <a:endParaRPr kumimoji="0" lang="en-US" sz="6400" b="1" i="0" u="none" strike="noStrike" kern="1200" cap="none" spc="0" normalizeH="0" baseline="0" noProof="0" dirty="0">
              <a:ln w="0"/>
              <a:solidFill>
                <a:prstClr val="black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F3B0973-F439-48B4-8FEF-28A589588B7E}"/>
              </a:ext>
            </a:extLst>
          </p:cNvPr>
          <p:cNvSpPr txBox="1"/>
          <p:nvPr/>
        </p:nvSpPr>
        <p:spPr>
          <a:xfrm>
            <a:off x="4164464" y="1068547"/>
            <a:ext cx="3994235" cy="4205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</a:t>
            </a:r>
            <a:r>
              <a:rPr kumimoji="0" lang="vi-VN" sz="2133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Ư</a:t>
            </a:r>
            <a:r>
              <a:rPr kumimoji="0" lang="en-US" sz="2133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ỜNG TIỂU </a:t>
            </a:r>
            <a:r>
              <a:rPr kumimoji="0" lang="en-US" sz="2133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2133" b="1" i="0" u="none" strike="noStrike" kern="1200" cap="none" spc="0" normalizeH="0" noProof="0" dirty="0" smtClean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ÁI MỘ A</a:t>
            </a:r>
            <a:endParaRPr kumimoji="0" lang="en-US" sz="2133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53076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extLst>
              <a:ext uri="{FF2B5EF4-FFF2-40B4-BE49-F238E27FC236}">
                <a16:creationId xmlns:a16="http://schemas.microsoft.com/office/drawing/2014/main" xmlns="" id="{0A3B9625-1348-4CD5-B28E-2400C4BA1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131" y="1527313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137 x 3 + 137 x 97</a:t>
            </a:r>
          </a:p>
        </p:txBody>
      </p:sp>
      <p:sp>
        <p:nvSpPr>
          <p:cNvPr id="3" name="Text Box 24">
            <a:extLst>
              <a:ext uri="{FF2B5EF4-FFF2-40B4-BE49-F238E27FC236}">
                <a16:creationId xmlns:a16="http://schemas.microsoft.com/office/drawing/2014/main" xmlns="" id="{776BD483-6B8E-4511-9D9F-E887017F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1531" y="1527313"/>
            <a:ext cx="356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428 x 12 – 428 x 2</a:t>
            </a:r>
          </a:p>
        </p:txBody>
      </p:sp>
      <p:sp>
        <p:nvSpPr>
          <p:cNvPr id="4" name="AutoShape 30">
            <a:extLst>
              <a:ext uri="{FF2B5EF4-FFF2-40B4-BE49-F238E27FC236}">
                <a16:creationId xmlns:a16="http://schemas.microsoft.com/office/drawing/2014/main" xmlns="" id="{A083E5F4-9E7A-4E64-AA8E-E00AE0889925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8658019" y="1155838"/>
            <a:ext cx="42862" cy="33020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8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xmlns="" id="{E98F7429-C9AE-494D-9C0C-C7F317C99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131" y="2060713"/>
            <a:ext cx="107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= 137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6" name="Text Box 16">
            <a:extLst>
              <a:ext uri="{FF2B5EF4-FFF2-40B4-BE49-F238E27FC236}">
                <a16:creationId xmlns:a16="http://schemas.microsoft.com/office/drawing/2014/main" xmlns="" id="{FB0BA174-83AF-44CC-8B45-E8340E6B2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131" y="1984513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x ( 3 + 97 )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7" name="Text Box 17">
            <a:extLst>
              <a:ext uri="{FF2B5EF4-FFF2-40B4-BE49-F238E27FC236}">
                <a16:creationId xmlns:a16="http://schemas.microsoft.com/office/drawing/2014/main" xmlns="" id="{15C04DA5-AE65-4042-ABF4-54B66406F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531" y="2670313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= 137 x    100   = 13700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xmlns="" id="{2A94B25F-75AF-4925-A58D-5D4AF4F25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0131" y="2136913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= 428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xmlns="" id="{9C93ECFB-347B-44C1-834B-943E2E47E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3131" y="2060713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x ( 12 – 2 )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xmlns="" id="{941EA41E-BADB-4929-8E92-9C16E3C09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3931" y="2670313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= 428 x   10     =  4280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xmlns="" id="{474EBDA3-3387-478D-82CC-88FFB3445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731" y="3425687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94 x 12 + 94 x 88</a:t>
            </a: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xmlns="" id="{059A7064-E3EC-49A2-9F74-21D1A11DA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0131" y="3425687"/>
            <a:ext cx="356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537 x 39 – 537 x 19</a:t>
            </a:r>
          </a:p>
        </p:txBody>
      </p:sp>
      <p:sp>
        <p:nvSpPr>
          <p:cNvPr id="13" name="AutoShape 30">
            <a:extLst>
              <a:ext uri="{FF2B5EF4-FFF2-40B4-BE49-F238E27FC236}">
                <a16:creationId xmlns:a16="http://schemas.microsoft.com/office/drawing/2014/main" xmlns="" id="{53935E77-4145-44A4-925A-3CC7B0C8DBB3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8886619" y="3054212"/>
            <a:ext cx="42862" cy="33020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8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xmlns="" id="{BF4C146F-4EF5-4B03-8B22-039EB08D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331" y="3959087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= 94 X (12 + 88)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xmlns="" id="{99628C8A-BB9B-4DCE-B5D4-BB9C18D15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531" y="4568687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= 94 x    100   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xmlns="" id="{602B4065-BF1E-4F27-B57E-82827705A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8731" y="4035287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= 537 X (39 – 19 ) 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xmlns="" id="{401FD5A9-09D3-417F-BFC8-C1052F804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4931" y="4568687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= 537 x   20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xmlns="" id="{09EC2CE4-5B9C-43AF-8AAF-C2CBCE4BF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531" y="5102087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= 9400   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xmlns="" id="{35DC0F7C-8A8E-48C9-A0BD-C3F949DB0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4931" y="4949687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99"/>
                </a:solidFill>
              </a:rPr>
              <a:t>= 10740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C225E8CD-6EAA-4A20-8A17-1FD2971CB2EF}"/>
              </a:ext>
            </a:extLst>
          </p:cNvPr>
          <p:cNvSpPr txBox="1"/>
          <p:nvPr/>
        </p:nvSpPr>
        <p:spPr>
          <a:xfrm>
            <a:off x="2022898" y="90004"/>
            <a:ext cx="63690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2: b)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Tính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</a:t>
            </a: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theo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mẫu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8601730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CCE8C50-F49B-4B06-9B52-C71FC0B960FA}"/>
              </a:ext>
            </a:extLst>
          </p:cNvPr>
          <p:cNvSpPr txBox="1"/>
          <p:nvPr/>
        </p:nvSpPr>
        <p:spPr>
          <a:xfrm>
            <a:off x="2003020" y="219212"/>
            <a:ext cx="2805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3: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Tính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C7822A1-0183-4070-825B-75FFC7CAC8FB}"/>
              </a:ext>
            </a:extLst>
          </p:cNvPr>
          <p:cNvSpPr/>
          <p:nvPr/>
        </p:nvSpPr>
        <p:spPr>
          <a:xfrm>
            <a:off x="884582" y="1521310"/>
            <a:ext cx="30492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a)     217 x 11</a:t>
            </a:r>
            <a:endParaRPr lang="en-US" sz="40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39C5BDB-2204-4BA0-8DB7-F5004F875122}"/>
              </a:ext>
            </a:extLst>
          </p:cNvPr>
          <p:cNvSpPr/>
          <p:nvPr/>
        </p:nvSpPr>
        <p:spPr>
          <a:xfrm>
            <a:off x="884582" y="2242689"/>
            <a:ext cx="6096000" cy="28671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217 x (10 + 1)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217 x 10 + 217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2170 + 217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2387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29DC5A9-5246-4C9D-9AED-B2A68D050BCE}"/>
              </a:ext>
            </a:extLst>
          </p:cNvPr>
          <p:cNvSpPr/>
          <p:nvPr/>
        </p:nvSpPr>
        <p:spPr>
          <a:xfrm>
            <a:off x="6864625" y="1534802"/>
            <a:ext cx="4257261" cy="3575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217 x 9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217 x (10 - 1)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217 x 10 –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2170 - 217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1957</a:t>
            </a:r>
          </a:p>
        </p:txBody>
      </p:sp>
    </p:spTree>
    <p:extLst>
      <p:ext uri="{BB962C8B-B14F-4D97-AF65-F5344CB8AC3E}">
        <p14:creationId xmlns:p14="http://schemas.microsoft.com/office/powerpoint/2010/main" val="58211216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CCE8C50-F49B-4B06-9B52-C71FC0B960FA}"/>
              </a:ext>
            </a:extLst>
          </p:cNvPr>
          <p:cNvSpPr txBox="1"/>
          <p:nvPr/>
        </p:nvSpPr>
        <p:spPr>
          <a:xfrm>
            <a:off x="2003020" y="219212"/>
            <a:ext cx="2805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3: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Tính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0D28506-F68E-40C7-9D88-3E725127D7F0}"/>
              </a:ext>
            </a:extLst>
          </p:cNvPr>
          <p:cNvSpPr/>
          <p:nvPr/>
        </p:nvSpPr>
        <p:spPr>
          <a:xfrm>
            <a:off x="1229138" y="783532"/>
            <a:ext cx="5469547" cy="5290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b,  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413 x 21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413 x (20 + 1)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413 x 20 + 413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8260 + 413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8673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413 x 19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413 x (20 - 1)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413 x 20 - 413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8260 –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7847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A327914-F1AE-4DD2-8C72-A37EF206E1A7}"/>
              </a:ext>
            </a:extLst>
          </p:cNvPr>
          <p:cNvSpPr/>
          <p:nvPr/>
        </p:nvSpPr>
        <p:spPr>
          <a:xfrm>
            <a:off x="6387835" y="783532"/>
            <a:ext cx="5469547" cy="5290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c,   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1234 x 31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1234 x (30 + 1)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1234 x 30 + 1234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37020 + 1234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38254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875 x 29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875 x (30 –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875 x 30 – 875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26250 – 875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= 25 375</a:t>
            </a:r>
          </a:p>
        </p:txBody>
      </p:sp>
    </p:spTree>
    <p:extLst>
      <p:ext uri="{BB962C8B-B14F-4D97-AF65-F5344CB8AC3E}">
        <p14:creationId xmlns:p14="http://schemas.microsoft.com/office/powerpoint/2010/main" val="307089136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8570CC0-53C5-480C-872E-F771CF9115C3}"/>
              </a:ext>
            </a:extLst>
          </p:cNvPr>
          <p:cNvSpPr/>
          <p:nvPr/>
        </p:nvSpPr>
        <p:spPr>
          <a:xfrm>
            <a:off x="801757" y="593587"/>
            <a:ext cx="983973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/>
              <a:t>Bài</a:t>
            </a:r>
            <a:r>
              <a:rPr lang="en-US" sz="3600" b="1" dirty="0"/>
              <a:t> 4: </a:t>
            </a:r>
            <a:r>
              <a:rPr lang="en-US" altLang="en-US" sz="3600" dirty="0" err="1">
                <a:latin typeface="Tahoma" panose="020B0604030504040204" pitchFamily="34" charset="0"/>
              </a:rPr>
              <a:t>Một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sân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vận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động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hình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chữ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nhật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có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chiều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dài</a:t>
            </a:r>
            <a:r>
              <a:rPr lang="en-US" altLang="en-US" sz="3600" dirty="0">
                <a:latin typeface="Tahoma" panose="020B0604030504040204" pitchFamily="34" charset="0"/>
              </a:rPr>
              <a:t> 180m, </a:t>
            </a:r>
            <a:r>
              <a:rPr lang="en-US" altLang="en-US" sz="3600" dirty="0" err="1">
                <a:latin typeface="Tahoma" panose="020B0604030504040204" pitchFamily="34" charset="0"/>
              </a:rPr>
              <a:t>chiều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rộng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bằng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nửa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chiều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dài</a:t>
            </a:r>
            <a:r>
              <a:rPr lang="en-US" altLang="en-US" sz="3600" dirty="0">
                <a:latin typeface="Tahoma" panose="020B0604030504040204" pitchFamily="34" charset="0"/>
              </a:rPr>
              <a:t>. </a:t>
            </a:r>
            <a:r>
              <a:rPr lang="en-US" altLang="en-US" sz="3600" dirty="0" err="1">
                <a:latin typeface="Tahoma" panose="020B0604030504040204" pitchFamily="34" charset="0"/>
              </a:rPr>
              <a:t>Tính</a:t>
            </a:r>
            <a:r>
              <a:rPr lang="en-US" altLang="en-US" sz="3600" dirty="0">
                <a:latin typeface="Tahoma" panose="020B0604030504040204" pitchFamily="34" charset="0"/>
              </a:rPr>
              <a:t> chu vi </a:t>
            </a:r>
            <a:r>
              <a:rPr lang="en-US" altLang="en-US" sz="3600" dirty="0" err="1">
                <a:latin typeface="Tahoma" panose="020B0604030504040204" pitchFamily="34" charset="0"/>
              </a:rPr>
              <a:t>và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diện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tích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của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sân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vận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động</a:t>
            </a:r>
            <a:r>
              <a:rPr lang="en-US" altLang="en-US" sz="3600" dirty="0">
                <a:latin typeface="Tahoma" panose="020B0604030504040204" pitchFamily="34" charset="0"/>
              </a:rPr>
              <a:t> </a:t>
            </a:r>
            <a:r>
              <a:rPr lang="en-US" altLang="en-US" sz="3600" dirty="0" err="1">
                <a:latin typeface="Tahoma" panose="020B0604030504040204" pitchFamily="34" charset="0"/>
              </a:rPr>
              <a:t>đó</a:t>
            </a:r>
            <a:r>
              <a:rPr lang="en-US" altLang="en-US" sz="3600" dirty="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4" name="Line 26">
            <a:extLst>
              <a:ext uri="{FF2B5EF4-FFF2-40B4-BE49-F238E27FC236}">
                <a16:creationId xmlns:a16="http://schemas.microsoft.com/office/drawing/2014/main" xmlns="" id="{F5C0CB2C-5A5E-4DF2-9BA1-7159C0F134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5061" y="2269124"/>
            <a:ext cx="3677478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ine 27">
            <a:extLst>
              <a:ext uri="{FF2B5EF4-FFF2-40B4-BE49-F238E27FC236}">
                <a16:creationId xmlns:a16="http://schemas.microsoft.com/office/drawing/2014/main" xmlns="" id="{5F459D2B-EAAA-4AE3-977E-7B6A78A638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6956" y="1751564"/>
            <a:ext cx="2130287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ne 29">
            <a:extLst>
              <a:ext uri="{FF2B5EF4-FFF2-40B4-BE49-F238E27FC236}">
                <a16:creationId xmlns:a16="http://schemas.microsoft.com/office/drawing/2014/main" xmlns="" id="{08EA7D45-DD45-4B6E-B5D6-9D13B66155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19390" y="1731684"/>
            <a:ext cx="2763079" cy="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29">
            <a:extLst>
              <a:ext uri="{FF2B5EF4-FFF2-40B4-BE49-F238E27FC236}">
                <a16:creationId xmlns:a16="http://schemas.microsoft.com/office/drawing/2014/main" xmlns="" id="{B0F34F8F-9DBF-424D-BA5E-6473F7FF64D4}"/>
              </a:ext>
            </a:extLst>
          </p:cNvPr>
          <p:cNvSpPr>
            <a:spLocks noChangeShapeType="1"/>
          </p:cNvSpPr>
          <p:nvPr/>
        </p:nvSpPr>
        <p:spPr bwMode="auto">
          <a:xfrm>
            <a:off x="930964" y="1721747"/>
            <a:ext cx="3001618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xmlns="" id="{28AD9504-9EE9-4D58-8752-5AEC6D487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887" y="2361044"/>
            <a:ext cx="24214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Tóm</a:t>
            </a:r>
            <a:r>
              <a:rPr lang="en-US" altLang="en-US" sz="3200" b="1" u="sng" dirty="0">
                <a:solidFill>
                  <a:srgbClr val="0000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32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tắt</a:t>
            </a:r>
            <a:endParaRPr lang="en-US" altLang="en-US" sz="3200" b="1" u="sng" dirty="0">
              <a:solidFill>
                <a:srgbClr val="0000CC"/>
              </a:solidFill>
              <a:latin typeface="Tahoma" panose="020B0604030504040204" pitchFamily="34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xmlns="" id="{3EF096BA-8EEE-4CC7-9DFD-B36D5697C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964" y="3232526"/>
            <a:ext cx="27170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Chiều</a:t>
            </a:r>
            <a:r>
              <a:rPr lang="en-US" altLang="en-US" sz="3200" b="1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dài</a:t>
            </a:r>
            <a:r>
              <a:rPr lang="en-US" altLang="en-US" sz="3200" b="1" dirty="0">
                <a:solidFill>
                  <a:srgbClr val="006600"/>
                </a:solidFill>
                <a:latin typeface="Tahoma" panose="020B0604030504040204" pitchFamily="34" charset="0"/>
              </a:rPr>
              <a:t>: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D8078BB1-CB71-4449-93A1-D292D04C6C06}"/>
              </a:ext>
            </a:extLst>
          </p:cNvPr>
          <p:cNvGrpSpPr/>
          <p:nvPr/>
        </p:nvGrpSpPr>
        <p:grpSpPr>
          <a:xfrm>
            <a:off x="3794094" y="3277925"/>
            <a:ext cx="5805759" cy="449191"/>
            <a:chOff x="5027889" y="3972201"/>
            <a:chExt cx="2743201" cy="369888"/>
          </a:xfrm>
        </p:grpSpPr>
        <p:grpSp>
          <p:nvGrpSpPr>
            <p:cNvPr id="10" name="Group 14">
              <a:extLst>
                <a:ext uri="{FF2B5EF4-FFF2-40B4-BE49-F238E27FC236}">
                  <a16:creationId xmlns:a16="http://schemas.microsoft.com/office/drawing/2014/main" xmlns="" id="{7914945C-A7EB-43DD-962B-640F216F5F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7889" y="4199214"/>
              <a:ext cx="2735262" cy="142875"/>
              <a:chOff x="2155" y="2111"/>
              <a:chExt cx="1723" cy="90"/>
            </a:xfrm>
          </p:grpSpPr>
          <p:sp>
            <p:nvSpPr>
              <p:cNvPr id="11" name="Line 15">
                <a:extLst>
                  <a:ext uri="{FF2B5EF4-FFF2-40B4-BE49-F238E27FC236}">
                    <a16:creationId xmlns:a16="http://schemas.microsoft.com/office/drawing/2014/main" xmlns="" id="{89562980-5FFF-4F86-9FF6-B159E77FE6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55" y="2156"/>
                <a:ext cx="1723" cy="0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16">
                <a:extLst>
                  <a:ext uri="{FF2B5EF4-FFF2-40B4-BE49-F238E27FC236}">
                    <a16:creationId xmlns:a16="http://schemas.microsoft.com/office/drawing/2014/main" xmlns="" id="{3ED641B7-6EDB-467C-B66D-A0E5B3F233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55" y="2111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Line 17">
                <a:extLst>
                  <a:ext uri="{FF2B5EF4-FFF2-40B4-BE49-F238E27FC236}">
                    <a16:creationId xmlns:a16="http://schemas.microsoft.com/office/drawing/2014/main" xmlns="" id="{7E806867-8CD8-4463-8A1F-936B7E31C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8" y="2111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" name="AutoShape 18">
              <a:extLst>
                <a:ext uri="{FF2B5EF4-FFF2-40B4-BE49-F238E27FC236}">
                  <a16:creationId xmlns:a16="http://schemas.microsoft.com/office/drawing/2014/main" xmlns="" id="{0C747870-C28D-4E11-B41A-13786A47A59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6258996" y="2749032"/>
              <a:ext cx="288925" cy="2735263"/>
            </a:xfrm>
            <a:prstGeom prst="rightBrace">
              <a:avLst>
                <a:gd name="adj1" fmla="val 78892"/>
                <a:gd name="adj2" fmla="val 50000"/>
              </a:avLst>
            </a:prstGeom>
            <a:noFill/>
            <a:ln w="9525">
              <a:solidFill>
                <a:srgbClr val="00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 Box 19">
            <a:extLst>
              <a:ext uri="{FF2B5EF4-FFF2-40B4-BE49-F238E27FC236}">
                <a16:creationId xmlns:a16="http://schemas.microsoft.com/office/drawing/2014/main" xmlns="" id="{C839929B-0C0C-43D0-AB47-C075559C1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757" y="4063462"/>
            <a:ext cx="31244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Chiều</a:t>
            </a:r>
            <a:r>
              <a:rPr lang="en-US" altLang="en-US" sz="3200" b="1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rộng</a:t>
            </a:r>
            <a:endParaRPr lang="en-US" altLang="en-US" sz="3200" b="1" dirty="0">
              <a:solidFill>
                <a:srgbClr val="006600"/>
              </a:solidFill>
              <a:latin typeface="Tahoma" panose="020B0604030504040204" pitchFamily="34" charset="0"/>
            </a:endParaRPr>
          </a:p>
        </p:txBody>
      </p:sp>
      <p:grpSp>
        <p:nvGrpSpPr>
          <p:cNvPr id="16" name="Group 20">
            <a:extLst>
              <a:ext uri="{FF2B5EF4-FFF2-40B4-BE49-F238E27FC236}">
                <a16:creationId xmlns:a16="http://schemas.microsoft.com/office/drawing/2014/main" xmlns="" id="{CE5FD1E8-07EB-477B-8956-24FF83140AE9}"/>
              </a:ext>
            </a:extLst>
          </p:cNvPr>
          <p:cNvGrpSpPr>
            <a:grpSpLocks/>
          </p:cNvGrpSpPr>
          <p:nvPr/>
        </p:nvGrpSpPr>
        <p:grpSpPr bwMode="auto">
          <a:xfrm>
            <a:off x="3789554" y="4400053"/>
            <a:ext cx="2895593" cy="187572"/>
            <a:chOff x="2155" y="2387"/>
            <a:chExt cx="1723" cy="90"/>
          </a:xfrm>
        </p:grpSpPr>
        <p:sp>
          <p:nvSpPr>
            <p:cNvPr id="17" name="Line 21">
              <a:extLst>
                <a:ext uri="{FF2B5EF4-FFF2-40B4-BE49-F238E27FC236}">
                  <a16:creationId xmlns:a16="http://schemas.microsoft.com/office/drawing/2014/main" xmlns="" id="{EC2DBF48-3DDC-44E3-A5D9-374ADA2D6E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432"/>
              <a:ext cx="1723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Line 22">
              <a:extLst>
                <a:ext uri="{FF2B5EF4-FFF2-40B4-BE49-F238E27FC236}">
                  <a16:creationId xmlns:a16="http://schemas.microsoft.com/office/drawing/2014/main" xmlns="" id="{D155A5E7-6BDF-4BCE-8E0A-1DE5D6E062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Line 23">
              <a:extLst>
                <a:ext uri="{FF2B5EF4-FFF2-40B4-BE49-F238E27FC236}">
                  <a16:creationId xmlns:a16="http://schemas.microsoft.com/office/drawing/2014/main" xmlns="" id="{6D289D33-0997-4EEC-BD90-056314F01D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8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24">
            <a:extLst>
              <a:ext uri="{FF2B5EF4-FFF2-40B4-BE49-F238E27FC236}">
                <a16:creationId xmlns:a16="http://schemas.microsoft.com/office/drawing/2014/main" xmlns="" id="{027F7FDE-C4A1-4FCF-9508-7AF1D6D32780}"/>
              </a:ext>
            </a:extLst>
          </p:cNvPr>
          <p:cNvGrpSpPr>
            <a:grpSpLocks/>
          </p:cNvGrpSpPr>
          <p:nvPr/>
        </p:nvGrpSpPr>
        <p:grpSpPr bwMode="auto">
          <a:xfrm>
            <a:off x="3799492" y="3517801"/>
            <a:ext cx="2895600" cy="238407"/>
            <a:chOff x="2155" y="2387"/>
            <a:chExt cx="1723" cy="90"/>
          </a:xfrm>
        </p:grpSpPr>
        <p:sp>
          <p:nvSpPr>
            <p:cNvPr id="21" name="Line 25">
              <a:extLst>
                <a:ext uri="{FF2B5EF4-FFF2-40B4-BE49-F238E27FC236}">
                  <a16:creationId xmlns:a16="http://schemas.microsoft.com/office/drawing/2014/main" xmlns="" id="{B7EB9342-3EFC-4B8E-803A-AF081C9F45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432"/>
              <a:ext cx="1723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Line 26">
              <a:extLst>
                <a:ext uri="{FF2B5EF4-FFF2-40B4-BE49-F238E27FC236}">
                  <a16:creationId xmlns:a16="http://schemas.microsoft.com/office/drawing/2014/main" xmlns="" id="{8686D11D-24A4-46F7-9EA7-C8919E94C0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Line 27">
              <a:extLst>
                <a:ext uri="{FF2B5EF4-FFF2-40B4-BE49-F238E27FC236}">
                  <a16:creationId xmlns:a16="http://schemas.microsoft.com/office/drawing/2014/main" xmlns="" id="{63B3D49A-DC20-40F8-9770-12BA1D3737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8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AutoShape 28">
            <a:extLst>
              <a:ext uri="{FF2B5EF4-FFF2-40B4-BE49-F238E27FC236}">
                <a16:creationId xmlns:a16="http://schemas.microsoft.com/office/drawing/2014/main" xmlns="" id="{8302E6AF-8C84-46AA-B65F-CD9D7178A98A}"/>
              </a:ext>
            </a:extLst>
          </p:cNvPr>
          <p:cNvSpPr>
            <a:spLocks/>
          </p:cNvSpPr>
          <p:nvPr/>
        </p:nvSpPr>
        <p:spPr bwMode="auto">
          <a:xfrm rot="5400000" flipV="1">
            <a:off x="5099359" y="3308613"/>
            <a:ext cx="275979" cy="2895591"/>
          </a:xfrm>
          <a:prstGeom prst="rightBrace">
            <a:avLst>
              <a:gd name="adj1" fmla="val 39779"/>
              <a:gd name="adj2" fmla="val 50000"/>
            </a:avLst>
          </a:prstGeom>
          <a:noFill/>
          <a:ln w="9525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" name="Text Box 29">
            <a:extLst>
              <a:ext uri="{FF2B5EF4-FFF2-40B4-BE49-F238E27FC236}">
                <a16:creationId xmlns:a16="http://schemas.microsoft.com/office/drawing/2014/main" xmlns="" id="{048F2C34-D4B7-4FB2-8F53-E36AB21A7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1266" y="4892541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B050"/>
                </a:solidFill>
                <a:latin typeface="Tahoma" panose="020B0604030504040204" pitchFamily="34" charset="0"/>
              </a:rPr>
              <a:t>m?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09ECC475-CC5E-432C-92CE-FA811B90FB42}"/>
              </a:ext>
            </a:extLst>
          </p:cNvPr>
          <p:cNvGrpSpPr/>
          <p:nvPr/>
        </p:nvGrpSpPr>
        <p:grpSpPr>
          <a:xfrm>
            <a:off x="1187625" y="4916215"/>
            <a:ext cx="3979175" cy="1323439"/>
            <a:chOff x="1187625" y="4916215"/>
            <a:chExt cx="3979175" cy="1323439"/>
          </a:xfrm>
        </p:grpSpPr>
        <p:sp>
          <p:nvSpPr>
            <p:cNvPr id="29" name="Text Box 13">
              <a:extLst>
                <a:ext uri="{FF2B5EF4-FFF2-40B4-BE49-F238E27FC236}">
                  <a16:creationId xmlns:a16="http://schemas.microsoft.com/office/drawing/2014/main" xmlns="" id="{73BF0072-FB51-4681-A280-D68AF0D870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7625" y="4916215"/>
              <a:ext cx="3979175" cy="1323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2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Chu vi: …m?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200" b="1" dirty="0" err="1">
                  <a:solidFill>
                    <a:srgbClr val="006600"/>
                  </a:solidFill>
                  <a:latin typeface="Tahoma" panose="020B0604030504040204" pitchFamily="34" charset="0"/>
                </a:rPr>
                <a:t>Diện</a:t>
              </a:r>
              <a:r>
                <a:rPr lang="en-US" altLang="en-US" sz="32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sz="3200" b="1" dirty="0" err="1">
                  <a:solidFill>
                    <a:srgbClr val="006600"/>
                  </a:solidFill>
                  <a:latin typeface="Tahoma" panose="020B0604030504040204" pitchFamily="34" charset="0"/>
                </a:rPr>
                <a:t>tích</a:t>
              </a:r>
              <a:r>
                <a:rPr lang="en-US" altLang="en-US" sz="32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: …m  ?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276A6535-84AF-47FE-895D-94A2B293B0B5}"/>
                </a:ext>
              </a:extLst>
            </p:cNvPr>
            <p:cNvSpPr txBox="1"/>
            <p:nvPr/>
          </p:nvSpPr>
          <p:spPr>
            <a:xfrm>
              <a:off x="4065105" y="557793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31" name="Text Box 29">
            <a:extLst>
              <a:ext uri="{FF2B5EF4-FFF2-40B4-BE49-F238E27FC236}">
                <a16:creationId xmlns:a16="http://schemas.microsoft.com/office/drawing/2014/main" xmlns="" id="{A13988DE-F038-4FF8-A263-2B4741279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530" y="2817848"/>
            <a:ext cx="11071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B050"/>
                </a:solidFill>
                <a:latin typeface="Tahoma" panose="020B0604030504040204" pitchFamily="34" charset="0"/>
              </a:rPr>
              <a:t>180m</a:t>
            </a:r>
          </a:p>
        </p:txBody>
      </p:sp>
    </p:spTree>
    <p:extLst>
      <p:ext uri="{BB962C8B-B14F-4D97-AF65-F5344CB8AC3E}">
        <p14:creationId xmlns:p14="http://schemas.microsoft.com/office/powerpoint/2010/main" val="322526689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4" grpId="0" animBg="1"/>
      <p:bldP spid="25" grpId="0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11">
            <a:extLst>
              <a:ext uri="{FF2B5EF4-FFF2-40B4-BE49-F238E27FC236}">
                <a16:creationId xmlns:a16="http://schemas.microsoft.com/office/drawing/2014/main" xmlns="" id="{1F7C2815-17EF-4C69-B8AC-37CD25A25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8323" y="891210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u="sng">
                <a:solidFill>
                  <a:srgbClr val="0000CC"/>
                </a:solidFill>
                <a:latin typeface="Tahoma" panose="020B0604030504040204" pitchFamily="34" charset="0"/>
              </a:rPr>
              <a:t>Bài giải</a:t>
            </a:r>
          </a:p>
        </p:txBody>
      </p:sp>
      <p:sp>
        <p:nvSpPr>
          <p:cNvPr id="33" name="Text Box 12">
            <a:extLst>
              <a:ext uri="{FF2B5EF4-FFF2-40B4-BE49-F238E27FC236}">
                <a16:creationId xmlns:a16="http://schemas.microsoft.com/office/drawing/2014/main" xmlns="" id="{7251B2D8-B67C-4620-8795-46615B28E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1322" y="1348409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Chiều rộng của sân vận động là : </a:t>
            </a:r>
          </a:p>
        </p:txBody>
      </p:sp>
      <p:sp>
        <p:nvSpPr>
          <p:cNvPr id="34" name="Text Box 13">
            <a:extLst>
              <a:ext uri="{FF2B5EF4-FFF2-40B4-BE49-F238E27FC236}">
                <a16:creationId xmlns:a16="http://schemas.microsoft.com/office/drawing/2014/main" xmlns="" id="{3C9AA8DF-5A7F-44C8-BB4C-7F87DBD9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922" y="1805609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180 : 2 = 90 (m)</a:t>
            </a:r>
          </a:p>
        </p:txBody>
      </p:sp>
      <p:sp>
        <p:nvSpPr>
          <p:cNvPr id="35" name="Text Box 14">
            <a:extLst>
              <a:ext uri="{FF2B5EF4-FFF2-40B4-BE49-F238E27FC236}">
                <a16:creationId xmlns:a16="http://schemas.microsoft.com/office/drawing/2014/main" xmlns="" id="{206290E0-16EA-4705-889E-A24BF88A9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522" y="2262809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Chu vi của sân vận động là:</a:t>
            </a:r>
          </a:p>
        </p:txBody>
      </p:sp>
      <p:sp>
        <p:nvSpPr>
          <p:cNvPr id="36" name="Text Box 15">
            <a:extLst>
              <a:ext uri="{FF2B5EF4-FFF2-40B4-BE49-F238E27FC236}">
                <a16:creationId xmlns:a16="http://schemas.microsoft.com/office/drawing/2014/main" xmlns="" id="{5D90AFE6-4590-4CE8-AEAB-CA3541B2B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8522" y="2720009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( 180 + 90 ) x 2 = 540 (m)</a:t>
            </a:r>
          </a:p>
        </p:txBody>
      </p:sp>
      <p:sp>
        <p:nvSpPr>
          <p:cNvPr id="37" name="Text Box 16">
            <a:extLst>
              <a:ext uri="{FF2B5EF4-FFF2-40B4-BE49-F238E27FC236}">
                <a16:creationId xmlns:a16="http://schemas.microsoft.com/office/drawing/2014/main" xmlns="" id="{13B8D2B2-C7B5-471D-A281-6A5532C4A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122" y="3101009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Diện tích của sân vận động là :</a:t>
            </a:r>
          </a:p>
        </p:txBody>
      </p:sp>
      <p:sp>
        <p:nvSpPr>
          <p:cNvPr id="38" name="Text Box 17">
            <a:extLst>
              <a:ext uri="{FF2B5EF4-FFF2-40B4-BE49-F238E27FC236}">
                <a16:creationId xmlns:a16="http://schemas.microsoft.com/office/drawing/2014/main" xmlns="" id="{2D5372FC-CBE2-43CC-BB40-D1A80118D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3722" y="3634409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ahoma" panose="020B0604030504040204" pitchFamily="34" charset="0"/>
              </a:rPr>
              <a:t>180 x 90 = 16200 (m2)</a:t>
            </a: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xmlns="" id="{4E7582FE-2F8D-4A1B-BA7E-6CB31711A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3722" y="4091610"/>
            <a:ext cx="6553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</a:rPr>
              <a:t>  </a:t>
            </a:r>
            <a:r>
              <a:rPr lang="en-US" altLang="en-US" sz="2400" u="sng" dirty="0" err="1">
                <a:solidFill>
                  <a:srgbClr val="0000FF"/>
                </a:solidFill>
                <a:latin typeface="Tahoma" panose="020B0604030504040204" pitchFamily="34" charset="0"/>
              </a:rPr>
              <a:t>Đáp</a:t>
            </a:r>
            <a:r>
              <a:rPr lang="en-US" altLang="en-US" sz="2400" u="sng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u="sng" dirty="0" err="1">
                <a:solidFill>
                  <a:srgbClr val="0000FF"/>
                </a:solidFill>
                <a:latin typeface="Tahoma" panose="020B0604030504040204" pitchFamily="34" charset="0"/>
              </a:rPr>
              <a:t>số</a:t>
            </a:r>
            <a:r>
              <a:rPr lang="en-US" altLang="en-US" sz="2400" u="sng" dirty="0">
                <a:solidFill>
                  <a:srgbClr val="0000FF"/>
                </a:solidFill>
                <a:latin typeface="Tahoma" panose="020B0604030504040204" pitchFamily="34" charset="0"/>
              </a:rPr>
              <a:t>:</a:t>
            </a:r>
            <a: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</a:rPr>
              <a:t>  Chu vi    : 540m</a:t>
            </a:r>
            <a:b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</a:rPr>
            </a:br>
            <a: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</a:rPr>
              <a:t>                        </a:t>
            </a:r>
            <a:r>
              <a:rPr lang="en-US" altLang="en-US" sz="2400" dirty="0" err="1">
                <a:solidFill>
                  <a:srgbClr val="0000FF"/>
                </a:solidFill>
                <a:latin typeface="Tahoma" panose="020B0604030504040204" pitchFamily="34" charset="0"/>
              </a:rPr>
              <a:t>Diện</a:t>
            </a:r>
            <a: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ahoma" panose="020B0604030504040204" pitchFamily="34" charset="0"/>
              </a:rPr>
              <a:t>tích</a:t>
            </a:r>
            <a:r>
              <a:rPr lang="en-US" altLang="en-US" sz="2400" dirty="0">
                <a:solidFill>
                  <a:srgbClr val="0000FF"/>
                </a:solidFill>
                <a:latin typeface="Tahoma" panose="020B0604030504040204" pitchFamily="34" charset="0"/>
              </a:rPr>
              <a:t> : 16200 (m2)</a:t>
            </a:r>
          </a:p>
        </p:txBody>
      </p:sp>
    </p:spTree>
    <p:extLst>
      <p:ext uri="{BB962C8B-B14F-4D97-AF65-F5344CB8AC3E}">
        <p14:creationId xmlns:p14="http://schemas.microsoft.com/office/powerpoint/2010/main" val="152837452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4B118C19-B7A5-4210-BFFD-3F2040F01B0F}"/>
              </a:ext>
            </a:extLst>
          </p:cNvPr>
          <p:cNvGrpSpPr/>
          <p:nvPr/>
        </p:nvGrpSpPr>
        <p:grpSpPr>
          <a:xfrm>
            <a:off x="2458277" y="1117647"/>
            <a:ext cx="6599582" cy="2126975"/>
            <a:chOff x="2971800" y="785190"/>
            <a:chExt cx="6599582" cy="2126975"/>
          </a:xfrm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xmlns="" id="{62A6F911-0591-40E7-854E-58C412875FEA}"/>
                </a:ext>
              </a:extLst>
            </p:cNvPr>
            <p:cNvSpPr/>
            <p:nvPr/>
          </p:nvSpPr>
          <p:spPr>
            <a:xfrm>
              <a:off x="2971800" y="785190"/>
              <a:ext cx="6599582" cy="2126975"/>
            </a:xfrm>
            <a:prstGeom prst="hexag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FB78BCE4-0268-477E-98B7-F9C4D22756D2}"/>
                </a:ext>
              </a:extLst>
            </p:cNvPr>
            <p:cNvSpPr/>
            <p:nvPr/>
          </p:nvSpPr>
          <p:spPr>
            <a:xfrm>
              <a:off x="3543978" y="1041706"/>
              <a:ext cx="5455226" cy="1661737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D87B63F-DD06-40FA-9F97-CF605F1C956A}"/>
              </a:ext>
            </a:extLst>
          </p:cNvPr>
          <p:cNvSpPr txBox="1"/>
          <p:nvPr/>
        </p:nvSpPr>
        <p:spPr>
          <a:xfrm>
            <a:off x="4395216" y="1808922"/>
            <a:ext cx="30700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ÔN </a:t>
            </a:r>
            <a:r>
              <a:rPr lang="en-US" sz="4400" dirty="0" smtClean="0">
                <a:solidFill>
                  <a:schemeClr val="bg1"/>
                </a:solidFill>
              </a:rPr>
              <a:t>BÀI </a:t>
            </a:r>
            <a:r>
              <a:rPr lang="en-US" sz="4400" dirty="0">
                <a:solidFill>
                  <a:schemeClr val="bg1"/>
                </a:solidFill>
              </a:rPr>
              <a:t>CŨ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07BAE33-B91F-4AA5-8ED7-B1B6600B2AD9}"/>
              </a:ext>
            </a:extLst>
          </p:cNvPr>
          <p:cNvSpPr/>
          <p:nvPr/>
        </p:nvSpPr>
        <p:spPr>
          <a:xfrm>
            <a:off x="3657555" y="3700867"/>
            <a:ext cx="4201026" cy="2130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6000" b="1" dirty="0">
                <a:latin typeface="Times New Roman" panose="02020603050405020304" pitchFamily="18" charset="0"/>
                <a:ea typeface="Calibri" panose="020F0502020204030204" pitchFamily="34" charset="0"/>
              </a:rPr>
              <a:t>36 x (6 + 4)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6000" b="1" dirty="0">
                <a:latin typeface="Times New Roman" panose="02020603050405020304" pitchFamily="18" charset="0"/>
                <a:ea typeface="Calibri" panose="020F0502020204030204" pitchFamily="34" charset="0"/>
              </a:rPr>
              <a:t>12 x (9 – 3)       </a:t>
            </a:r>
          </a:p>
        </p:txBody>
      </p:sp>
    </p:spTree>
    <p:extLst>
      <p:ext uri="{BB962C8B-B14F-4D97-AF65-F5344CB8AC3E}">
        <p14:creationId xmlns:p14="http://schemas.microsoft.com/office/powerpoint/2010/main" val="783052271"/>
      </p:ext>
    </p:extLst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2438C7B-CAAC-408A-9039-005281AEF730}"/>
              </a:ext>
            </a:extLst>
          </p:cNvPr>
          <p:cNvSpPr/>
          <p:nvPr/>
        </p:nvSpPr>
        <p:spPr>
          <a:xfrm>
            <a:off x="2651185" y="1287548"/>
            <a:ext cx="8338868" cy="4282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36 x (6 + 4) = 36 x 6 + 36 x 4 </a:t>
            </a:r>
          </a:p>
          <a:p>
            <a:pPr indent="2570163"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216 + 144 </a:t>
            </a:r>
          </a:p>
          <a:p>
            <a:pPr indent="2570163"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360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12 x ( 9 – 3) = 12 x 9 – 12 x 3</a:t>
            </a:r>
          </a:p>
          <a:p>
            <a:pPr indent="2622550"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108 – 36 </a:t>
            </a:r>
          </a:p>
          <a:p>
            <a:pPr indent="2622550" algn="just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= 72</a:t>
            </a:r>
          </a:p>
        </p:txBody>
      </p:sp>
    </p:spTree>
    <p:extLst>
      <p:ext uri="{BB962C8B-B14F-4D97-AF65-F5344CB8AC3E}">
        <p14:creationId xmlns:p14="http://schemas.microsoft.com/office/powerpoint/2010/main" val="389790092"/>
      </p:ext>
    </p:extLst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10">
            <a:extLst>
              <a:ext uri="{FF2B5EF4-FFF2-40B4-BE49-F238E27FC236}">
                <a16:creationId xmlns:a16="http://schemas.microsoft.com/office/drawing/2014/main" xmlns="" id="{E7B8132D-AC46-4363-8C4B-AB2180EBB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864691"/>
            <a:ext cx="350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000" b="1">
                <a:solidFill>
                  <a:srgbClr val="0000FF"/>
                </a:solidFill>
                <a:latin typeface="VNI-Times" pitchFamily="2" charset="0"/>
              </a:rPr>
              <a:t>135  x ( 20 + 3 ) = </a:t>
            </a:r>
          </a:p>
        </p:txBody>
      </p:sp>
      <p:sp>
        <p:nvSpPr>
          <p:cNvPr id="6158" name="Rectangle 14">
            <a:extLst>
              <a:ext uri="{FF2B5EF4-FFF2-40B4-BE49-F238E27FC236}">
                <a16:creationId xmlns:a16="http://schemas.microsoft.com/office/drawing/2014/main" xmlns="" id="{F34F1A69-EAE2-4706-8C4E-5F3A6D755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864691"/>
            <a:ext cx="3505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000" b="1">
                <a:solidFill>
                  <a:srgbClr val="0000FF"/>
                </a:solidFill>
                <a:latin typeface="VNI-Times" pitchFamily="2" charset="0"/>
              </a:rPr>
              <a:t>642 x ( 30 – 6 ) = </a:t>
            </a:r>
          </a:p>
        </p:txBody>
      </p:sp>
      <p:sp>
        <p:nvSpPr>
          <p:cNvPr id="12292" name="AutoShape 4">
            <a:extLst>
              <a:ext uri="{FF2B5EF4-FFF2-40B4-BE49-F238E27FC236}">
                <a16:creationId xmlns:a16="http://schemas.microsoft.com/office/drawing/2014/main" xmlns="" id="{7E67121F-AB83-4FFD-B3B5-5E79FF7B0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124200"/>
            <a:ext cx="6629400" cy="2133600"/>
          </a:xfrm>
          <a:prstGeom prst="wedgeEllipseCallout">
            <a:avLst>
              <a:gd name="adj1" fmla="val 67745"/>
              <a:gd name="adj2" fmla="val 39806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FF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Muốn nhân một số với một tổng, ta làm như thế nào?</a:t>
            </a:r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xmlns="" id="{0B31E5C0-AB7F-4C99-81C9-504E7D501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276600"/>
            <a:ext cx="6629400" cy="2133600"/>
          </a:xfrm>
          <a:prstGeom prst="wedgeEllipseCallout">
            <a:avLst>
              <a:gd name="adj1" fmla="val 67745"/>
              <a:gd name="adj2" fmla="val 39806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FF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Muốn nhân một số với một hiệu, ta làm như thế nào?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BC8C841-6433-4342-9E9B-B704A6BD3797}"/>
              </a:ext>
            </a:extLst>
          </p:cNvPr>
          <p:cNvSpPr txBox="1"/>
          <p:nvPr/>
        </p:nvSpPr>
        <p:spPr>
          <a:xfrm>
            <a:off x="2164436" y="964096"/>
            <a:ext cx="2805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/>
              <a:t>Bài</a:t>
            </a:r>
            <a:r>
              <a:rPr lang="en-US" sz="4000" b="1" dirty="0"/>
              <a:t> 1: </a:t>
            </a:r>
            <a:r>
              <a:rPr lang="en-US" sz="4000" b="1" dirty="0" err="1"/>
              <a:t>Tính</a:t>
            </a:r>
            <a:endParaRPr lang="en-US" sz="4000" b="1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/>
      <p:bldP spid="6158" grpId="0"/>
      <p:bldP spid="12292" grpId="0" animBg="1"/>
      <p:bldP spid="12292" grpId="1" animBg="1"/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7B33ED3C-3FEE-49BC-B125-735348715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2123661"/>
            <a:ext cx="350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AutoNum type="arabicPlain" startAt="135"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 x ( 20 + 3 )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2684BE42-6F82-4771-AC86-C62F378CE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1676400"/>
            <a:ext cx="3505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VNI-Times" pitchFamily="2" charset="0"/>
              </a:rPr>
              <a:t>642 x ( 30 – 6 )   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xmlns="" id="{33B9C313-63D4-483E-925B-4A541A1A5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2504661"/>
            <a:ext cx="350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= 135 x 20  +  135 x 3 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xmlns="" id="{E7FE7600-0FC9-4030-BF74-BBB151709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114261"/>
            <a:ext cx="350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VNI-Times" pitchFamily="2" charset="0"/>
              </a:rPr>
              <a:t>      =      2700   +    405 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xmlns="" id="{50CDABC5-3222-449E-9D01-9DD8D78B9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771900"/>
            <a:ext cx="350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VNI-Times" pitchFamily="2" charset="0"/>
              </a:rPr>
              <a:t>      =             3105 </a:t>
            </a: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xmlns="" id="{0987FE1F-4E18-4664-AE6F-BD2FE00FD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2888" y="2389533"/>
            <a:ext cx="3505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VNI-Times" pitchFamily="2" charset="0"/>
              </a:rPr>
              <a:t>=  642 x 30 – 642 x 6 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xmlns="" id="{BD90B826-4025-4347-877B-C331B4198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102666"/>
            <a:ext cx="3505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VNI-Times" pitchFamily="2" charset="0"/>
              </a:rPr>
              <a:t>=     19260  –   3852  </a:t>
            </a: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xmlns="" id="{E49E553E-4CD3-4233-B42A-BC2C5CEF5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3652" y="3771900"/>
            <a:ext cx="3505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VNI-Times" pitchFamily="2" charset="0"/>
              </a:rPr>
              <a:t>=            15408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22B4ADF-EB3E-4050-B8B8-401DAE4C8A31}"/>
              </a:ext>
            </a:extLst>
          </p:cNvPr>
          <p:cNvSpPr txBox="1"/>
          <p:nvPr/>
        </p:nvSpPr>
        <p:spPr>
          <a:xfrm>
            <a:off x="2164436" y="964096"/>
            <a:ext cx="2805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/>
              <a:t>Bài</a:t>
            </a:r>
            <a:r>
              <a:rPr lang="en-US" sz="4000" b="1" dirty="0"/>
              <a:t> 1: </a:t>
            </a:r>
            <a:r>
              <a:rPr lang="en-US" sz="4000" b="1" dirty="0" err="1"/>
              <a:t>Tính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4709662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22B4ADF-EB3E-4050-B8B8-401DAE4C8A31}"/>
              </a:ext>
            </a:extLst>
          </p:cNvPr>
          <p:cNvSpPr txBox="1"/>
          <p:nvPr/>
        </p:nvSpPr>
        <p:spPr>
          <a:xfrm>
            <a:off x="2164436" y="964096"/>
            <a:ext cx="2805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1: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Tính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xmlns="" id="{3511149A-A94E-40B7-BDA8-7D07F2E13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505" y="1818861"/>
            <a:ext cx="350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427 x ( 10 + 8 ) 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xmlns="" id="{046E80FE-DA7D-470D-891C-CF1DA3FB2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905" y="1590261"/>
            <a:ext cx="3505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287 x ( 40 – 8 )   </a:t>
            </a: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xmlns="" id="{634AFBEC-42A1-4B9A-B17D-6DE9C4248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905" y="2809461"/>
            <a:ext cx="350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= 427 x 10  +  427 x 8</a:t>
            </a:r>
            <a:r>
              <a:rPr lang="en-US" altLang="en-US" sz="2400" b="1">
                <a:solidFill>
                  <a:srgbClr val="0000FF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xmlns="" id="{624B7D96-E433-4398-9372-ACD8F5DA9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105" y="3647661"/>
            <a:ext cx="350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  <a:latin typeface="VNI-Times" pitchFamily="2" charset="0"/>
              </a:rPr>
              <a:t>      </a:t>
            </a: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=      4270   +    3416 </a:t>
            </a: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xmlns="" id="{05282CC0-132C-4059-B0AF-BAD6BF661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705" y="4562061"/>
            <a:ext cx="3505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 =         7686 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xmlns="" id="{2CF20881-6E76-46E9-9FE4-00E7B13FD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905" y="2504661"/>
            <a:ext cx="3505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=  287 x 40 – 287</a:t>
            </a:r>
            <a:r>
              <a:rPr lang="en-US" altLang="en-US" sz="2400" b="1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x 8</a:t>
            </a:r>
            <a:r>
              <a:rPr lang="en-US" altLang="en-US" sz="2400" b="1">
                <a:solidFill>
                  <a:srgbClr val="0000FF"/>
                </a:solidFill>
                <a:latin typeface="VNI-Times" pitchFamily="2" charset="0"/>
              </a:rPr>
              <a:t>  </a:t>
            </a: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xmlns="" id="{ECEEABC9-FC53-4B6A-98B4-AAE90FBB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305" y="3647661"/>
            <a:ext cx="3505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=</a:t>
            </a:r>
            <a:r>
              <a:rPr lang="en-US" altLang="en-US" sz="2400" b="1">
                <a:solidFill>
                  <a:srgbClr val="0000FF"/>
                </a:solidFill>
                <a:latin typeface="VNI-Times" pitchFamily="2" charset="0"/>
              </a:rPr>
              <a:t>     </a:t>
            </a: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11480  –   2296</a:t>
            </a:r>
            <a:endParaRPr lang="en-US" altLang="en-US" sz="24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xmlns="" id="{49EE56D1-9ADB-4B2D-A65D-64B4579AA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4905" y="4485861"/>
            <a:ext cx="3505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= </a:t>
            </a:r>
            <a:r>
              <a:rPr lang="en-US" altLang="en-US" sz="2400" b="1">
                <a:solidFill>
                  <a:srgbClr val="0000FF"/>
                </a:solidFill>
                <a:latin typeface="VNI-Times" pitchFamily="2" charset="0"/>
              </a:rPr>
              <a:t>           </a:t>
            </a:r>
            <a:r>
              <a:rPr lang="en-US" altLang="en-US" sz="3600" b="1">
                <a:solidFill>
                  <a:srgbClr val="0000FF"/>
                </a:solidFill>
                <a:latin typeface="VNI-Times" pitchFamily="2" charset="0"/>
              </a:rPr>
              <a:t>9184</a:t>
            </a:r>
            <a:r>
              <a:rPr lang="en-US" altLang="en-US" sz="2400" b="1">
                <a:solidFill>
                  <a:srgbClr val="0000FF"/>
                </a:solidFill>
                <a:latin typeface="VNI-Times" pitchFamily="2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8409492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>
            <a:extLst>
              <a:ext uri="{FF2B5EF4-FFF2-40B4-BE49-F238E27FC236}">
                <a16:creationId xmlns:a16="http://schemas.microsoft.com/office/drawing/2014/main" xmlns="" id="{A42418A3-2FED-438A-8876-20F6A977A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12" y="1675295"/>
            <a:ext cx="387957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000" b="1" dirty="0">
                <a:solidFill>
                  <a:srgbClr val="0000FF"/>
                </a:solidFill>
              </a:rPr>
              <a:t>35 x 4 x 5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xmlns="" id="{5A2775E9-258D-46C6-BBB1-7C245E29E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204" y="1663146"/>
            <a:ext cx="28762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000" b="1" dirty="0">
                <a:solidFill>
                  <a:srgbClr val="0000FF"/>
                </a:solidFill>
              </a:rPr>
              <a:t>5 x 36 x 2</a:t>
            </a:r>
          </a:p>
        </p:txBody>
      </p:sp>
      <p:sp>
        <p:nvSpPr>
          <p:cNvPr id="13" name="AutoShape 30">
            <a:extLst>
              <a:ext uri="{FF2B5EF4-FFF2-40B4-BE49-F238E27FC236}">
                <a16:creationId xmlns:a16="http://schemas.microsoft.com/office/drawing/2014/main" xmlns="" id="{B346C182-CF19-4880-A14C-9CEECD479714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8777288" y="619125"/>
            <a:ext cx="42862" cy="33020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800">
              <a:solidFill>
                <a:srgbClr val="000000"/>
              </a:solidFill>
              <a:latin typeface="VNI-Times" pitchFamily="2" charset="0"/>
            </a:endParaRPr>
          </a:p>
        </p:txBody>
      </p:sp>
      <p:pic>
        <p:nvPicPr>
          <p:cNvPr id="23" name="Rectangle 25604">
            <a:extLst>
              <a:ext uri="{FF2B5EF4-FFF2-40B4-BE49-F238E27FC236}">
                <a16:creationId xmlns:a16="http://schemas.microsoft.com/office/drawing/2014/main" xmlns="" id="{4941E9B3-222A-4FB4-8055-186E189E6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37942"/>
            <a:ext cx="1562100" cy="158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5">
            <a:extLst>
              <a:ext uri="{FF2B5EF4-FFF2-40B4-BE49-F238E27FC236}">
                <a16:creationId xmlns:a16="http://schemas.microsoft.com/office/drawing/2014/main" xmlns="" id="{F8D6A982-6118-4C23-98E8-EC718CEA3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487" y="1663146"/>
            <a:ext cx="44146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000" b="1">
                <a:solidFill>
                  <a:srgbClr val="0000FF"/>
                </a:solidFill>
              </a:rPr>
              <a:t>42 x 2 x 7 x 5</a:t>
            </a:r>
          </a:p>
        </p:txBody>
      </p:sp>
      <p:sp>
        <p:nvSpPr>
          <p:cNvPr id="25" name="AutoShape 4">
            <a:extLst>
              <a:ext uri="{FF2B5EF4-FFF2-40B4-BE49-F238E27FC236}">
                <a16:creationId xmlns:a16="http://schemas.microsoft.com/office/drawing/2014/main" xmlns="" id="{80DA0521-7EF0-4C46-8C3E-FF03722EA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276600"/>
            <a:ext cx="6629400" cy="2438400"/>
          </a:xfrm>
          <a:prstGeom prst="wedgeEllipseCallout">
            <a:avLst>
              <a:gd name="adj1" fmla="val 67745"/>
              <a:gd name="adj2" fmla="val 28579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FF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Muốn tính bằng cách thuận tiện nhất trong phép nhân, ta làm như thế nào?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C4B3100-AD80-4B6D-8E0F-5A904D67D582}"/>
              </a:ext>
            </a:extLst>
          </p:cNvPr>
          <p:cNvSpPr txBox="1"/>
          <p:nvPr/>
        </p:nvSpPr>
        <p:spPr>
          <a:xfrm>
            <a:off x="730812" y="179456"/>
            <a:ext cx="10070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2: a)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Tính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bằng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cách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thuận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tiện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nhất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6528593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11216 0.01226 L -0.10851 0.01226 C -0.1066 0.01226 -0.10469 0.00902 -0.10278 0.00856 C -0.10157 0.00856 -0.09896 0.01157 -0.09792 0.01157 C -0.09636 0.01157 -0.0948 0.01064 -0.09184 0.01064 L -0.08976 -0.02544 L -0.0875 0.01828 L -0.0849 0.01226 L -0.08247 0.01064 L -0.07709 0.01203 C -0.07466 0.01134 -0.07257 0.00833 -0.07032 0.00717 C -0.06927 0.00694 -0.06719 0.00671 -0.0658 0.00717 C -0.06459 0.00764 -0.06355 0.01087 -0.06302 0.01087 C -0.06233 0.01203 -0.06077 0.01087 -0.0599 0.01157 L -0.05851 0.01226 L -0.05591 0.01226 " pathEditMode="relative" rAng="0" ptsTypes="FfffFFFFFffffFFF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-159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5" grpId="0" animBg="1"/>
      <p:bldP spid="2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1EC5933-23C3-49B8-95B9-E9AFECB4A146}"/>
              </a:ext>
            </a:extLst>
          </p:cNvPr>
          <p:cNvSpPr txBox="1"/>
          <p:nvPr/>
        </p:nvSpPr>
        <p:spPr>
          <a:xfrm>
            <a:off x="730812" y="179456"/>
            <a:ext cx="10070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2: a)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Tính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bằng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cách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thuận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tiện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nhất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xmlns="" id="{D454AE13-3EB6-4753-9B08-A8C75092D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0931" y="1769165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>
                <a:solidFill>
                  <a:srgbClr val="0000FF"/>
                </a:solidFill>
              </a:rPr>
              <a:t>134 x 4 x 5</a:t>
            </a:r>
          </a:p>
        </p:txBody>
      </p:sp>
      <p:sp>
        <p:nvSpPr>
          <p:cNvPr id="4" name="Text Box 15">
            <a:extLst>
              <a:ext uri="{FF2B5EF4-FFF2-40B4-BE49-F238E27FC236}">
                <a16:creationId xmlns:a16="http://schemas.microsoft.com/office/drawing/2014/main" xmlns="" id="{82CA9873-197C-48F4-A651-7E123CC9B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131" y="1752600"/>
            <a:ext cx="163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5 x 36 x 2</a:t>
            </a: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xmlns="" id="{7C66EED1-E095-49F7-B734-9E03CF2D6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531" y="17526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42 x 2 x 7 x 5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xmlns="" id="{F736732B-D752-4564-B484-EA810B32F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4731" y="22098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>
                <a:solidFill>
                  <a:srgbClr val="0000FF"/>
                </a:solidFill>
              </a:rPr>
              <a:t>= 134 x (4 x 5)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C28AD669-F70B-4342-9308-EEE8D8BAB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531" y="2743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 =  134 x    20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xmlns="" id="{A7CA22D1-D650-4F58-83E2-4BFC9417F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931" y="3200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2680</a:t>
            </a: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xmlns="" id="{22857F53-8514-481C-9913-D96AEA681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531" y="2209801"/>
            <a:ext cx="2514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(5 x 2) x 36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/>
            </a:r>
            <a:br>
              <a:rPr lang="en-US" altLang="en-US" sz="2400" b="1">
                <a:solidFill>
                  <a:srgbClr val="0000FF"/>
                </a:solidFill>
              </a:rPr>
            </a:b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xmlns="" id="{44B762DB-D4A7-44BF-A67D-8E0794B70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131" y="2667000"/>
            <a:ext cx="196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=     10   x 36</a:t>
            </a:r>
            <a:endParaRPr lang="vi-VN" altLang="en-US" sz="2400" b="1">
              <a:solidFill>
                <a:srgbClr val="0000FF"/>
              </a:solidFill>
            </a:endParaRP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xmlns="" id="{637E88C1-52F2-4064-9434-0BB7F0A16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132" y="3200400"/>
            <a:ext cx="162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=         360</a:t>
            </a:r>
            <a:endParaRPr lang="vi-VN" altLang="en-US" sz="2400" b="1">
              <a:solidFill>
                <a:srgbClr val="0000FF"/>
              </a:solidFill>
            </a:endParaRP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xmlns="" id="{45C519B2-4CB5-44BB-A9E1-72ADFCE7A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3531" y="2286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(42 x 7) x (2 x 5)</a:t>
            </a:r>
          </a:p>
        </p:txBody>
      </p:sp>
      <p:sp>
        <p:nvSpPr>
          <p:cNvPr id="13" name="Text Box 15">
            <a:extLst>
              <a:ext uri="{FF2B5EF4-FFF2-40B4-BE49-F238E27FC236}">
                <a16:creationId xmlns:a16="http://schemas.microsoft.com/office/drawing/2014/main" xmlns="" id="{97C4A746-7176-4427-9C9A-442E46DE1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131" y="27432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294   x    10</a:t>
            </a: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xmlns="" id="{8D3CA16E-9404-41E3-BF2F-112FB0D2C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6331" y="3200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   2940</a:t>
            </a:r>
          </a:p>
        </p:txBody>
      </p:sp>
    </p:spTree>
    <p:extLst>
      <p:ext uri="{BB962C8B-B14F-4D97-AF65-F5344CB8AC3E}">
        <p14:creationId xmlns:p14="http://schemas.microsoft.com/office/powerpoint/2010/main" val="407408277"/>
      </p:ext>
    </p:extLst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23BEC51-9B9C-4D62-9DEB-F6FC8AC0228C}"/>
              </a:ext>
            </a:extLst>
          </p:cNvPr>
          <p:cNvSpPr txBox="1"/>
          <p:nvPr/>
        </p:nvSpPr>
        <p:spPr>
          <a:xfrm>
            <a:off x="2022898" y="90004"/>
            <a:ext cx="63690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Bài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2: b)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Tính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(</a:t>
            </a: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theo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mẫu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)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xmlns="" id="{8DEAEFF0-A017-415E-B623-9EE4F5F4C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676400"/>
            <a:ext cx="93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>
                <a:solidFill>
                  <a:srgbClr val="000099"/>
                </a:solidFill>
                <a:latin typeface="Tahoma" panose="020B0604030504040204" pitchFamily="34" charset="0"/>
              </a:rPr>
              <a:t>M</a:t>
            </a:r>
            <a:r>
              <a:rPr lang="en-US" altLang="en-US" dirty="0" err="1">
                <a:solidFill>
                  <a:srgbClr val="000099"/>
                </a:solidFill>
                <a:latin typeface="Tahoma" panose="020B0604030504040204" pitchFamily="34" charset="0"/>
              </a:rPr>
              <a:t>ẫu</a:t>
            </a:r>
            <a:r>
              <a:rPr lang="en-US" altLang="en-US" dirty="0">
                <a:solidFill>
                  <a:srgbClr val="000099"/>
                </a:solidFill>
                <a:latin typeface="Tahoma" panose="020B0604030504040204" pitchFamily="34" charset="0"/>
              </a:rPr>
              <a:t>: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xmlns="" id="{880D31B8-F957-455E-A1F2-56E98DD06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617" y="173355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</a:rPr>
              <a:t>145 x 2 + 145 x 98 =</a:t>
            </a:r>
            <a:endParaRPr lang="en-US" altLang="en-US" sz="2400" dirty="0">
              <a:solidFill>
                <a:srgbClr val="009999"/>
              </a:solidFill>
              <a:latin typeface="Tahoma" panose="020B0604030504040204" pitchFamily="34" charset="0"/>
            </a:endParaRP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xmlns="" id="{5016B8E7-7F7F-49A8-BA8D-B46649590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3089" y="1688964"/>
            <a:ext cx="107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99"/>
                </a:solidFill>
                <a:latin typeface="Tahoma" panose="020B0604030504040204" pitchFamily="34" charset="0"/>
              </a:rPr>
              <a:t>145</a:t>
            </a:r>
            <a:endParaRPr lang="en-US" altLang="en-US" dirty="0">
              <a:solidFill>
                <a:srgbClr val="000099"/>
              </a:solidFill>
              <a:latin typeface="Tahoma" panose="020B0604030504040204" pitchFamily="34" charset="0"/>
            </a:endParaRP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xmlns="" id="{0B202188-B6BC-4D7A-8004-6E379CCF7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9906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CC"/>
                </a:solidFill>
                <a:latin typeface="Tahoma" panose="020B0604030504040204" pitchFamily="34" charset="0"/>
              </a:rPr>
              <a:t>145 x 2 + 145 x 98 = </a:t>
            </a:r>
            <a:r>
              <a:rPr lang="en-US" altLang="en-US" sz="2400" dirty="0">
                <a:solidFill>
                  <a:srgbClr val="009999"/>
                </a:solidFill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xmlns="" id="{061E282B-24FC-457F-81A4-EEB7A2768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236" y="1693519"/>
            <a:ext cx="107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99"/>
                </a:solidFill>
                <a:latin typeface="Tahoma" panose="020B0604030504040204" pitchFamily="34" charset="0"/>
              </a:rPr>
              <a:t>x</a:t>
            </a:r>
            <a:endParaRPr lang="en-US" altLang="en-US" dirty="0">
              <a:solidFill>
                <a:srgbClr val="000099"/>
              </a:solidFill>
              <a:latin typeface="Tahoma" panose="020B0604030504040204" pitchFamily="34" charset="0"/>
            </a:endParaRP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xmlns="" id="{0D5FA191-713C-4194-B012-B072EAA0E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2628" y="1692277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99"/>
                </a:solidFill>
                <a:latin typeface="Tahoma" panose="020B0604030504040204" pitchFamily="34" charset="0"/>
              </a:rPr>
              <a:t>( 2 + 98 )</a:t>
            </a:r>
            <a:endParaRPr lang="en-US" altLang="en-US" dirty="0">
              <a:solidFill>
                <a:srgbClr val="000099"/>
              </a:solidFill>
              <a:latin typeface="Tahoma" panose="020B0604030504040204" pitchFamily="34" charset="0"/>
            </a:endParaRPr>
          </a:p>
        </p:txBody>
      </p:sp>
      <p:sp>
        <p:nvSpPr>
          <p:cNvPr id="10" name="Text Box 18">
            <a:extLst>
              <a:ext uri="{FF2B5EF4-FFF2-40B4-BE49-F238E27FC236}">
                <a16:creationId xmlns:a16="http://schemas.microsoft.com/office/drawing/2014/main" xmlns="" id="{320AC3E7-2F37-4FD8-A11F-FC05FCF8C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4635" y="2242517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99"/>
                </a:solidFill>
                <a:latin typeface="Tahoma" panose="020B0604030504040204" pitchFamily="34" charset="0"/>
              </a:rPr>
              <a:t> =  145 x  100 = 14500</a:t>
            </a:r>
            <a:endParaRPr lang="en-US" altLang="en-US" dirty="0">
              <a:solidFill>
                <a:srgbClr val="000099"/>
              </a:solidFill>
              <a:latin typeface="Tahoma" panose="020B0604030504040204" pitchFamily="34" charset="0"/>
            </a:endParaRP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xmlns="" id="{3A2448C5-1962-4684-AA9B-1CA7DDDA0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204" y="3434799"/>
            <a:ext cx="516420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137 x 3 + 137 x 97</a:t>
            </a: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xmlns="" id="{20C569BE-94B7-49EE-B9F4-E37D205AD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5282" y="3434799"/>
            <a:ext cx="63533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428 x 12 – 428 x 2</a:t>
            </a:r>
          </a:p>
        </p:txBody>
      </p:sp>
    </p:spTree>
    <p:extLst>
      <p:ext uri="{BB962C8B-B14F-4D97-AF65-F5344CB8AC3E}">
        <p14:creationId xmlns:p14="http://schemas.microsoft.com/office/powerpoint/2010/main" val="358808155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765</Words>
  <Application>Microsoft Office PowerPoint</Application>
  <PresentationFormat>Custom</PresentationFormat>
  <Paragraphs>134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Yến Trần Nữ Hoàng</dc:creator>
  <cp:lastModifiedBy>Sony 622</cp:lastModifiedBy>
  <cp:revision>9</cp:revision>
  <dcterms:created xsi:type="dcterms:W3CDTF">2021-07-23T08:39:38Z</dcterms:created>
  <dcterms:modified xsi:type="dcterms:W3CDTF">2021-11-18T02:38:40Z</dcterms:modified>
</cp:coreProperties>
</file>