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2" r:id="rId4"/>
    <p:sldId id="267" r:id="rId5"/>
    <p:sldId id="268" r:id="rId6"/>
    <p:sldId id="269" r:id="rId7"/>
    <p:sldId id="270" r:id="rId8"/>
    <p:sldId id="271" r:id="rId9"/>
    <p:sldId id="272" r:id="rId10"/>
    <p:sldId id="273" r:id="rId11"/>
    <p:sldId id="274" r:id="rId12"/>
    <p:sldId id="275" r:id="rId13"/>
    <p:sldId id="276" r:id="rId14"/>
    <p:sldId id="263" r:id="rId15"/>
    <p:sldId id="264" r:id="rId16"/>
    <p:sldId id="265" r:id="rId17"/>
    <p:sldId id="26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86621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20174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18732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5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5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56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6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76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265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59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55956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44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890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45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28476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8563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22534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3868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858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59759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19109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smtClean="0"/>
              <a:t>4/11/2021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smtClean="0"/>
              <a:t>‹#›</a:t>
            </a:fld>
            <a:endParaRPr lang="en-US"/>
          </a:p>
        </p:txBody>
      </p:sp>
    </p:spTree>
    <p:extLst>
      <p:ext uri="{BB962C8B-B14F-4D97-AF65-F5344CB8AC3E}">
        <p14:creationId xmlns:p14="http://schemas.microsoft.com/office/powerpoint/2010/main" val="2729919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986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gif"/><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7.jpeg"/><Relationship Id="rId18" Type="http://schemas.openxmlformats.org/officeDocument/2006/relationships/slide" Target="slide7.xm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slide" Target="slide3.xml"/><Relationship Id="rId17" Type="http://schemas.openxmlformats.org/officeDocument/2006/relationships/image" Target="../media/image10.jpeg"/><Relationship Id="rId2" Type="http://schemas.openxmlformats.org/officeDocument/2006/relationships/slide" Target="slide4.xml"/><Relationship Id="rId16" Type="http://schemas.openxmlformats.org/officeDocument/2006/relationships/slide" Target="slide6.xml"/><Relationship Id="rId1" Type="http://schemas.openxmlformats.org/officeDocument/2006/relationships/slideLayout" Target="../slideLayouts/slideLayout18.xml"/><Relationship Id="rId6" Type="http://schemas.openxmlformats.org/officeDocument/2006/relationships/slide" Target="slide2.xm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9.jpeg"/><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image" Target="../media/image5.jpeg"/><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0400" y="2209800"/>
            <a:ext cx="9042400" cy="1898084"/>
          </a:xfrm>
          <a:prstGeom prst="rect">
            <a:avLst/>
          </a:prstGeom>
          <a:noFill/>
        </p:spPr>
        <p:txBody>
          <a:bodyPr wrap="square" rtlCol="0">
            <a:spAutoFit/>
          </a:bodyPr>
          <a:lstStyle/>
          <a:p>
            <a:pPr defTabSz="1219170"/>
            <a:r>
              <a:rPr lang="en-US" sz="5867" b="1" dirty="0" err="1">
                <a:solidFill>
                  <a:srgbClr val="FF0000"/>
                </a:solidFill>
                <a:latin typeface="Times New Roman" pitchFamily="18" charset="0"/>
                <a:cs typeface="Times New Roman" pitchFamily="18" charset="0"/>
              </a:rPr>
              <a:t>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TẬP</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GIỮA</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HỌC</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KÌ</a:t>
            </a:r>
            <a:r>
              <a:rPr lang="en-US" sz="5867" b="1" dirty="0">
                <a:solidFill>
                  <a:srgbClr val="FF0000"/>
                </a:solidFill>
                <a:latin typeface="Times New Roman" pitchFamily="18" charset="0"/>
                <a:cs typeface="Times New Roman" pitchFamily="18" charset="0"/>
              </a:rPr>
              <a:t> I </a:t>
            </a:r>
            <a:r>
              <a:rPr lang="en-US" sz="5867" b="1" dirty="0" err="1">
                <a:solidFill>
                  <a:srgbClr val="FF0000"/>
                </a:solidFill>
                <a:latin typeface="Times New Roman" pitchFamily="18" charset="0"/>
                <a:cs typeface="Times New Roman" pitchFamily="18" charset="0"/>
              </a:rPr>
              <a:t>MÔN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TIẾNG</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VIỆT</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LỚP</a:t>
            </a:r>
            <a:r>
              <a:rPr lang="en-US" sz="5867" b="1"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76600" y="2209800"/>
            <a:ext cx="73914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Cái gì quý nhất?</a:t>
            </a:r>
            <a:endParaRPr lang="en-US" altLang="en-US" sz="2800">
              <a:solidFill>
                <a:srgbClr val="0B19C8"/>
              </a:solidFill>
            </a:endParaRPr>
          </a:p>
          <a:p>
            <a:r>
              <a:rPr lang="en-US" altLang="en-US" sz="2800">
                <a:solidFill>
                  <a:srgbClr val="0B19C8"/>
                </a:solidFill>
              </a:rPr>
              <a:t> Đọc đoạn “ Cuộc tranh luận …..vô vị mà thôi.” </a:t>
            </a:r>
          </a:p>
          <a:p>
            <a:r>
              <a:rPr lang="en-US" altLang="en-US" sz="2800">
                <a:solidFill>
                  <a:srgbClr val="0B19C8"/>
                </a:solidFill>
              </a:rPr>
              <a:t> Vì sao thầy giáo lại cho rằng người lao động mới là quý nhất?</a:t>
            </a:r>
          </a:p>
        </p:txBody>
      </p:sp>
      <p:pic>
        <p:nvPicPr>
          <p:cNvPr id="14339"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90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6">
            <a:hlinkClick r:id="rId3" action="ppaction://hlinksldjump" highlightClick="1"/>
          </p:cNvPr>
          <p:cNvSpPr>
            <a:spLocks noChangeArrowheads="1"/>
          </p:cNvSpPr>
          <p:nvPr/>
        </p:nvSpPr>
        <p:spPr bwMode="auto">
          <a:xfrm>
            <a:off x="9982200" y="6172200"/>
            <a:ext cx="5334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557" name="TextBox 1"/>
          <p:cNvSpPr txBox="1">
            <a:spLocks noChangeArrowheads="1"/>
          </p:cNvSpPr>
          <p:nvPr/>
        </p:nvSpPr>
        <p:spPr bwMode="auto">
          <a:xfrm>
            <a:off x="1524000" y="762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3558"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3559"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479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38500" y="2362200"/>
            <a:ext cx="74295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Một chuyên gia máy xúc</a:t>
            </a:r>
            <a:endParaRPr lang="en-US" altLang="en-US" sz="2800">
              <a:solidFill>
                <a:srgbClr val="0B19C8"/>
              </a:solidFill>
            </a:endParaRPr>
          </a:p>
          <a:p>
            <a:r>
              <a:rPr lang="en-US" altLang="en-US" sz="2800">
                <a:solidFill>
                  <a:srgbClr val="0B19C8"/>
                </a:solidFill>
              </a:rPr>
              <a:t> Đọc đoạn “ Chiếc máy xúc……thân mật”.</a:t>
            </a:r>
          </a:p>
          <a:p>
            <a:r>
              <a:rPr lang="en-US" altLang="en-US" sz="2800">
                <a:solidFill>
                  <a:srgbClr val="0B19C8"/>
                </a:solidFill>
              </a:rPr>
              <a:t> Dáng vẻ của chuyên gia A-lêch-xây có gì đặc biệt?</a:t>
            </a:r>
          </a:p>
        </p:txBody>
      </p:sp>
      <p:pic>
        <p:nvPicPr>
          <p:cNvPr id="15363"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5">
            <a:hlinkClick r:id="rId3" action="ppaction://hlinksldjump" highlightClick="1"/>
          </p:cNvPr>
          <p:cNvSpPr>
            <a:spLocks noChangeArrowheads="1"/>
          </p:cNvSpPr>
          <p:nvPr/>
        </p:nvSpPr>
        <p:spPr bwMode="auto">
          <a:xfrm>
            <a:off x="98298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4581" name="TextBox 1"/>
          <p:cNvSpPr txBox="1">
            <a:spLocks noChangeArrowheads="1"/>
          </p:cNvSpPr>
          <p:nvPr/>
        </p:nvSpPr>
        <p:spPr bwMode="auto">
          <a:xfrm>
            <a:off x="1524000" y="685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4582"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4583"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208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0" y="3429000"/>
            <a:ext cx="426720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     Đọc thuộc bài thơ “Bài ca về trái đất” và cho biết </a:t>
            </a:r>
            <a:r>
              <a:rPr lang="en-US" altLang="en-US" sz="2800" b="1">
                <a:solidFill>
                  <a:srgbClr val="0B19C8"/>
                </a:solidFill>
                <a:latin typeface="Times New Roman" panose="02020603050405020304" pitchFamily="18" charset="0"/>
                <a:cs typeface="Times New Roman" panose="02020603050405020304" pitchFamily="18" charset="0"/>
              </a:rPr>
              <a:t>hình ảnh trái đất đẹp như thế nào?</a:t>
            </a:r>
          </a:p>
        </p:txBody>
      </p:sp>
      <p:pic>
        <p:nvPicPr>
          <p:cNvPr id="16387"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IMG_1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468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7">
            <a:hlinkClick r:id="rId4" action="ppaction://hlinksldjump" highlightClick="1"/>
          </p:cNvPr>
          <p:cNvSpPr>
            <a:spLocks noChangeArrowheads="1"/>
          </p:cNvSpPr>
          <p:nvPr/>
        </p:nvSpPr>
        <p:spPr bwMode="auto">
          <a:xfrm>
            <a:off x="99822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5606"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5607"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5608"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089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00" y="889001"/>
            <a:ext cx="10566400" cy="1241237"/>
          </a:xfrm>
          <a:prstGeom prst="rect">
            <a:avLst/>
          </a:prstGeom>
        </p:spPr>
        <p:txBody>
          <a:bodyPr wrap="square">
            <a:spAutoFit/>
          </a:bodyPr>
          <a:lstStyle/>
          <a:p>
            <a:pPr defTabSz="1219170"/>
            <a:r>
              <a:rPr lang="vi-VN" sz="3733" b="1" dirty="0">
                <a:solidFill>
                  <a:prstClr val="black"/>
                </a:solidFill>
                <a:latin typeface="Times New Roman" panose="02020603050405020304" pitchFamily="18" charset="0"/>
              </a:rPr>
              <a:t>Chi tiết mà em thích nhất trong một bài văn miêu tả:</a:t>
            </a:r>
            <a:endParaRPr lang="en-US" sz="3733" b="1" dirty="0">
              <a:solidFill>
                <a:prstClr val="black"/>
              </a:solidFill>
              <a:latin typeface="Calibri"/>
            </a:endParaRPr>
          </a:p>
        </p:txBody>
      </p:sp>
      <p:sp>
        <p:nvSpPr>
          <p:cNvPr id="3" name="Rectangle 2"/>
          <p:cNvSpPr/>
          <p:nvPr/>
        </p:nvSpPr>
        <p:spPr>
          <a:xfrm>
            <a:off x="1219200" y="3225800"/>
            <a:ext cx="9753600" cy="2554545"/>
          </a:xfrm>
          <a:prstGeom prst="rect">
            <a:avLst/>
          </a:prstGeom>
        </p:spPr>
        <p:txBody>
          <a:bodyPr wrap="square">
            <a:spAutoFit/>
          </a:bodyPr>
          <a:lstStyle/>
          <a:p>
            <a:pPr defTabSz="1219170"/>
            <a:r>
              <a:rPr lang="vi-VN" sz="3200" dirty="0">
                <a:solidFill>
                  <a:prstClr val="black"/>
                </a:solidFill>
                <a:latin typeface="Times New Roman" panose="02020603050405020304" pitchFamily="18" charset="0"/>
              </a:rPr>
              <a:t>a. Những tàu lá chuối vàng ối xõa xuống như những đuôi áo, vạt áo. Hình ảnh xõa xuống tạo ra dáng vẻ tự nhiên rất đẹp của tàu lá chuối vàng, không ủ dột, rũ rượi. Sự so sánh tàu lá như đuôi áo, vạt áo vô cùng chính xác và sinh động.</a:t>
            </a:r>
            <a:endParaRPr lang="en-US" sz="3200" dirty="0">
              <a:solidFill>
                <a:prstClr val="black"/>
              </a:solidFill>
              <a:latin typeface="Calibri"/>
            </a:endParaRPr>
          </a:p>
        </p:txBody>
      </p:sp>
      <p:sp>
        <p:nvSpPr>
          <p:cNvPr id="4" name="Rectangle 3"/>
          <p:cNvSpPr/>
          <p:nvPr/>
        </p:nvSpPr>
        <p:spPr>
          <a:xfrm>
            <a:off x="1219200" y="2203915"/>
            <a:ext cx="8940800" cy="748988"/>
          </a:xfrm>
          <a:prstGeom prst="rect">
            <a:avLst/>
          </a:prstGeom>
        </p:spPr>
        <p:txBody>
          <a:bodyPr wrap="square">
            <a:spAutoFit/>
          </a:bodyPr>
          <a:lstStyle/>
          <a:p>
            <a:pPr defTabSz="1219170"/>
            <a:r>
              <a:rPr lang="en-US" sz="4267" b="1" dirty="0">
                <a:solidFill>
                  <a:srgbClr val="FF0000"/>
                </a:solidFill>
                <a:latin typeface="Calibri"/>
              </a:rPr>
              <a:t> a) </a:t>
            </a:r>
            <a:r>
              <a:rPr lang="en-US" sz="4267" b="1" dirty="0" err="1">
                <a:solidFill>
                  <a:srgbClr val="FF0000"/>
                </a:solidFill>
                <a:latin typeface="Calibri"/>
              </a:rPr>
              <a:t>Quang</a:t>
            </a:r>
            <a:r>
              <a:rPr lang="en-US" sz="4267" b="1" dirty="0">
                <a:solidFill>
                  <a:srgbClr val="FF0000"/>
                </a:solidFill>
                <a:latin typeface="Calibri"/>
              </a:rPr>
              <a:t> </a:t>
            </a:r>
            <a:r>
              <a:rPr lang="en-US" sz="4267" b="1" dirty="0" err="1">
                <a:solidFill>
                  <a:srgbClr val="FF0000"/>
                </a:solidFill>
                <a:latin typeface="Calibri"/>
              </a:rPr>
              <a:t>cảnh</a:t>
            </a:r>
            <a:r>
              <a:rPr lang="en-US" sz="4267" b="1" dirty="0">
                <a:solidFill>
                  <a:srgbClr val="FF0000"/>
                </a:solidFill>
                <a:latin typeface="Calibri"/>
              </a:rPr>
              <a:t> </a:t>
            </a:r>
            <a:r>
              <a:rPr lang="en-US" sz="4267" b="1" dirty="0" err="1">
                <a:solidFill>
                  <a:srgbClr val="FF0000"/>
                </a:solidFill>
                <a:latin typeface="Calibri"/>
              </a:rPr>
              <a:t>làng</a:t>
            </a:r>
            <a:r>
              <a:rPr lang="en-US" sz="4267" b="1" dirty="0">
                <a:solidFill>
                  <a:srgbClr val="FF0000"/>
                </a:solidFill>
                <a:latin typeface="Calibri"/>
              </a:rPr>
              <a:t> </a:t>
            </a:r>
            <a:r>
              <a:rPr lang="en-US" sz="4267" b="1" dirty="0" err="1">
                <a:solidFill>
                  <a:srgbClr val="FF0000"/>
                </a:solidFill>
                <a:latin typeface="Calibri"/>
              </a:rPr>
              <a:t>mạc</a:t>
            </a:r>
            <a:r>
              <a:rPr lang="en-US" sz="4267" b="1" dirty="0">
                <a:solidFill>
                  <a:srgbClr val="FF0000"/>
                </a:solidFill>
                <a:latin typeface="Calibri"/>
              </a:rPr>
              <a:t> </a:t>
            </a:r>
            <a:r>
              <a:rPr lang="en-US" sz="4267" b="1" dirty="0" err="1">
                <a:solidFill>
                  <a:srgbClr val="FF0000"/>
                </a:solidFill>
                <a:latin typeface="Calibri"/>
              </a:rPr>
              <a:t>ngày</a:t>
            </a:r>
            <a:r>
              <a:rPr lang="en-US" sz="4267" b="1" dirty="0">
                <a:solidFill>
                  <a:srgbClr val="FF0000"/>
                </a:solidFill>
                <a:latin typeface="Calibri"/>
              </a:rPr>
              <a:t> </a:t>
            </a:r>
            <a:r>
              <a:rPr lang="en-US" sz="4267" b="1" dirty="0" err="1">
                <a:solidFill>
                  <a:srgbClr val="FF0000"/>
                </a:solidFill>
                <a:latin typeface="Calibri"/>
              </a:rPr>
              <a:t>mùa</a:t>
            </a:r>
            <a:r>
              <a:rPr lang="en-US" sz="4267" b="1" dirty="0">
                <a:solidFill>
                  <a:srgbClr val="FF0000"/>
                </a:solidFill>
                <a:latin typeface="Calibri"/>
              </a:rPr>
              <a:t>.</a:t>
            </a:r>
            <a:endParaRPr lang="en-US" sz="2400" b="1" dirty="0">
              <a:solidFill>
                <a:srgbClr val="FF0000"/>
              </a:solidFill>
              <a:latin typeface="Calibri"/>
            </a:endParaRPr>
          </a:p>
        </p:txBody>
      </p:sp>
    </p:spTree>
    <p:extLst>
      <p:ext uri="{BB962C8B-B14F-4D97-AF65-F5344CB8AC3E}">
        <p14:creationId xmlns:p14="http://schemas.microsoft.com/office/powerpoint/2010/main" val="6484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2628781"/>
            <a:ext cx="8128000" cy="2390141"/>
          </a:xfrm>
          <a:prstGeom prst="rect">
            <a:avLst/>
          </a:prstGeom>
        </p:spPr>
        <p:txBody>
          <a:bodyPr wrap="square">
            <a:spAutoFit/>
          </a:bodyPr>
          <a:lstStyle/>
          <a:p>
            <a:pPr algn="just" defTabSz="1219170"/>
            <a:r>
              <a:rPr lang="vi-VN" sz="3733" dirty="0">
                <a:solidFill>
                  <a:prstClr val="black"/>
                </a:solidFill>
                <a:latin typeface="Times New Roman" panose="02020603050405020304" pitchFamily="18" charset="0"/>
              </a:rPr>
              <a:t>b. Đoạn đầu từ Đó là đến êm dịu. Một buổi sáng đẹp với gió nhẹ mang hơi lạnh, ánh nắng nhạt và màu đất đỏ khiến lòng người nhẹ lâng lâng</a:t>
            </a:r>
            <a:endParaRPr lang="en-US" sz="3733" dirty="0">
              <a:solidFill>
                <a:prstClr val="black"/>
              </a:solidFill>
              <a:latin typeface="Calibri"/>
            </a:endParaRPr>
          </a:p>
        </p:txBody>
      </p:sp>
      <p:sp>
        <p:nvSpPr>
          <p:cNvPr id="3" name="Rectangle 2"/>
          <p:cNvSpPr/>
          <p:nvPr/>
        </p:nvSpPr>
        <p:spPr>
          <a:xfrm>
            <a:off x="2475345" y="1306065"/>
            <a:ext cx="7823200" cy="748988"/>
          </a:xfrm>
          <a:prstGeom prst="rect">
            <a:avLst/>
          </a:prstGeom>
        </p:spPr>
        <p:txBody>
          <a:bodyPr wrap="square">
            <a:spAutoFit/>
          </a:bodyPr>
          <a:lstStyle/>
          <a:p>
            <a:pPr defTabSz="1219170"/>
            <a:r>
              <a:rPr lang="en-US" sz="4267" dirty="0">
                <a:solidFill>
                  <a:srgbClr val="FF0000"/>
                </a:solidFill>
                <a:latin typeface="Calibri"/>
              </a:rPr>
              <a:t> b) </a:t>
            </a:r>
            <a:r>
              <a:rPr lang="en-US" sz="4267" dirty="0" err="1">
                <a:solidFill>
                  <a:srgbClr val="FF0000"/>
                </a:solidFill>
                <a:latin typeface="Calibri"/>
              </a:rPr>
              <a:t>Một</a:t>
            </a:r>
            <a:r>
              <a:rPr lang="en-US" sz="4267" dirty="0">
                <a:solidFill>
                  <a:srgbClr val="FF0000"/>
                </a:solidFill>
                <a:latin typeface="Calibri"/>
              </a:rPr>
              <a:t> </a:t>
            </a:r>
            <a:r>
              <a:rPr lang="en-US" sz="4267" dirty="0" err="1">
                <a:solidFill>
                  <a:srgbClr val="FF0000"/>
                </a:solidFill>
                <a:latin typeface="Calibri"/>
              </a:rPr>
              <a:t>chuyên</a:t>
            </a:r>
            <a:r>
              <a:rPr lang="en-US" sz="4267" dirty="0">
                <a:solidFill>
                  <a:srgbClr val="FF0000"/>
                </a:solidFill>
                <a:latin typeface="Calibri"/>
              </a:rPr>
              <a:t> </a:t>
            </a:r>
            <a:r>
              <a:rPr lang="en-US" sz="4267" dirty="0" err="1">
                <a:solidFill>
                  <a:srgbClr val="FF0000"/>
                </a:solidFill>
                <a:latin typeface="Calibri"/>
              </a:rPr>
              <a:t>gia</a:t>
            </a:r>
            <a:r>
              <a:rPr lang="en-US" sz="4267" dirty="0">
                <a:solidFill>
                  <a:srgbClr val="FF0000"/>
                </a:solidFill>
                <a:latin typeface="Calibri"/>
              </a:rPr>
              <a:t> </a:t>
            </a:r>
            <a:r>
              <a:rPr lang="en-US" sz="4267" dirty="0" err="1">
                <a:solidFill>
                  <a:srgbClr val="FF0000"/>
                </a:solidFill>
                <a:latin typeface="Calibri"/>
              </a:rPr>
              <a:t>máy</a:t>
            </a:r>
            <a:r>
              <a:rPr lang="en-US" sz="4267" dirty="0">
                <a:solidFill>
                  <a:srgbClr val="FF0000"/>
                </a:solidFill>
                <a:latin typeface="Calibri"/>
              </a:rPr>
              <a:t> </a:t>
            </a:r>
            <a:r>
              <a:rPr lang="en-US" sz="4267" dirty="0" err="1">
                <a:solidFill>
                  <a:srgbClr val="FF0000"/>
                </a:solidFill>
                <a:latin typeface="Calibri"/>
              </a:rPr>
              <a:t>xúc</a:t>
            </a:r>
            <a:r>
              <a:rPr lang="en-US" sz="4267" dirty="0">
                <a:solidFill>
                  <a:srgbClr val="FF0000"/>
                </a:solidFill>
                <a:latin typeface="Calibri"/>
              </a:rPr>
              <a:t>.</a:t>
            </a:r>
            <a:endParaRPr lang="en-US" sz="2400" dirty="0">
              <a:solidFill>
                <a:srgbClr val="FF0000"/>
              </a:solidFill>
              <a:latin typeface="Calibri"/>
            </a:endParaRPr>
          </a:p>
        </p:txBody>
      </p:sp>
    </p:spTree>
    <p:extLst>
      <p:ext uri="{BB962C8B-B14F-4D97-AF65-F5344CB8AC3E}">
        <p14:creationId xmlns:p14="http://schemas.microsoft.com/office/powerpoint/2010/main" val="35290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27200" y="2108200"/>
            <a:ext cx="9550400" cy="3375604"/>
          </a:xfrm>
          <a:prstGeom prst="rect">
            <a:avLst/>
          </a:prstGeom>
        </p:spPr>
        <p:txBody>
          <a:bodyPr wrap="square">
            <a:spAutoFit/>
          </a:bodyPr>
          <a:lstStyle/>
          <a:p>
            <a:pPr defTabSz="1219170"/>
            <a:r>
              <a:rPr lang="vi-VN" sz="4267" dirty="0">
                <a:solidFill>
                  <a:prstClr val="black"/>
                </a:solidFill>
                <a:latin typeface="Times New Roman" panose="02020603050405020304" pitchFamily="18" charset="0"/>
              </a:rPr>
              <a:t>c. Người khổng lồ đi lạc vào kinh đô của vương quốc tí hon. Một sự liên tưởng vô cùng thật và sống động. Ta có cảm giác mình là nhân vật chính trong thế giới cổ tích.</a:t>
            </a:r>
            <a:endParaRPr lang="en-US" sz="4267" dirty="0">
              <a:solidFill>
                <a:prstClr val="black"/>
              </a:solidFill>
              <a:latin typeface="Calibri"/>
            </a:endParaRPr>
          </a:p>
        </p:txBody>
      </p:sp>
      <p:sp>
        <p:nvSpPr>
          <p:cNvPr id="3" name="Rectangle 2"/>
          <p:cNvSpPr/>
          <p:nvPr/>
        </p:nvSpPr>
        <p:spPr>
          <a:xfrm>
            <a:off x="3024909" y="1193801"/>
            <a:ext cx="6096000" cy="748988"/>
          </a:xfrm>
          <a:prstGeom prst="rect">
            <a:avLst/>
          </a:prstGeom>
        </p:spPr>
        <p:txBody>
          <a:bodyPr wrap="square">
            <a:spAutoFit/>
          </a:bodyPr>
          <a:lstStyle/>
          <a:p>
            <a:pPr defTabSz="1219170"/>
            <a:r>
              <a:rPr lang="en-US" sz="4267" dirty="0">
                <a:solidFill>
                  <a:srgbClr val="FF0000"/>
                </a:solidFill>
                <a:latin typeface="Calibri"/>
              </a:rPr>
              <a:t> c) </a:t>
            </a:r>
            <a:r>
              <a:rPr lang="en-US" sz="4267" dirty="0" err="1">
                <a:solidFill>
                  <a:srgbClr val="FF0000"/>
                </a:solidFill>
                <a:latin typeface="Calibri"/>
              </a:rPr>
              <a:t>Kì</a:t>
            </a:r>
            <a:r>
              <a:rPr lang="en-US" sz="4267" dirty="0">
                <a:solidFill>
                  <a:srgbClr val="FF0000"/>
                </a:solidFill>
                <a:latin typeface="Calibri"/>
              </a:rPr>
              <a:t> </a:t>
            </a:r>
            <a:r>
              <a:rPr lang="en-US" sz="4267" dirty="0" err="1">
                <a:solidFill>
                  <a:srgbClr val="FF0000"/>
                </a:solidFill>
                <a:latin typeface="Calibri"/>
              </a:rPr>
              <a:t>diệu</a:t>
            </a:r>
            <a:r>
              <a:rPr lang="en-US" sz="4267" dirty="0">
                <a:solidFill>
                  <a:srgbClr val="FF0000"/>
                </a:solidFill>
                <a:latin typeface="Calibri"/>
              </a:rPr>
              <a:t> </a:t>
            </a:r>
            <a:r>
              <a:rPr lang="en-US" sz="4267" dirty="0" err="1">
                <a:solidFill>
                  <a:srgbClr val="FF0000"/>
                </a:solidFill>
                <a:latin typeface="Calibri"/>
              </a:rPr>
              <a:t>rừng</a:t>
            </a:r>
            <a:r>
              <a:rPr lang="en-US" sz="4267" dirty="0">
                <a:solidFill>
                  <a:srgbClr val="FF0000"/>
                </a:solidFill>
                <a:latin typeface="Calibri"/>
              </a:rPr>
              <a:t> </a:t>
            </a:r>
            <a:r>
              <a:rPr lang="en-US" sz="4267" dirty="0" err="1">
                <a:solidFill>
                  <a:srgbClr val="FF0000"/>
                </a:solidFill>
                <a:latin typeface="Calibri"/>
              </a:rPr>
              <a:t>xanh</a:t>
            </a:r>
            <a:endParaRPr lang="en-US" sz="4267" dirty="0">
              <a:solidFill>
                <a:srgbClr val="FF0000"/>
              </a:solidFill>
              <a:latin typeface="Calibri"/>
            </a:endParaRPr>
          </a:p>
        </p:txBody>
      </p:sp>
    </p:spTree>
    <p:extLst>
      <p:ext uri="{BB962C8B-B14F-4D97-AF65-F5344CB8AC3E}">
        <p14:creationId xmlns:p14="http://schemas.microsoft.com/office/powerpoint/2010/main" val="8057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20800" y="2444115"/>
            <a:ext cx="9652000" cy="3375604"/>
          </a:xfrm>
          <a:prstGeom prst="rect">
            <a:avLst/>
          </a:prstGeom>
        </p:spPr>
        <p:txBody>
          <a:bodyPr wrap="square">
            <a:spAutoFit/>
          </a:bodyPr>
          <a:lstStyle/>
          <a:p>
            <a:pPr algn="just" defTabSz="1219170"/>
            <a:r>
              <a:rPr lang="vi-VN" sz="4267" dirty="0">
                <a:solidFill>
                  <a:prstClr val="black"/>
                </a:solidFill>
                <a:latin typeface="Times New Roman" panose="02020603050405020304" pitchFamily="18" charset="0"/>
              </a:rPr>
              <a:t>d. Dưới sông "cá sấu cản trước mũi thuyền", trên cạn "hổ rình xem hát" nêu bật đầy đủ sự khắc nghiệt của thiên nhiên mà chỉ những con người có thừa nghi lực mới vượt qua được.</a:t>
            </a:r>
            <a:endParaRPr lang="en-US" sz="4267" dirty="0">
              <a:solidFill>
                <a:prstClr val="black"/>
              </a:solidFill>
              <a:latin typeface="Calibri"/>
            </a:endParaRPr>
          </a:p>
        </p:txBody>
      </p:sp>
      <p:sp>
        <p:nvSpPr>
          <p:cNvPr id="3" name="Rectangle 2"/>
          <p:cNvSpPr/>
          <p:nvPr/>
        </p:nvSpPr>
        <p:spPr>
          <a:xfrm>
            <a:off x="3251200" y="1397001"/>
            <a:ext cx="4150560" cy="913007"/>
          </a:xfrm>
          <a:prstGeom prst="rect">
            <a:avLst/>
          </a:prstGeom>
        </p:spPr>
        <p:txBody>
          <a:bodyPr wrap="none">
            <a:spAutoFit/>
          </a:bodyPr>
          <a:lstStyle/>
          <a:p>
            <a:pPr defTabSz="1219170"/>
            <a:r>
              <a:rPr lang="en-US" sz="5333" dirty="0">
                <a:solidFill>
                  <a:srgbClr val="FF0000"/>
                </a:solidFill>
                <a:latin typeface="Calibri"/>
              </a:rPr>
              <a:t>d) </a:t>
            </a:r>
            <a:r>
              <a:rPr lang="en-US" sz="5333" dirty="0" err="1">
                <a:solidFill>
                  <a:srgbClr val="FF0000"/>
                </a:solidFill>
                <a:latin typeface="Calibri"/>
              </a:rPr>
              <a:t>Đất</a:t>
            </a:r>
            <a:r>
              <a:rPr lang="en-US" sz="5333" dirty="0">
                <a:solidFill>
                  <a:srgbClr val="FF0000"/>
                </a:solidFill>
                <a:latin typeface="Calibri"/>
              </a:rPr>
              <a:t> </a:t>
            </a:r>
            <a:r>
              <a:rPr lang="en-US" sz="5333" dirty="0" err="1">
                <a:solidFill>
                  <a:srgbClr val="FF0000"/>
                </a:solidFill>
                <a:latin typeface="Calibri"/>
              </a:rPr>
              <a:t>Cà</a:t>
            </a:r>
            <a:r>
              <a:rPr lang="en-US" sz="5333" dirty="0">
                <a:solidFill>
                  <a:srgbClr val="FF0000"/>
                </a:solidFill>
                <a:latin typeface="Calibri"/>
              </a:rPr>
              <a:t> Mau</a:t>
            </a:r>
          </a:p>
        </p:txBody>
      </p:sp>
    </p:spTree>
    <p:extLst>
      <p:ext uri="{BB962C8B-B14F-4D97-AF65-F5344CB8AC3E}">
        <p14:creationId xmlns:p14="http://schemas.microsoft.com/office/powerpoint/2010/main" val="20417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73600" y="-12820"/>
            <a:ext cx="2743200" cy="913007"/>
          </a:xfrm>
          <a:prstGeom prst="rect">
            <a:avLst/>
          </a:prstGeom>
          <a:noFill/>
        </p:spPr>
        <p:txBody>
          <a:bodyPr wrap="square" rtlCol="0">
            <a:spAutoFit/>
          </a:bodyPr>
          <a:lstStyle/>
          <a:p>
            <a:pPr defTabSz="1219170"/>
            <a:r>
              <a:rPr lang="en-US" sz="5333" b="1" u="sng" dirty="0" err="1">
                <a:solidFill>
                  <a:srgbClr val="FF0000"/>
                </a:solidFill>
                <a:latin typeface="Times New Roman" pitchFamily="18" charset="0"/>
                <a:cs typeface="Times New Roman" pitchFamily="18" charset="0"/>
              </a:rPr>
              <a:t>TIẾT</a:t>
            </a:r>
            <a:r>
              <a:rPr lang="en-US" sz="5333" b="1" u="sng" dirty="0">
                <a:solidFill>
                  <a:srgbClr val="FF0000"/>
                </a:solidFill>
                <a:latin typeface="Times New Roman" pitchFamily="18" charset="0"/>
                <a:cs typeface="Times New Roman" pitchFamily="18" charset="0"/>
              </a:rPr>
              <a:t> 3</a:t>
            </a:r>
          </a:p>
        </p:txBody>
      </p:sp>
      <p:sp>
        <p:nvSpPr>
          <p:cNvPr id="3" name="TextBox 2"/>
          <p:cNvSpPr txBox="1"/>
          <p:nvPr/>
        </p:nvSpPr>
        <p:spPr>
          <a:xfrm>
            <a:off x="849745" y="1784858"/>
            <a:ext cx="10058400" cy="5345566"/>
          </a:xfrm>
          <a:prstGeom prst="rect">
            <a:avLst/>
          </a:prstGeom>
          <a:noFill/>
        </p:spPr>
        <p:txBody>
          <a:bodyPr wrap="square" rtlCol="0">
            <a:spAutoFit/>
          </a:bodyPr>
          <a:lstStyle/>
          <a:p>
            <a:pPr defTabSz="1219170"/>
            <a:r>
              <a:rPr lang="en-US" sz="4267" b="1" dirty="0" err="1">
                <a:solidFill>
                  <a:prstClr val="black"/>
                </a:solidFill>
                <a:latin typeface="Times New Roman" pitchFamily="18" charset="0"/>
                <a:cs typeface="Times New Roman" pitchFamily="18" charset="0"/>
              </a:rPr>
              <a:t>2.Ghi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lại</a:t>
            </a:r>
            <a:r>
              <a:rPr lang="en-US" sz="4267" b="1" dirty="0">
                <a:solidFill>
                  <a:prstClr val="black"/>
                </a:solidFill>
                <a:latin typeface="Times New Roman" pitchFamily="18" charset="0"/>
                <a:cs typeface="Times New Roman" pitchFamily="18" charset="0"/>
              </a:rPr>
              <a:t> chi </a:t>
            </a:r>
            <a:r>
              <a:rPr lang="en-US" sz="4267" b="1" dirty="0" err="1">
                <a:solidFill>
                  <a:prstClr val="black"/>
                </a:solidFill>
                <a:latin typeface="Times New Roman" pitchFamily="18" charset="0"/>
                <a:cs typeface="Times New Roman" pitchFamily="18" charset="0"/>
              </a:rPr>
              <a:t>tiết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em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thích</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nhất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trong</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một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bài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văn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miêu</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tả</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em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đã</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học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dưới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đây</a:t>
            </a:r>
            <a:r>
              <a:rPr lang="en-US" sz="4267" b="1" dirty="0">
                <a:solidFill>
                  <a:prstClr val="black"/>
                </a:solidFill>
                <a:latin typeface="Times New Roman" pitchFamily="18" charset="0"/>
                <a:cs typeface="Times New Roman" pitchFamily="18" charset="0"/>
              </a:rPr>
              <a:t>:</a:t>
            </a:r>
          </a:p>
          <a:p>
            <a:pPr defTabSz="1219170"/>
            <a:r>
              <a:rPr lang="en-US" sz="4267" dirty="0">
                <a:solidFill>
                  <a:prstClr val="black"/>
                </a:solidFill>
                <a:latin typeface="Calibri"/>
              </a:rPr>
              <a:t>       a) </a:t>
            </a:r>
            <a:r>
              <a:rPr lang="en-US" sz="4267" dirty="0" err="1">
                <a:solidFill>
                  <a:prstClr val="black"/>
                </a:solidFill>
                <a:latin typeface="Calibri"/>
              </a:rPr>
              <a:t>Quang</a:t>
            </a:r>
            <a:r>
              <a:rPr lang="en-US" sz="4267" dirty="0">
                <a:solidFill>
                  <a:prstClr val="black"/>
                </a:solidFill>
                <a:latin typeface="Calibri"/>
              </a:rPr>
              <a:t> </a:t>
            </a:r>
            <a:r>
              <a:rPr lang="en-US" sz="4267" dirty="0" err="1">
                <a:solidFill>
                  <a:prstClr val="black"/>
                </a:solidFill>
                <a:latin typeface="Calibri"/>
              </a:rPr>
              <a:t>cảnh</a:t>
            </a:r>
            <a:r>
              <a:rPr lang="en-US" sz="4267" dirty="0">
                <a:solidFill>
                  <a:prstClr val="black"/>
                </a:solidFill>
                <a:latin typeface="Calibri"/>
              </a:rPr>
              <a:t> </a:t>
            </a:r>
            <a:r>
              <a:rPr lang="en-US" sz="4267" dirty="0" err="1">
                <a:solidFill>
                  <a:prstClr val="black"/>
                </a:solidFill>
                <a:latin typeface="Calibri"/>
              </a:rPr>
              <a:t>làng</a:t>
            </a:r>
            <a:r>
              <a:rPr lang="en-US" sz="4267" dirty="0">
                <a:solidFill>
                  <a:prstClr val="black"/>
                </a:solidFill>
                <a:latin typeface="Calibri"/>
              </a:rPr>
              <a:t> </a:t>
            </a:r>
            <a:r>
              <a:rPr lang="en-US" sz="4267" dirty="0" err="1">
                <a:solidFill>
                  <a:prstClr val="black"/>
                </a:solidFill>
                <a:latin typeface="Calibri"/>
              </a:rPr>
              <a:t>mạc</a:t>
            </a:r>
            <a:r>
              <a:rPr lang="en-US" sz="4267" dirty="0">
                <a:solidFill>
                  <a:prstClr val="black"/>
                </a:solidFill>
                <a:latin typeface="Calibri"/>
              </a:rPr>
              <a:t> </a:t>
            </a:r>
            <a:r>
              <a:rPr lang="en-US" sz="4267" dirty="0" err="1">
                <a:solidFill>
                  <a:prstClr val="black"/>
                </a:solidFill>
                <a:latin typeface="Calibri"/>
              </a:rPr>
              <a:t>ngày</a:t>
            </a:r>
            <a:r>
              <a:rPr lang="en-US" sz="4267" dirty="0">
                <a:solidFill>
                  <a:prstClr val="black"/>
                </a:solidFill>
                <a:latin typeface="Calibri"/>
              </a:rPr>
              <a:t> </a:t>
            </a:r>
            <a:r>
              <a:rPr lang="en-US" sz="4267" dirty="0" err="1">
                <a:solidFill>
                  <a:prstClr val="black"/>
                </a:solidFill>
                <a:latin typeface="Calibri"/>
              </a:rPr>
              <a:t>mùa</a:t>
            </a:r>
            <a:r>
              <a:rPr lang="en-US" sz="4267" dirty="0">
                <a:solidFill>
                  <a:prstClr val="black"/>
                </a:solidFill>
                <a:latin typeface="Calibri"/>
              </a:rPr>
              <a:t>.</a:t>
            </a:r>
          </a:p>
          <a:p>
            <a:pPr defTabSz="1219170"/>
            <a:r>
              <a:rPr lang="en-US" sz="4267" dirty="0">
                <a:solidFill>
                  <a:prstClr val="black"/>
                </a:solidFill>
                <a:latin typeface="Calibri"/>
              </a:rPr>
              <a:t>       b) </a:t>
            </a:r>
            <a:r>
              <a:rPr lang="en-US" sz="4267" dirty="0" err="1">
                <a:solidFill>
                  <a:prstClr val="black"/>
                </a:solidFill>
                <a:latin typeface="Calibri"/>
              </a:rPr>
              <a:t>Một</a:t>
            </a:r>
            <a:r>
              <a:rPr lang="en-US" sz="4267" dirty="0">
                <a:solidFill>
                  <a:prstClr val="black"/>
                </a:solidFill>
                <a:latin typeface="Calibri"/>
              </a:rPr>
              <a:t> </a:t>
            </a:r>
            <a:r>
              <a:rPr lang="en-US" sz="4267" dirty="0" err="1">
                <a:solidFill>
                  <a:prstClr val="black"/>
                </a:solidFill>
                <a:latin typeface="Calibri"/>
              </a:rPr>
              <a:t>chuyên</a:t>
            </a:r>
            <a:r>
              <a:rPr lang="en-US" sz="4267" dirty="0">
                <a:solidFill>
                  <a:prstClr val="black"/>
                </a:solidFill>
                <a:latin typeface="Calibri"/>
              </a:rPr>
              <a:t> </a:t>
            </a:r>
            <a:r>
              <a:rPr lang="en-US" sz="4267" dirty="0" err="1">
                <a:solidFill>
                  <a:prstClr val="black"/>
                </a:solidFill>
                <a:latin typeface="Calibri"/>
              </a:rPr>
              <a:t>gia</a:t>
            </a:r>
            <a:r>
              <a:rPr lang="en-US" sz="4267" dirty="0">
                <a:solidFill>
                  <a:prstClr val="black"/>
                </a:solidFill>
                <a:latin typeface="Calibri"/>
              </a:rPr>
              <a:t> </a:t>
            </a:r>
            <a:r>
              <a:rPr lang="en-US" sz="4267" dirty="0" err="1">
                <a:solidFill>
                  <a:prstClr val="black"/>
                </a:solidFill>
                <a:latin typeface="Calibri"/>
              </a:rPr>
              <a:t>máy</a:t>
            </a:r>
            <a:r>
              <a:rPr lang="en-US" sz="4267" dirty="0">
                <a:solidFill>
                  <a:prstClr val="black"/>
                </a:solidFill>
                <a:latin typeface="Calibri"/>
              </a:rPr>
              <a:t> </a:t>
            </a:r>
            <a:r>
              <a:rPr lang="en-US" sz="4267" dirty="0" err="1">
                <a:solidFill>
                  <a:prstClr val="black"/>
                </a:solidFill>
                <a:latin typeface="Calibri"/>
              </a:rPr>
              <a:t>xúc</a:t>
            </a:r>
            <a:r>
              <a:rPr lang="en-US" sz="4267" dirty="0">
                <a:solidFill>
                  <a:prstClr val="black"/>
                </a:solidFill>
                <a:latin typeface="Calibri"/>
              </a:rPr>
              <a:t>.</a:t>
            </a:r>
          </a:p>
          <a:p>
            <a:pPr defTabSz="1219170"/>
            <a:r>
              <a:rPr lang="en-US" sz="4267" dirty="0">
                <a:solidFill>
                  <a:prstClr val="black"/>
                </a:solidFill>
                <a:latin typeface="Calibri"/>
              </a:rPr>
              <a:t>       c) </a:t>
            </a:r>
            <a:r>
              <a:rPr lang="en-US" sz="4267" dirty="0" err="1">
                <a:solidFill>
                  <a:prstClr val="black"/>
                </a:solidFill>
                <a:latin typeface="Calibri"/>
              </a:rPr>
              <a:t>Kì</a:t>
            </a:r>
            <a:r>
              <a:rPr lang="en-US" sz="4267" dirty="0">
                <a:solidFill>
                  <a:prstClr val="black"/>
                </a:solidFill>
                <a:latin typeface="Calibri"/>
              </a:rPr>
              <a:t> </a:t>
            </a:r>
            <a:r>
              <a:rPr lang="en-US" sz="4267" dirty="0" err="1">
                <a:solidFill>
                  <a:prstClr val="black"/>
                </a:solidFill>
                <a:latin typeface="Calibri"/>
              </a:rPr>
              <a:t>diệu</a:t>
            </a:r>
            <a:r>
              <a:rPr lang="en-US" sz="4267" dirty="0">
                <a:solidFill>
                  <a:prstClr val="black"/>
                </a:solidFill>
                <a:latin typeface="Calibri"/>
              </a:rPr>
              <a:t> </a:t>
            </a:r>
            <a:r>
              <a:rPr lang="en-US" sz="4267" dirty="0" err="1">
                <a:solidFill>
                  <a:prstClr val="black"/>
                </a:solidFill>
                <a:latin typeface="Calibri"/>
              </a:rPr>
              <a:t>rừng</a:t>
            </a:r>
            <a:r>
              <a:rPr lang="en-US" sz="4267" dirty="0">
                <a:solidFill>
                  <a:prstClr val="black"/>
                </a:solidFill>
                <a:latin typeface="Calibri"/>
              </a:rPr>
              <a:t> </a:t>
            </a:r>
            <a:r>
              <a:rPr lang="en-US" sz="4267" dirty="0" err="1">
                <a:solidFill>
                  <a:prstClr val="black"/>
                </a:solidFill>
                <a:latin typeface="Calibri"/>
              </a:rPr>
              <a:t>xanh</a:t>
            </a:r>
            <a:endParaRPr lang="en-US" sz="4267" dirty="0">
              <a:solidFill>
                <a:prstClr val="black"/>
              </a:solidFill>
              <a:latin typeface="Calibri"/>
            </a:endParaRPr>
          </a:p>
          <a:p>
            <a:pPr defTabSz="1219170"/>
            <a:r>
              <a:rPr lang="en-US" sz="4267" dirty="0">
                <a:solidFill>
                  <a:prstClr val="black"/>
                </a:solidFill>
                <a:latin typeface="Calibri"/>
              </a:rPr>
              <a:t>       d) </a:t>
            </a:r>
            <a:r>
              <a:rPr lang="en-US" sz="4267" dirty="0" err="1">
                <a:solidFill>
                  <a:prstClr val="black"/>
                </a:solidFill>
                <a:latin typeface="Calibri"/>
              </a:rPr>
              <a:t>Đất</a:t>
            </a:r>
            <a:r>
              <a:rPr lang="en-US" sz="4267" dirty="0">
                <a:solidFill>
                  <a:prstClr val="black"/>
                </a:solidFill>
                <a:latin typeface="Calibri"/>
              </a:rPr>
              <a:t> </a:t>
            </a:r>
            <a:r>
              <a:rPr lang="en-US" sz="4267" dirty="0" err="1">
                <a:solidFill>
                  <a:prstClr val="black"/>
                </a:solidFill>
                <a:latin typeface="Calibri"/>
              </a:rPr>
              <a:t>Cà</a:t>
            </a:r>
            <a:r>
              <a:rPr lang="en-US" sz="4267" dirty="0">
                <a:solidFill>
                  <a:prstClr val="black"/>
                </a:solidFill>
                <a:latin typeface="Calibri"/>
              </a:rPr>
              <a:t> Mau</a:t>
            </a:r>
          </a:p>
          <a:p>
            <a:pPr defTabSz="1219170"/>
            <a:r>
              <a:rPr lang="en-US" sz="4267" b="1" dirty="0">
                <a:solidFill>
                  <a:prstClr val="black"/>
                </a:solidFill>
                <a:latin typeface="Times New Roman" pitchFamily="18" charset="0"/>
                <a:cs typeface="Times New Roman" pitchFamily="18" charset="0"/>
              </a:rPr>
              <a:t> </a:t>
            </a:r>
          </a:p>
        </p:txBody>
      </p:sp>
      <p:sp>
        <p:nvSpPr>
          <p:cNvPr id="4" name="TextBox 3"/>
          <p:cNvSpPr txBox="1"/>
          <p:nvPr/>
        </p:nvSpPr>
        <p:spPr>
          <a:xfrm>
            <a:off x="812800" y="1005158"/>
            <a:ext cx="10058400" cy="748988"/>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1. </a:t>
            </a:r>
            <a:r>
              <a:rPr lang="en-US" sz="4267" b="1" dirty="0" err="1">
                <a:solidFill>
                  <a:prstClr val="black"/>
                </a:solidFill>
                <a:latin typeface="Times New Roman" pitchFamily="18" charset="0"/>
                <a:cs typeface="Times New Roman" pitchFamily="18" charset="0"/>
              </a:rPr>
              <a:t>Ôn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luyện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tập</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thuộc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lòng</a:t>
            </a:r>
            <a:r>
              <a:rPr lang="en-US" sz="4267"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11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AutoShape 13"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1" name="AutoShape 4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2" name="AutoShape 5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3" name="AutoShape 5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4" name="AutoShape 52" descr="Picture5">
            <a:hlinkClick r:id="rId10"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5" name="AutoShape 53" descr="Picture6">
            <a:hlinkClick r:id="rId12"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6" name="AutoShape 54" descr="Picture7">
            <a:hlinkClick r:id="rId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7" name="AutoShape 55" descr="Picture8">
            <a:hlinkClick r:id="rId4" action="ppaction://hlinksldjump" highlightClick="1"/>
          </p:cNvPr>
          <p:cNvSpPr>
            <a:spLocks noChangeArrowheads="1"/>
          </p:cNvSpPr>
          <p:nvPr/>
        </p:nvSpPr>
        <p:spPr bwMode="auto">
          <a:xfrm>
            <a:off x="5029200" y="49530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8" name="AutoShape 5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395" name="AutoShape 57">
            <a:hlinkClick r:id="rId18" action="ppaction://hlinksldjump" highlightClick="1"/>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0" name="AutoShape 58"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1" name="AutoShape 5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2" name="AutoShape 6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3" name="AutoShape 6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4" name="AutoShape 62" descr="Picture5">
            <a:hlinkClick r:id="rId10"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5" name="AutoShape 63" descr="Picture6">
            <a:hlinkClick r:id="rId12"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6" name="AutoShape 64" descr="Picture7">
            <a:hlinkClick r:id="rId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7" name="AutoShape 65" descr="Picture8">
            <a:hlinkClick r:id="rId4" action="ppaction://hlinksldjump" highlightClick="1"/>
          </p:cNvPr>
          <p:cNvSpPr>
            <a:spLocks noChangeArrowheads="1"/>
          </p:cNvSpPr>
          <p:nvPr/>
        </p:nvSpPr>
        <p:spPr bwMode="auto">
          <a:xfrm>
            <a:off x="5029200" y="50292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8" name="AutoShape 6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405" name="Rectangle 23"/>
          <p:cNvSpPr>
            <a:spLocks noChangeArrowheads="1"/>
          </p:cNvSpPr>
          <p:nvPr/>
        </p:nvSpPr>
        <p:spPr bwMode="auto">
          <a:xfrm>
            <a:off x="3886200" y="4572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Vườn hoa mùa xuân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 name="Text Box 2"/>
          <p:cNvSpPr txBox="1">
            <a:spLocks noChangeArrowheads="1"/>
          </p:cNvSpPr>
          <p:nvPr/>
        </p:nvSpPr>
        <p:spPr bwMode="auto">
          <a:xfrm>
            <a:off x="1676400" y="76200"/>
            <a:ext cx="7239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 Ôn luyện tập đọc và học thuộc lòng</a:t>
            </a:r>
            <a:endParaRPr lang="en-US" altLang="en-US"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62901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10"/>
                                        </p:tgtEl>
                                        <p:attrNameLst>
                                          <p:attrName>style.visibility</p:attrName>
                                        </p:attrNameLst>
                                      </p:cBhvr>
                                      <p:to>
                                        <p:strVal val="visible"/>
                                      </p:to>
                                    </p:set>
                                    <p:animEffect transition="in" filter="diamond(in)">
                                      <p:cBhvr>
                                        <p:cTn id="7" dur="500"/>
                                        <p:tgtEl>
                                          <p:spTgt spid="236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611"/>
                                        </p:tgtEl>
                                        <p:attrNameLst>
                                          <p:attrName>style.visibility</p:attrName>
                                        </p:attrNameLst>
                                      </p:cBhvr>
                                      <p:to>
                                        <p:strVal val="visible"/>
                                      </p:to>
                                    </p:set>
                                    <p:animEffect transition="in" filter="diamond(in)">
                                      <p:cBhvr>
                                        <p:cTn id="10" dur="2000"/>
                                        <p:tgtEl>
                                          <p:spTgt spid="236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612"/>
                                        </p:tgtEl>
                                        <p:attrNameLst>
                                          <p:attrName>style.visibility</p:attrName>
                                        </p:attrNameLst>
                                      </p:cBhvr>
                                      <p:to>
                                        <p:strVal val="visible"/>
                                      </p:to>
                                    </p:set>
                                    <p:animEffect transition="in" filter="diamond(in)">
                                      <p:cBhvr>
                                        <p:cTn id="13" dur="500"/>
                                        <p:tgtEl>
                                          <p:spTgt spid="236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613"/>
                                        </p:tgtEl>
                                        <p:attrNameLst>
                                          <p:attrName>style.visibility</p:attrName>
                                        </p:attrNameLst>
                                      </p:cBhvr>
                                      <p:to>
                                        <p:strVal val="visible"/>
                                      </p:to>
                                    </p:set>
                                    <p:animEffect transition="in" filter="diamond(in)">
                                      <p:cBhvr>
                                        <p:cTn id="16" dur="500"/>
                                        <p:tgtEl>
                                          <p:spTgt spid="236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614"/>
                                        </p:tgtEl>
                                        <p:attrNameLst>
                                          <p:attrName>style.visibility</p:attrName>
                                        </p:attrNameLst>
                                      </p:cBhvr>
                                      <p:to>
                                        <p:strVal val="visible"/>
                                      </p:to>
                                    </p:set>
                                    <p:animEffect transition="in" filter="diamond(in)">
                                      <p:cBhvr>
                                        <p:cTn id="19" dur="500"/>
                                        <p:tgtEl>
                                          <p:spTgt spid="236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diamond(in)">
                                      <p:cBhvr>
                                        <p:cTn id="22" dur="2000"/>
                                        <p:tgtEl>
                                          <p:spTgt spid="236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3616"/>
                                        </p:tgtEl>
                                        <p:attrNameLst>
                                          <p:attrName>style.visibility</p:attrName>
                                        </p:attrNameLst>
                                      </p:cBhvr>
                                      <p:to>
                                        <p:strVal val="visible"/>
                                      </p:to>
                                    </p:set>
                                    <p:animEffect transition="in" filter="diamond(in)">
                                      <p:cBhvr>
                                        <p:cTn id="25" dur="500"/>
                                        <p:tgtEl>
                                          <p:spTgt spid="236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617"/>
                                        </p:tgtEl>
                                        <p:attrNameLst>
                                          <p:attrName>style.visibility</p:attrName>
                                        </p:attrNameLst>
                                      </p:cBhvr>
                                      <p:to>
                                        <p:strVal val="visible"/>
                                      </p:to>
                                    </p:set>
                                    <p:animEffect transition="in" filter="diamond(in)">
                                      <p:cBhvr>
                                        <p:cTn id="28" dur="500"/>
                                        <p:tgtEl>
                                          <p:spTgt spid="236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3618"/>
                                        </p:tgtEl>
                                        <p:attrNameLst>
                                          <p:attrName>style.visibility</p:attrName>
                                        </p:attrNameLst>
                                      </p:cBhvr>
                                      <p:to>
                                        <p:strVal val="visible"/>
                                      </p:to>
                                    </p:set>
                                    <p:animEffect transition="in" filter="diamond(in)">
                                      <p:cBhvr>
                                        <p:cTn id="31" dur="500"/>
                                        <p:tgtEl>
                                          <p:spTgt spid="236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56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3565"/>
                                        </p:tgtEl>
                                      </p:cBhvr>
                                    </p:animEffect>
                                    <p:set>
                                      <p:cBhvr>
                                        <p:cTn id="46" dur="1" fill="hold">
                                          <p:stCondLst>
                                            <p:cond delay="499"/>
                                          </p:stCondLst>
                                        </p:cTn>
                                        <p:tgtEl>
                                          <p:spTgt spid="23565"/>
                                        </p:tgtEl>
                                        <p:attrNameLst>
                                          <p:attrName>style.visibility</p:attrName>
                                        </p:attrNameLst>
                                      </p:cBhvr>
                                      <p:to>
                                        <p:strVal val="hidden"/>
                                      </p:to>
                                    </p:set>
                                  </p:childTnLst>
                                </p:cTn>
                              </p:par>
                            </p:childTnLst>
                          </p:cTn>
                        </p:par>
                      </p:childTnLst>
                    </p:cTn>
                  </p:par>
                </p:childTnLst>
              </p:cTn>
              <p:nextCondLst>
                <p:cond evt="onClick" delay="0">
                  <p:tgtEl>
                    <p:spTgt spid="23565"/>
                  </p:tgtEl>
                </p:cond>
              </p:nextCondLst>
            </p:seq>
            <p:seq concurrent="1" nextAc="seek">
              <p:cTn id="47" restart="whenNotActive" fill="hold" evtFilter="cancelBubble" nodeType="interactiveSeq">
                <p:stCondLst>
                  <p:cond evt="onClick" delay="0">
                    <p:tgtEl>
                      <p:spTgt spid="236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grpId="0" nodeType="clickEffect">
                                  <p:stCondLst>
                                    <p:cond delay="0"/>
                                  </p:stCondLst>
                                  <p:childTnLst>
                                    <p:animEffect transition="out" filter="diamond(in)">
                                      <p:cBhvr>
                                        <p:cTn id="51" dur="500"/>
                                        <p:tgtEl>
                                          <p:spTgt spid="23601"/>
                                        </p:tgtEl>
                                      </p:cBhvr>
                                    </p:animEffect>
                                    <p:set>
                                      <p:cBhvr>
                                        <p:cTn id="52" dur="1" fill="hold">
                                          <p:stCondLst>
                                            <p:cond delay="499"/>
                                          </p:stCondLst>
                                        </p:cTn>
                                        <p:tgtEl>
                                          <p:spTgt spid="23601"/>
                                        </p:tgtEl>
                                        <p:attrNameLst>
                                          <p:attrName>style.visibility</p:attrName>
                                        </p:attrNameLst>
                                      </p:cBhvr>
                                      <p:to>
                                        <p:strVal val="hidden"/>
                                      </p:to>
                                    </p:set>
                                  </p:childTnLst>
                                </p:cTn>
                              </p:par>
                            </p:childTnLst>
                          </p:cTn>
                        </p:par>
                      </p:childTnLst>
                    </p:cTn>
                  </p:par>
                </p:childTnLst>
              </p:cTn>
              <p:nextCondLst>
                <p:cond evt="onClick" delay="0">
                  <p:tgtEl>
                    <p:spTgt spid="23601"/>
                  </p:tgtEl>
                </p:cond>
              </p:nextCondLst>
            </p:seq>
            <p:seq concurrent="1" nextAc="seek">
              <p:cTn id="53" restart="whenNotActive" fill="hold" evtFilter="cancelBubble" nodeType="interactiveSeq">
                <p:stCondLst>
                  <p:cond evt="onClick" delay="0">
                    <p:tgtEl>
                      <p:spTgt spid="2360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xit" presetSubtype="16" fill="hold" grpId="0" nodeType="clickEffect">
                                  <p:stCondLst>
                                    <p:cond delay="0"/>
                                  </p:stCondLst>
                                  <p:childTnLst>
                                    <p:animEffect transition="out" filter="diamond(in)">
                                      <p:cBhvr>
                                        <p:cTn id="57" dur="500"/>
                                        <p:tgtEl>
                                          <p:spTgt spid="23602"/>
                                        </p:tgtEl>
                                      </p:cBhvr>
                                    </p:animEffect>
                                    <p:set>
                                      <p:cBhvr>
                                        <p:cTn id="58" dur="1" fill="hold">
                                          <p:stCondLst>
                                            <p:cond delay="499"/>
                                          </p:stCondLst>
                                        </p:cTn>
                                        <p:tgtEl>
                                          <p:spTgt spid="23602"/>
                                        </p:tgtEl>
                                        <p:attrNameLst>
                                          <p:attrName>style.visibility</p:attrName>
                                        </p:attrNameLst>
                                      </p:cBhvr>
                                      <p:to>
                                        <p:strVal val="hidden"/>
                                      </p:to>
                                    </p:set>
                                  </p:childTnLst>
                                </p:cTn>
                              </p:par>
                            </p:childTnLst>
                          </p:cTn>
                        </p:par>
                      </p:childTnLst>
                    </p:cTn>
                  </p:par>
                </p:childTnLst>
              </p:cTn>
              <p:nextCondLst>
                <p:cond evt="onClick" delay="0">
                  <p:tgtEl>
                    <p:spTgt spid="23602"/>
                  </p:tgtEl>
                </p:cond>
              </p:nextCondLst>
            </p:seq>
            <p:seq concurrent="1" nextAc="seek">
              <p:cTn id="59" restart="whenNotActive" fill="hold" evtFilter="cancelBubble" nodeType="interactiveSeq">
                <p:stCondLst>
                  <p:cond evt="onClick" delay="0">
                    <p:tgtEl>
                      <p:spTgt spid="2360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xit" presetSubtype="16" fill="hold" grpId="0" nodeType="clickEffect">
                                  <p:stCondLst>
                                    <p:cond delay="0"/>
                                  </p:stCondLst>
                                  <p:childTnLst>
                                    <p:animEffect transition="out" filter="diamond(in)">
                                      <p:cBhvr>
                                        <p:cTn id="63" dur="500"/>
                                        <p:tgtEl>
                                          <p:spTgt spid="23603"/>
                                        </p:tgtEl>
                                      </p:cBhvr>
                                    </p:animEffect>
                                    <p:set>
                                      <p:cBhvr>
                                        <p:cTn id="64" dur="1" fill="hold">
                                          <p:stCondLst>
                                            <p:cond delay="499"/>
                                          </p:stCondLst>
                                        </p:cTn>
                                        <p:tgtEl>
                                          <p:spTgt spid="23603"/>
                                        </p:tgtEl>
                                        <p:attrNameLst>
                                          <p:attrName>style.visibility</p:attrName>
                                        </p:attrNameLst>
                                      </p:cBhvr>
                                      <p:to>
                                        <p:strVal val="hidden"/>
                                      </p:to>
                                    </p:set>
                                  </p:childTnLst>
                                </p:cTn>
                              </p:par>
                            </p:childTnLst>
                          </p:cTn>
                        </p:par>
                      </p:childTnLst>
                    </p:cTn>
                  </p:par>
                </p:childTnLst>
              </p:cTn>
              <p:nextCondLst>
                <p:cond evt="onClick" delay="0">
                  <p:tgtEl>
                    <p:spTgt spid="23603"/>
                  </p:tgtEl>
                </p:cond>
              </p:nextCondLst>
            </p:seq>
            <p:seq concurrent="1" nextAc="seek">
              <p:cTn id="65" restart="whenNotActive" fill="hold" evtFilter="cancelBubble" nodeType="interactiveSeq">
                <p:stCondLst>
                  <p:cond evt="onClick" delay="0">
                    <p:tgtEl>
                      <p:spTgt spid="236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16" fill="hold" grpId="0" nodeType="clickEffect">
                                  <p:stCondLst>
                                    <p:cond delay="0"/>
                                  </p:stCondLst>
                                  <p:childTnLst>
                                    <p:animEffect transition="out" filter="diamond(in)">
                                      <p:cBhvr>
                                        <p:cTn id="69" dur="500"/>
                                        <p:tgtEl>
                                          <p:spTgt spid="23604"/>
                                        </p:tgtEl>
                                      </p:cBhvr>
                                    </p:animEffect>
                                    <p:set>
                                      <p:cBhvr>
                                        <p:cTn id="70" dur="1" fill="hold">
                                          <p:stCondLst>
                                            <p:cond delay="499"/>
                                          </p:stCondLst>
                                        </p:cTn>
                                        <p:tgtEl>
                                          <p:spTgt spid="23604"/>
                                        </p:tgtEl>
                                        <p:attrNameLst>
                                          <p:attrName>style.visibility</p:attrName>
                                        </p:attrNameLst>
                                      </p:cBhvr>
                                      <p:to>
                                        <p:strVal val="hidden"/>
                                      </p:to>
                                    </p:set>
                                  </p:childTnLst>
                                </p:cTn>
                              </p:par>
                            </p:childTnLst>
                          </p:cTn>
                        </p:par>
                      </p:childTnLst>
                    </p:cTn>
                  </p:par>
                </p:childTnLst>
              </p:cTn>
              <p:nextCondLst>
                <p:cond evt="onClick" delay="0">
                  <p:tgtEl>
                    <p:spTgt spid="23604"/>
                  </p:tgtEl>
                </p:cond>
              </p:nextCondLst>
            </p:seq>
            <p:seq concurrent="1" nextAc="seek">
              <p:cTn id="71" restart="whenNotActive" fill="hold" evtFilter="cancelBubble" nodeType="interactiveSeq">
                <p:stCondLst>
                  <p:cond evt="onClick" delay="0">
                    <p:tgtEl>
                      <p:spTgt spid="2360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8" presetClass="exit" presetSubtype="16" fill="hold" grpId="0" nodeType="clickEffect">
                                  <p:stCondLst>
                                    <p:cond delay="0"/>
                                  </p:stCondLst>
                                  <p:childTnLst>
                                    <p:animEffect transition="out" filter="diamond(in)">
                                      <p:cBhvr>
                                        <p:cTn id="75" dur="500"/>
                                        <p:tgtEl>
                                          <p:spTgt spid="23605"/>
                                        </p:tgtEl>
                                      </p:cBhvr>
                                    </p:animEffect>
                                    <p:set>
                                      <p:cBhvr>
                                        <p:cTn id="76" dur="1" fill="hold">
                                          <p:stCondLst>
                                            <p:cond delay="499"/>
                                          </p:stCondLst>
                                        </p:cTn>
                                        <p:tgtEl>
                                          <p:spTgt spid="23605"/>
                                        </p:tgtEl>
                                        <p:attrNameLst>
                                          <p:attrName>style.visibility</p:attrName>
                                        </p:attrNameLst>
                                      </p:cBhvr>
                                      <p:to>
                                        <p:strVal val="hidden"/>
                                      </p:to>
                                    </p:set>
                                  </p:childTnLst>
                                </p:cTn>
                              </p:par>
                            </p:childTnLst>
                          </p:cTn>
                        </p:par>
                      </p:childTnLst>
                    </p:cTn>
                  </p:par>
                </p:childTnLst>
              </p:cTn>
              <p:nextCondLst>
                <p:cond evt="onClick" delay="0">
                  <p:tgtEl>
                    <p:spTgt spid="23605"/>
                  </p:tgtEl>
                </p:cond>
              </p:nextCondLst>
            </p:seq>
            <p:seq concurrent="1" nextAc="seek">
              <p:cTn id="77" restart="whenNotActive" fill="hold" evtFilter="cancelBubble" nodeType="interactiveSeq">
                <p:stCondLst>
                  <p:cond evt="onClick" delay="0">
                    <p:tgtEl>
                      <p:spTgt spid="23606"/>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8" presetClass="exit" presetSubtype="16" fill="hold" grpId="0" nodeType="clickEffect">
                                  <p:stCondLst>
                                    <p:cond delay="0"/>
                                  </p:stCondLst>
                                  <p:childTnLst>
                                    <p:animEffect transition="out" filter="diamond(in)">
                                      <p:cBhvr>
                                        <p:cTn id="81" dur="500"/>
                                        <p:tgtEl>
                                          <p:spTgt spid="23606"/>
                                        </p:tgtEl>
                                      </p:cBhvr>
                                    </p:animEffect>
                                    <p:set>
                                      <p:cBhvr>
                                        <p:cTn id="82" dur="1" fill="hold">
                                          <p:stCondLst>
                                            <p:cond delay="499"/>
                                          </p:stCondLst>
                                        </p:cTn>
                                        <p:tgtEl>
                                          <p:spTgt spid="23606"/>
                                        </p:tgtEl>
                                        <p:attrNameLst>
                                          <p:attrName>style.visibility</p:attrName>
                                        </p:attrNameLst>
                                      </p:cBhvr>
                                      <p:to>
                                        <p:strVal val="hidden"/>
                                      </p:to>
                                    </p:set>
                                  </p:childTnLst>
                                </p:cTn>
                              </p:par>
                            </p:childTnLst>
                          </p:cTn>
                        </p:par>
                      </p:childTnLst>
                    </p:cTn>
                  </p:par>
                </p:childTnLst>
              </p:cTn>
              <p:nextCondLst>
                <p:cond evt="onClick" delay="0">
                  <p:tgtEl>
                    <p:spTgt spid="23606"/>
                  </p:tgtEl>
                </p:cond>
              </p:nextCondLst>
            </p:seq>
            <p:seq concurrent="1" nextAc="seek">
              <p:cTn id="83" restart="whenNotActive" fill="hold" evtFilter="cancelBubble" nodeType="interactiveSeq">
                <p:stCondLst>
                  <p:cond evt="onClick" delay="0">
                    <p:tgtEl>
                      <p:spTgt spid="2360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8" presetClass="exit" presetSubtype="16" fill="hold" grpId="0" nodeType="clickEffect">
                                  <p:stCondLst>
                                    <p:cond delay="0"/>
                                  </p:stCondLst>
                                  <p:childTnLst>
                                    <p:animEffect transition="out" filter="diamond(in)">
                                      <p:cBhvr>
                                        <p:cTn id="87" dur="500"/>
                                        <p:tgtEl>
                                          <p:spTgt spid="23607"/>
                                        </p:tgtEl>
                                      </p:cBhvr>
                                    </p:animEffect>
                                    <p:set>
                                      <p:cBhvr>
                                        <p:cTn id="88" dur="1" fill="hold">
                                          <p:stCondLst>
                                            <p:cond delay="499"/>
                                          </p:stCondLst>
                                        </p:cTn>
                                        <p:tgtEl>
                                          <p:spTgt spid="23607"/>
                                        </p:tgtEl>
                                        <p:attrNameLst>
                                          <p:attrName>style.visibility</p:attrName>
                                        </p:attrNameLst>
                                      </p:cBhvr>
                                      <p:to>
                                        <p:strVal val="hidden"/>
                                      </p:to>
                                    </p:set>
                                  </p:childTnLst>
                                </p:cTn>
                              </p:par>
                            </p:childTnLst>
                          </p:cTn>
                        </p:par>
                      </p:childTnLst>
                    </p:cTn>
                  </p:par>
                </p:childTnLst>
              </p:cTn>
              <p:nextCondLst>
                <p:cond evt="onClick" delay="0">
                  <p:tgtEl>
                    <p:spTgt spid="23607"/>
                  </p:tgtEl>
                </p:cond>
              </p:nextCondLst>
            </p:seq>
            <p:seq concurrent="1" nextAc="seek">
              <p:cTn id="89" restart="whenNotActive" fill="hold" evtFilter="cancelBubble" nodeType="interactiveSeq">
                <p:stCondLst>
                  <p:cond evt="onClick" delay="0">
                    <p:tgtEl>
                      <p:spTgt spid="2360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8" presetClass="exit" presetSubtype="16" fill="hold" grpId="0" nodeType="clickEffect">
                                  <p:stCondLst>
                                    <p:cond delay="0"/>
                                  </p:stCondLst>
                                  <p:childTnLst>
                                    <p:animEffect transition="out" filter="diamond(in)">
                                      <p:cBhvr>
                                        <p:cTn id="93" dur="500"/>
                                        <p:tgtEl>
                                          <p:spTgt spid="23608"/>
                                        </p:tgtEl>
                                      </p:cBhvr>
                                    </p:animEffect>
                                    <p:set>
                                      <p:cBhvr>
                                        <p:cTn id="94" dur="1" fill="hold">
                                          <p:stCondLst>
                                            <p:cond delay="499"/>
                                          </p:stCondLst>
                                        </p:cTn>
                                        <p:tgtEl>
                                          <p:spTgt spid="23608"/>
                                        </p:tgtEl>
                                        <p:attrNameLst>
                                          <p:attrName>style.visibility</p:attrName>
                                        </p:attrNameLst>
                                      </p:cBhvr>
                                      <p:to>
                                        <p:strVal val="hidden"/>
                                      </p:to>
                                    </p:set>
                                  </p:childTnLst>
                                </p:cTn>
                              </p:par>
                            </p:childTnLst>
                          </p:cTn>
                        </p:par>
                      </p:childTnLst>
                    </p:cTn>
                  </p:par>
                </p:childTnLst>
              </p:cTn>
              <p:nextCondLst>
                <p:cond evt="onClick" delay="0">
                  <p:tgtEl>
                    <p:spTgt spid="23608"/>
                  </p:tgtEl>
                </p:cond>
              </p:nextCondLst>
            </p:seq>
          </p:childTnLst>
        </p:cTn>
      </p:par>
    </p:tnLst>
    <p:bldLst>
      <p:bldP spid="23565" grpId="0" animBg="1"/>
      <p:bldP spid="23601" grpId="0" animBg="1"/>
      <p:bldP spid="23602" grpId="0" animBg="1"/>
      <p:bldP spid="23603" grpId="0" animBg="1"/>
      <p:bldP spid="23604" grpId="0" animBg="1"/>
      <p:bldP spid="23605" grpId="0" animBg="1"/>
      <p:bldP spid="23606" grpId="0" animBg="1"/>
      <p:bldP spid="23607" grpId="0" animBg="1"/>
      <p:bldP spid="23608" grpId="0" animBg="1"/>
      <p:bldP spid="23610" grpId="0" animBg="1"/>
      <p:bldP spid="23611" grpId="0" animBg="1"/>
      <p:bldP spid="23612" grpId="0" animBg="1"/>
      <p:bldP spid="23613" grpId="0" animBg="1"/>
      <p:bldP spid="23614" grpId="0" animBg="1"/>
      <p:bldP spid="23615" grpId="0" animBg="1"/>
      <p:bldP spid="23616" grpId="0" animBg="1"/>
      <p:bldP spid="23617" grpId="0" animBg="1"/>
      <p:bldP spid="236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124200" y="2057400"/>
            <a:ext cx="7543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latin typeface="Times New Roman" panose="02020603050405020304" pitchFamily="18" charset="0"/>
                <a:cs typeface="Times New Roman" panose="02020603050405020304" pitchFamily="18" charset="0"/>
              </a:rPr>
              <a:t>Bài  : Thư gửi các học sinh</a:t>
            </a:r>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Đọc thuộc lòng đoạn “ Sau 80 năm giời nô lệ……..của các em.”</a:t>
            </a: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Nêu nội dung của bài?</a:t>
            </a:r>
          </a:p>
        </p:txBody>
      </p:sp>
      <p:pic>
        <p:nvPicPr>
          <p:cNvPr id="6147"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17838"/>
            <a:ext cx="20320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5">
            <a:hlinkClick r:id="rId3" action="ppaction://hlinksldjump" highlightClick="1"/>
          </p:cNvPr>
          <p:cNvSpPr>
            <a:spLocks noChangeArrowheads="1"/>
          </p:cNvSpPr>
          <p:nvPr/>
        </p:nvSpPr>
        <p:spPr bwMode="auto">
          <a:xfrm>
            <a:off x="9829800" y="60960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7413" name="TextBox 1"/>
          <p:cNvSpPr txBox="1">
            <a:spLocks noChangeArrowheads="1"/>
          </p:cNvSpPr>
          <p:nvPr/>
        </p:nvSpPr>
        <p:spPr bwMode="auto">
          <a:xfrm>
            <a:off x="1524000" y="1092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7414"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Tree>
    <p:extLst>
      <p:ext uri="{BB962C8B-B14F-4D97-AF65-F5344CB8AC3E}">
        <p14:creationId xmlns:p14="http://schemas.microsoft.com/office/powerpoint/2010/main" val="3393899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0" y="2520950"/>
            <a:ext cx="3810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Bài : Kì diệu rừng xanh</a:t>
            </a:r>
            <a:endParaRPr lang="en-US" altLang="en-US" sz="2800"/>
          </a:p>
          <a:p>
            <a:pPr>
              <a:buFontTx/>
              <a:buNone/>
            </a:pPr>
            <a:r>
              <a:rPr lang="en-US" altLang="en-US" sz="2800"/>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19200"/>
            <a:ext cx="21621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6">
            <a:hlinkClick r:id="rId3"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9" name="Picture 8" descr="DSC_01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1646238"/>
            <a:ext cx="5137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8439"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18440"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064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505200" y="1295400"/>
            <a:ext cx="7162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Bài : Sắc màu em yêu</a:t>
            </a:r>
            <a:endParaRPr lang="en-US" altLang="en-US" sz="2800">
              <a:solidFill>
                <a:srgbClr val="0B19C8"/>
              </a:solidFill>
            </a:endParaRPr>
          </a:p>
          <a:p>
            <a:r>
              <a:rPr lang="en-US" altLang="en-US" sz="2800">
                <a:solidFill>
                  <a:srgbClr val="0B19C8"/>
                </a:solidFill>
              </a:rPr>
              <a:t>Đọc thuộc lòng bài thơ.</a:t>
            </a:r>
          </a:p>
          <a:p>
            <a:r>
              <a:rPr lang="en-US" altLang="en-US" sz="2800">
                <a:solidFill>
                  <a:srgbClr val="0B19C8"/>
                </a:solidFill>
              </a:rPr>
              <a:t>Bài thơ nói lên điều gì về tình cảm của bạn nhỏ với quê hương đất nước?</a:t>
            </a:r>
          </a:p>
        </p:txBody>
      </p:sp>
      <p:pic>
        <p:nvPicPr>
          <p:cNvPr id="8195"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AutoShape 5">
            <a:hlinkClick r:id="rId3"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61" name="TextBox 1"/>
          <p:cNvSpPr txBox="1">
            <a:spLocks noChangeArrowheads="1"/>
          </p:cNvSpPr>
          <p:nvPr/>
        </p:nvSpPr>
        <p:spPr bwMode="auto">
          <a:xfrm>
            <a:off x="1524000" y="254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9462"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19463"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818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505200" y="2051051"/>
            <a:ext cx="7162800" cy="204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a:t>
            </a:r>
            <a:r>
              <a:rPr lang="en-US" altLang="en-US" b="1">
                <a:solidFill>
                  <a:srgbClr val="0B19C8"/>
                </a:solidFill>
                <a:latin typeface="Times New Roman" panose="02020603050405020304" pitchFamily="18" charset="0"/>
                <a:cs typeface="Times New Roman" panose="02020603050405020304" pitchFamily="18" charset="0"/>
              </a:rPr>
              <a:t>Bài 3: Bài ca về trái đất</a:t>
            </a:r>
            <a:endParaRPr lang="en-US" altLang="en-US">
              <a:solidFill>
                <a:srgbClr val="0B19C8"/>
              </a:solidFill>
              <a:latin typeface="Times New Roman" panose="02020603050405020304" pitchFamily="18" charset="0"/>
              <a:cs typeface="Times New Roman" panose="02020603050405020304" pitchFamily="18" charset="0"/>
            </a:endParaRPr>
          </a:p>
          <a:p>
            <a:pPr>
              <a:buFontTx/>
              <a:buNone/>
            </a:pPr>
            <a:r>
              <a:rPr lang="en-US" altLang="en-US" sz="2800">
                <a:solidFill>
                  <a:srgbClr val="0B19C8"/>
                </a:solidFill>
                <a:latin typeface="Times New Roman" panose="02020603050405020304" pitchFamily="18" charset="0"/>
                <a:cs typeface="Times New Roman" panose="02020603050405020304" pitchFamily="18" charset="0"/>
              </a:rPr>
              <a:t> * </a:t>
            </a:r>
            <a:r>
              <a:rPr lang="en-US" altLang="en-US" sz="2800" b="1">
                <a:solidFill>
                  <a:srgbClr val="0B19C8"/>
                </a:solidFill>
                <a:latin typeface="Times New Roman" panose="02020603050405020304" pitchFamily="18" charset="0"/>
                <a:cs typeface="Times New Roman" panose="02020603050405020304" pitchFamily="18" charset="0"/>
              </a:rPr>
              <a:t>Đọc thuộc lòng bài thơ .</a:t>
            </a:r>
          </a:p>
          <a:p>
            <a:pPr>
              <a:buFontTx/>
              <a:buNone/>
            </a:pPr>
            <a:r>
              <a:rPr lang="en-US" altLang="en-US" sz="2800" b="1">
                <a:solidFill>
                  <a:srgbClr val="0B19C8"/>
                </a:solidFill>
                <a:latin typeface="Times New Roman" panose="02020603050405020304" pitchFamily="18" charset="0"/>
                <a:cs typeface="Times New Roman" panose="02020603050405020304" pitchFamily="18" charset="0"/>
              </a:rPr>
              <a:t> * Chúng ta cần làm gì để  giữ bình yên cho trái đất?</a:t>
            </a:r>
          </a:p>
        </p:txBody>
      </p:sp>
      <p:pic>
        <p:nvPicPr>
          <p:cNvPr id="9219"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7">
            <a:hlinkClick r:id="rId3"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0485" name="TextBox 1"/>
          <p:cNvSpPr txBox="1">
            <a:spLocks noChangeArrowheads="1"/>
          </p:cNvSpPr>
          <p:nvPr/>
        </p:nvSpPr>
        <p:spPr bwMode="auto">
          <a:xfrm>
            <a:off x="1524000" y="635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0486"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0487"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731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a:hlinkClick r:id="rId2" action="ppaction://hlinksldjump" highlightClick="1"/>
          </p:cNvPr>
          <p:cNvSpPr>
            <a:spLocks noChangeArrowheads="1"/>
          </p:cNvSpPr>
          <p:nvPr/>
        </p:nvSpPr>
        <p:spPr bwMode="auto">
          <a:xfrm>
            <a:off x="9677400" y="6019800"/>
            <a:ext cx="6858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1507" name="Text Box 2"/>
          <p:cNvSpPr txBox="1">
            <a:spLocks noChangeArrowheads="1"/>
          </p:cNvSpPr>
          <p:nvPr/>
        </p:nvSpPr>
        <p:spPr bwMode="auto">
          <a:xfrm>
            <a:off x="3581400" y="2209801"/>
            <a:ext cx="7086600" cy="293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7030A0"/>
                </a:solidFill>
              </a:rPr>
              <a:t>Bài : Một chuyên gia máy xúc</a:t>
            </a:r>
            <a:endParaRPr lang="en-US" altLang="en-US" sz="2800">
              <a:solidFill>
                <a:srgbClr val="7030A0"/>
              </a:solidFill>
            </a:endParaRPr>
          </a:p>
          <a:p>
            <a:r>
              <a:rPr lang="en-US" altLang="en-US" sz="2800">
                <a:solidFill>
                  <a:srgbClr val="7030A0"/>
                </a:solidFill>
              </a:rPr>
              <a:t> Đọc đoạn “ Chiếc máy xúc……thân mật” và trả lời câu hỏi:</a:t>
            </a:r>
          </a:p>
          <a:p>
            <a:r>
              <a:rPr lang="en-US" altLang="en-US" sz="2800">
                <a:solidFill>
                  <a:srgbClr val="7030A0"/>
                </a:solidFill>
              </a:rPr>
              <a:t> Dáng vẻ của chuyên gia A-lếch-xây có gì đặc biệt?</a:t>
            </a:r>
          </a:p>
          <a:p>
            <a:pPr>
              <a:buFontTx/>
              <a:buNone/>
            </a:pPr>
            <a:endParaRPr lang="en-US" altLang="en-US" sz="2800"/>
          </a:p>
        </p:txBody>
      </p:sp>
      <p:pic>
        <p:nvPicPr>
          <p:cNvPr id="5"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1510"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1511"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682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352800" y="1905000"/>
            <a:ext cx="73152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Những người bạn tốt</a:t>
            </a:r>
            <a:endParaRPr lang="en-US" altLang="en-US" sz="2800">
              <a:solidFill>
                <a:srgbClr val="0B19C8"/>
              </a:solidFill>
            </a:endParaRPr>
          </a:p>
          <a:p>
            <a:r>
              <a:rPr lang="en-US" altLang="en-US" sz="2800"/>
              <a:t> </a:t>
            </a:r>
            <a:r>
              <a:rPr lang="en-US" altLang="en-US" sz="2800">
                <a:solidFill>
                  <a:srgbClr val="0B19C8"/>
                </a:solidFill>
              </a:rPr>
              <a:t>Đọc đoạn “ Hai hôm sau…..loài cá thông minh”. </a:t>
            </a:r>
          </a:p>
          <a:p>
            <a:r>
              <a:rPr lang="en-US" altLang="en-US" sz="2800">
                <a:solidFill>
                  <a:srgbClr val="0B19C8"/>
                </a:solidFill>
              </a:rPr>
              <a:t> Qua câu chuyện em thấy cá heo đáng yêu, đáng quý ở điểm nào?</a:t>
            </a:r>
          </a:p>
        </p:txBody>
      </p:sp>
      <p:pic>
        <p:nvPicPr>
          <p:cNvPr id="13315"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5">
            <a:hlinkClick r:id="rId3"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2533"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2534"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2535"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586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703</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cp:revision>
  <dcterms:created xsi:type="dcterms:W3CDTF">2021-11-04T00:51:40Z</dcterms:created>
  <dcterms:modified xsi:type="dcterms:W3CDTF">2021-11-04T09:22:26Z</dcterms:modified>
</cp:coreProperties>
</file>