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3" r:id="rId3"/>
    <p:sldId id="284" r:id="rId4"/>
    <p:sldId id="285" r:id="rId5"/>
    <p:sldId id="259" r:id="rId6"/>
    <p:sldId id="260" r:id="rId7"/>
    <p:sldId id="286" r:id="rId8"/>
    <p:sldId id="352" r:id="rId9"/>
    <p:sldId id="257" r:id="rId10"/>
    <p:sldId id="258" r:id="rId11"/>
    <p:sldId id="267" r:id="rId12"/>
    <p:sldId id="269" r:id="rId13"/>
    <p:sldId id="264" r:id="rId14"/>
    <p:sldId id="353" r:id="rId15"/>
    <p:sldId id="261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" userDrawn="1">
          <p15:clr>
            <a:srgbClr val="A4A3A4"/>
          </p15:clr>
        </p15:guide>
        <p15:guide id="2" orient="horz" pos="4190" userDrawn="1">
          <p15:clr>
            <a:srgbClr val="A4A3A4"/>
          </p15:clr>
        </p15:guide>
        <p15:guide id="3" pos="230" userDrawn="1">
          <p15:clr>
            <a:srgbClr val="A4A3A4"/>
          </p15:clr>
        </p15:guide>
        <p15:guide id="4" pos="7449" userDrawn="1">
          <p15:clr>
            <a:srgbClr val="A4A3A4"/>
          </p15:clr>
        </p15:guide>
        <p15:guide id="5" orient="horz" pos="561" userDrawn="1">
          <p15:clr>
            <a:srgbClr val="A4A3A4"/>
          </p15:clr>
        </p15:guide>
        <p15:guide id="6" orient="horz" pos="691" userDrawn="1">
          <p15:clr>
            <a:srgbClr val="A4A3A4"/>
          </p15:clr>
        </p15:guide>
        <p15:guide id="7" orient="horz" pos="4017" userDrawn="1">
          <p15:clr>
            <a:srgbClr val="A4A3A4"/>
          </p15:clr>
        </p15:guide>
        <p15:guide id="8" orient="horz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FFFF"/>
    <a:srgbClr val="FFFFFC"/>
    <a:srgbClr val="F7FCFE"/>
    <a:srgbClr val="F3F3F3"/>
    <a:srgbClr val="44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18" autoAdjust="0"/>
  </p:normalViewPr>
  <p:slideViewPr>
    <p:cSldViewPr snapToGrid="0" showGuides="1">
      <p:cViewPr varScale="1">
        <p:scale>
          <a:sx n="70" d="100"/>
          <a:sy n="70" d="100"/>
        </p:scale>
        <p:origin x="660" y="84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738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243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68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04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C02CD039-D93B-40C4-9755-524C79202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019EA741-B3BC-47BB-A86D-115592EBE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2DB9CBD0-0C30-4882-BA5D-18D295DD2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A0D0D-CF5C-454C-AB05-B830BEF521A6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533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53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dir="u"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428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restige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663D58F-F6A0-4EA3-BFB5-4642485F75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8CD8127-072B-44C9-ABE8-9BC4AB287A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79566" y="-4365566"/>
            <a:ext cx="9182100" cy="1588123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31AE1AF-6B20-4CE0-B6FA-B23D537947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63" y="98277"/>
            <a:ext cx="1049338" cy="9885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9B37BB5-2650-4467-ABB7-31E9CA48D4D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2" y="0"/>
            <a:ext cx="1181100" cy="16478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F048B97-1CDA-4F65-837F-F768C8EAF4C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9531"/>
            <a:ext cx="2476500" cy="132876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9B10E7-A5D5-4AAF-9A24-86B84EF4F8F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00" y="5414688"/>
            <a:ext cx="2527300" cy="146263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D467883-BBB8-4AA8-9569-B77F3D2BD526}"/>
              </a:ext>
            </a:extLst>
          </p:cNvPr>
          <p:cNvCxnSpPr>
            <a:cxnSpLocks/>
          </p:cNvCxnSpPr>
          <p:nvPr userDrawn="1"/>
        </p:nvCxnSpPr>
        <p:spPr>
          <a:xfrm>
            <a:off x="0" y="1045028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-文本框 10">
            <a:extLst>
              <a:ext uri="{FF2B5EF4-FFF2-40B4-BE49-F238E27FC236}">
                <a16:creationId xmlns:a16="http://schemas.microsoft.com/office/drawing/2014/main" id="{7030A9C3-FAF0-45B7-A03D-DF86ACD0FEDF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3291304" y="155585"/>
            <a:ext cx="5609391" cy="742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 dirty="0">
                <a:solidFill>
                  <a:schemeClr val="accent1"/>
                </a:solidFill>
                <a:latin typeface="+mn-ea"/>
              </a:rPr>
              <a:t>教学工作回顾</a:t>
            </a:r>
          </a:p>
        </p:txBody>
      </p:sp>
    </p:spTree>
    <p:extLst>
      <p:ext uri="{BB962C8B-B14F-4D97-AF65-F5344CB8AC3E}">
        <p14:creationId xmlns:p14="http://schemas.microsoft.com/office/powerpoint/2010/main" val="119625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48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82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80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21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70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98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7" r:id="rId3"/>
    <p:sldLayoutId id="2147483672" r:id="rId4"/>
    <p:sldLayoutId id="2147483683" r:id="rId5"/>
    <p:sldLayoutId id="2147483684" r:id="rId6"/>
    <p:sldLayoutId id="2147483685" r:id="rId7"/>
    <p:sldLayoutId id="2147483686" r:id="rId8"/>
    <p:sldLayoutId id="2147483682" r:id="rId9"/>
    <p:sldLayoutId id="2147483678" r:id="rId10"/>
    <p:sldLayoutId id="2147483687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11" Type="http://schemas.openxmlformats.org/officeDocument/2006/relationships/image" Target="../media/image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2.png"/><Relationship Id="rId18" Type="http://schemas.openxmlformats.org/officeDocument/2006/relationships/image" Target="../media/image25.gif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slide" Target="slide6.xml"/><Relationship Id="rId17" Type="http://schemas.openxmlformats.org/officeDocument/2006/relationships/image" Target="../media/image24.png"/><Relationship Id="rId2" Type="http://schemas.openxmlformats.org/officeDocument/2006/relationships/audio" Target="../media/audio1.wav"/><Relationship Id="rId16" Type="http://schemas.openxmlformats.org/officeDocument/2006/relationships/slide" Target="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5" Type="http://schemas.openxmlformats.org/officeDocument/2006/relationships/image" Target="../media/image23.png"/><Relationship Id="rId10" Type="http://schemas.openxmlformats.org/officeDocument/2006/relationships/slide" Target="slide5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Relationship Id="rId1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4.wav"/><Relationship Id="rId7" Type="http://schemas.openxmlformats.org/officeDocument/2006/relationships/image" Target="../media/image2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slide" Target="slide3.xml"/><Relationship Id="rId4" Type="http://schemas.openxmlformats.org/officeDocument/2006/relationships/image" Target="../media/image15.png"/><Relationship Id="rId9" Type="http://schemas.openxmlformats.org/officeDocument/2006/relationships/image" Target="../media/image2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4.wav"/><Relationship Id="rId7" Type="http://schemas.openxmlformats.org/officeDocument/2006/relationships/image" Target="../media/image2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slide" Target="slide3.xml"/><Relationship Id="rId4" Type="http://schemas.openxmlformats.org/officeDocument/2006/relationships/image" Target="../media/image15.png"/><Relationship Id="rId9" Type="http://schemas.openxmlformats.org/officeDocument/2006/relationships/image" Target="../media/image2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4.wav"/><Relationship Id="rId7" Type="http://schemas.openxmlformats.org/officeDocument/2006/relationships/image" Target="../media/image2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slide" Target="slide3.xml"/><Relationship Id="rId4" Type="http://schemas.openxmlformats.org/officeDocument/2006/relationships/image" Target="../media/image15.png"/><Relationship Id="rId9" Type="http://schemas.openxmlformats.org/officeDocument/2006/relationships/image" Target="../media/image2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4.wav"/><Relationship Id="rId7" Type="http://schemas.openxmlformats.org/officeDocument/2006/relationships/image" Target="../media/image2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slide" Target="slide3.xml"/><Relationship Id="rId4" Type="http://schemas.openxmlformats.org/officeDocument/2006/relationships/image" Target="../media/image15.png"/><Relationship Id="rId9" Type="http://schemas.openxmlformats.org/officeDocument/2006/relationships/image" Target="../media/image29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E6B8FAF-94D1-4F1A-94EC-F13C2F212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5715361-1E95-480B-B503-DCC0B2BE4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85102" y="-2927350"/>
            <a:ext cx="7338098" cy="127127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70CB22A-999B-4894-87D5-F4070A5E31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1800"/>
            <a:ext cx="4875969" cy="2616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5E119FC-730D-49EB-9334-B85E3285ED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079739"/>
            <a:ext cx="4800600" cy="277826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A43B6DF-49EB-4170-9108-A3BB1EC050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28" y="5317067"/>
            <a:ext cx="1981200" cy="154093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F39EF3F-15C7-480D-8C64-EB92B51D862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89" y="5243461"/>
            <a:ext cx="1122858" cy="161468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942B807-2734-41E0-9A65-B2DD95D8B5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F444E59-9FA4-4DA8-AC0D-021FD266183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245" y="-14429"/>
            <a:ext cx="2445166" cy="41529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51A2E2E-FCD4-44D9-AF52-1C278A6480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262" y="263377"/>
            <a:ext cx="1971675" cy="18573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31260CA7-CD0E-4726-9A23-C2C1E10763D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5" y="628507"/>
            <a:ext cx="1181100" cy="1647825"/>
          </a:xfrm>
          <a:prstGeom prst="rect">
            <a:avLst/>
          </a:prstGeom>
        </p:spPr>
      </p:pic>
      <p:sp>
        <p:nvSpPr>
          <p:cNvPr id="35" name="文本框 16">
            <a:extLst>
              <a:ext uri="{FF2B5EF4-FFF2-40B4-BE49-F238E27FC236}">
                <a16:creationId xmlns:a16="http://schemas.microsoft.com/office/drawing/2014/main" id="{BDF34E9A-C97D-4DC3-B39E-9BE4705BA666}"/>
              </a:ext>
            </a:extLst>
          </p:cNvPr>
          <p:cNvSpPr txBox="1"/>
          <p:nvPr/>
        </p:nvSpPr>
        <p:spPr>
          <a:xfrm>
            <a:off x="1566982" y="2141848"/>
            <a:ext cx="9056980" cy="1893293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</a:bodyPr>
          <a:lstStyle/>
          <a:p>
            <a:pPr algn="ctr">
              <a:buNone/>
            </a:pPr>
            <a:r>
              <a:rPr lang="en-US" altLang="zh-CN" sz="5867" b="1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hàArial (Body)"/>
                <a:ea typeface="+mj-ea"/>
                <a:cs typeface="Arial" panose="020B0604020202020204" pitchFamily="34" charset="0"/>
              </a:rPr>
              <a:t>Chào</a:t>
            </a:r>
            <a:r>
              <a:rPr lang="en-US" altLang="zh-CN" sz="5867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chàArial (Body)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5867" b="1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hàArial (Body)"/>
                <a:ea typeface="+mj-ea"/>
                <a:cs typeface="Arial" panose="020B0604020202020204" pitchFamily="34" charset="0"/>
              </a:rPr>
              <a:t>mừng</a:t>
            </a:r>
            <a:r>
              <a:rPr lang="en-US" altLang="zh-CN" sz="5867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chàArial (Body)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5867" b="1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hàArial (Body)"/>
                <a:ea typeface="+mj-ea"/>
                <a:cs typeface="Arial" panose="020B0604020202020204" pitchFamily="34" charset="0"/>
              </a:rPr>
              <a:t>các</a:t>
            </a:r>
            <a:r>
              <a:rPr lang="en-US" altLang="zh-CN" sz="5867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chàArial (Body)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5867" b="1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hàArial (Body)"/>
                <a:ea typeface="+mj-ea"/>
                <a:cs typeface="Arial" panose="020B0604020202020204" pitchFamily="34" charset="0"/>
              </a:rPr>
              <a:t>em</a:t>
            </a:r>
            <a:r>
              <a:rPr lang="en-US" altLang="zh-CN" sz="5867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chàArial (Body)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5867" b="1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hàArial (Body)"/>
                <a:ea typeface="+mj-ea"/>
                <a:cs typeface="Arial" panose="020B0604020202020204" pitchFamily="34" charset="0"/>
              </a:rPr>
              <a:t>đến</a:t>
            </a:r>
            <a:r>
              <a:rPr lang="en-US" altLang="zh-CN" sz="5867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chàArial (Body)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5867" b="1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hàArial (Body)"/>
                <a:ea typeface="+mj-ea"/>
                <a:cs typeface="Arial" panose="020B0604020202020204" pitchFamily="34" charset="0"/>
              </a:rPr>
              <a:t>với</a:t>
            </a:r>
            <a:r>
              <a:rPr lang="en-US" altLang="zh-CN" sz="5867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chàArial (Body)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5867" b="1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hàArial (Body)"/>
                <a:ea typeface="+mj-ea"/>
                <a:cs typeface="Arial" panose="020B0604020202020204" pitchFamily="34" charset="0"/>
              </a:rPr>
              <a:t>tiết</a:t>
            </a:r>
            <a:r>
              <a:rPr lang="en-US" altLang="zh-CN" sz="5867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chàArial (Body)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5867" b="1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hàArial (Body)"/>
                <a:ea typeface="+mj-ea"/>
                <a:cs typeface="Arial" panose="020B0604020202020204" pitchFamily="34" charset="0"/>
              </a:rPr>
              <a:t>học</a:t>
            </a:r>
            <a:r>
              <a:rPr lang="en-US" altLang="zh-CN" sz="5867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chàArial (Body)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5867" b="1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hàArial (Body)"/>
                <a:ea typeface="+mj-ea"/>
                <a:cs typeface="Arial" panose="020B0604020202020204" pitchFamily="34" charset="0"/>
              </a:rPr>
              <a:t>toán</a:t>
            </a:r>
            <a:endParaRPr lang="zh-CN" altLang="en-US" sz="5867" b="1" cap="all" dirty="0">
              <a:solidFill>
                <a:schemeClr val="tx1">
                  <a:lumMod val="65000"/>
                  <a:lumOff val="35000"/>
                </a:schemeClr>
              </a:solidFill>
              <a:latin typeface="chàArial (Body)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33DD5BF-885E-4284-A8C0-01A081F2FDB5}"/>
              </a:ext>
            </a:extLst>
          </p:cNvPr>
          <p:cNvGrpSpPr/>
          <p:nvPr/>
        </p:nvGrpSpPr>
        <p:grpSpPr>
          <a:xfrm>
            <a:off x="9782175" y="2886075"/>
            <a:ext cx="2409825" cy="3971925"/>
            <a:chOff x="9782175" y="2886075"/>
            <a:chExt cx="2409825" cy="3971925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CE118BA-BDEA-4E71-A635-C38DAA42D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2175" y="2886075"/>
              <a:ext cx="2409825" cy="3971925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B41C7D7-6459-44D2-8033-07FCF38137B3}"/>
                </a:ext>
              </a:extLst>
            </p:cNvPr>
            <p:cNvSpPr txBox="1"/>
            <p:nvPr/>
          </p:nvSpPr>
          <p:spPr>
            <a:xfrm>
              <a:off x="10489423" y="5958853"/>
              <a:ext cx="941283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l"/>
              <a:r>
                <a:rPr lang="en-US"/>
                <a:t>KTUTS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1303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B478E17-FA64-4F2A-8BB2-BC6D76B28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236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4E5C75A-CDF4-48C9-8C18-08BA4D41D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55546" y="-2980633"/>
            <a:ext cx="8009660" cy="1387613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FFC4812-CE03-4DFD-A5E7-642D7925FB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040"/>
            <a:ext cx="12192000" cy="106096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6157596-ACEF-4CF2-B5BB-B0FFD467EE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7" y="283734"/>
            <a:ext cx="1971675" cy="18573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D7323BD-A499-4060-8DFA-E5C47CDAC76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550" y="5136603"/>
            <a:ext cx="3208271" cy="1721397"/>
          </a:xfrm>
          <a:prstGeom prst="rect">
            <a:avLst/>
          </a:prstGeom>
        </p:spPr>
      </p:pic>
      <p:sp>
        <p:nvSpPr>
          <p:cNvPr id="15" name="Text Box 39">
            <a:extLst>
              <a:ext uri="{FF2B5EF4-FFF2-40B4-BE49-F238E27FC236}">
                <a16:creationId xmlns:a16="http://schemas.microsoft.com/office/drawing/2014/main" id="{6646E335-E6B6-4497-99DF-25E484907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402" y="2422906"/>
            <a:ext cx="6663270" cy="5847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/>
              <a:t>3    x    ( 7  -   5 )   =  3  x   7  -   3  x    5 </a:t>
            </a:r>
          </a:p>
        </p:txBody>
      </p:sp>
      <p:grpSp>
        <p:nvGrpSpPr>
          <p:cNvPr id="16" name="Group 57">
            <a:extLst>
              <a:ext uri="{FF2B5EF4-FFF2-40B4-BE49-F238E27FC236}">
                <a16:creationId xmlns:a16="http://schemas.microsoft.com/office/drawing/2014/main" id="{8D57809E-CAAD-44D4-8978-8819ED26B108}"/>
              </a:ext>
            </a:extLst>
          </p:cNvPr>
          <p:cNvGrpSpPr>
            <a:grpSpLocks/>
          </p:cNvGrpSpPr>
          <p:nvPr/>
        </p:nvGrpSpPr>
        <p:grpSpPr bwMode="auto">
          <a:xfrm>
            <a:off x="4320298" y="3119232"/>
            <a:ext cx="1560513" cy="838200"/>
            <a:chOff x="1340" y="2768"/>
            <a:chExt cx="983" cy="528"/>
          </a:xfrm>
        </p:grpSpPr>
        <p:sp>
          <p:nvSpPr>
            <p:cNvPr id="17" name="AutoShape 30">
              <a:extLst>
                <a:ext uri="{FF2B5EF4-FFF2-40B4-BE49-F238E27FC236}">
                  <a16:creationId xmlns:a16="http://schemas.microsoft.com/office/drawing/2014/main" id="{21B9898F-9A79-4302-A936-F77A4DF5F06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728" y="2480"/>
              <a:ext cx="96" cy="672"/>
            </a:xfrm>
            <a:prstGeom prst="rightBrace">
              <a:avLst>
                <a:gd name="adj1" fmla="val 17500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Text Box 46">
              <a:extLst>
                <a:ext uri="{FF2B5EF4-FFF2-40B4-BE49-F238E27FC236}">
                  <a16:creationId xmlns:a16="http://schemas.microsoft.com/office/drawing/2014/main" id="{0C68DE49-AA38-44C3-BB12-F719ADBCB4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0" y="2966"/>
              <a:ext cx="983" cy="33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i="1" dirty="0" err="1"/>
                <a:t>Một</a:t>
              </a:r>
              <a:r>
                <a:rPr lang="en-US" altLang="en-US" i="1" dirty="0"/>
                <a:t> </a:t>
              </a:r>
              <a:r>
                <a:rPr lang="en-US" altLang="en-US" i="1" dirty="0" err="1"/>
                <a:t>hiệu</a:t>
              </a:r>
              <a:r>
                <a:rPr lang="en-US" altLang="en-US" i="1" dirty="0"/>
                <a:t> </a:t>
              </a:r>
            </a:p>
          </p:txBody>
        </p:sp>
      </p:grpSp>
      <p:grpSp>
        <p:nvGrpSpPr>
          <p:cNvPr id="19" name="Group 51">
            <a:extLst>
              <a:ext uri="{FF2B5EF4-FFF2-40B4-BE49-F238E27FC236}">
                <a16:creationId xmlns:a16="http://schemas.microsoft.com/office/drawing/2014/main" id="{AE360008-3C15-451F-A8E7-7993EC12F6B5}"/>
              </a:ext>
            </a:extLst>
          </p:cNvPr>
          <p:cNvGrpSpPr>
            <a:grpSpLocks/>
          </p:cNvGrpSpPr>
          <p:nvPr/>
        </p:nvGrpSpPr>
        <p:grpSpPr bwMode="auto">
          <a:xfrm>
            <a:off x="2697209" y="3092445"/>
            <a:ext cx="1250950" cy="865188"/>
            <a:chOff x="454" y="2544"/>
            <a:chExt cx="788" cy="545"/>
          </a:xfrm>
        </p:grpSpPr>
        <p:sp>
          <p:nvSpPr>
            <p:cNvPr id="20" name="Text Box 48">
              <a:extLst>
                <a:ext uri="{FF2B5EF4-FFF2-40B4-BE49-F238E27FC236}">
                  <a16:creationId xmlns:a16="http://schemas.microsoft.com/office/drawing/2014/main" id="{0E5A729E-49C5-4BDA-B57E-2DCF1C8643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" y="2762"/>
              <a:ext cx="788" cy="32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i="1" dirty="0" err="1"/>
                <a:t>Một</a:t>
              </a:r>
              <a:r>
                <a:rPr lang="en-US" altLang="en-US" i="1" dirty="0"/>
                <a:t> </a:t>
              </a:r>
              <a:r>
                <a:rPr lang="en-US" altLang="en-US" i="1" dirty="0" err="1"/>
                <a:t>số</a:t>
              </a:r>
              <a:r>
                <a:rPr lang="en-US" altLang="en-US" i="1" dirty="0"/>
                <a:t> </a:t>
              </a:r>
            </a:p>
          </p:txBody>
        </p:sp>
        <p:sp>
          <p:nvSpPr>
            <p:cNvPr id="21" name="Line 50">
              <a:extLst>
                <a:ext uri="{FF2B5EF4-FFF2-40B4-BE49-F238E27FC236}">
                  <a16:creationId xmlns:a16="http://schemas.microsoft.com/office/drawing/2014/main" id="{9336B252-8A26-4399-AD35-8EF5C0190C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0" y="25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16DCEC4-8095-406B-8B28-C6D1044D4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8591" y="4153550"/>
            <a:ext cx="855481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1" i="1" dirty="0"/>
              <a:t>Khi </a:t>
            </a:r>
            <a:r>
              <a:rPr lang="en-US" altLang="en-US" b="1" i="1" dirty="0" err="1"/>
              <a:t>nhân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một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số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với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một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hiệu</a:t>
            </a:r>
            <a:r>
              <a:rPr lang="en-US" altLang="en-US" b="1" i="1" dirty="0"/>
              <a:t>, ta </a:t>
            </a:r>
            <a:r>
              <a:rPr lang="en-US" altLang="en-US" b="1" i="1" dirty="0" err="1"/>
              <a:t>có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thể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lần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lượt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nhân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số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đó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với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số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bị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trừ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và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số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trừ</a:t>
            </a:r>
            <a:r>
              <a:rPr lang="en-US" altLang="en-US" b="1" i="1" dirty="0"/>
              <a:t>, </a:t>
            </a:r>
            <a:r>
              <a:rPr lang="en-US" altLang="en-US" b="1" i="1" dirty="0" err="1"/>
              <a:t>rồi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trừ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hai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kết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quả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cho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nhau</a:t>
            </a:r>
            <a:r>
              <a:rPr lang="en-US" altLang="en-US" b="1" i="1" dirty="0"/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86F5AB-FB0B-4935-B27E-DAE0E85AD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402" y="5207659"/>
            <a:ext cx="30872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4000" b="1" dirty="0">
                <a:solidFill>
                  <a:srgbClr val="C00000"/>
                </a:solidFill>
              </a:rPr>
              <a:t>a x ( b – c ) =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D2A1D78-5187-4293-B8F0-CEFA8E40E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806" y="5203273"/>
            <a:ext cx="30388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</a:rPr>
              <a:t>a x b – a x c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86B5830-3535-45FF-9F9F-96C8936D855C}"/>
              </a:ext>
            </a:extLst>
          </p:cNvPr>
          <p:cNvCxnSpPr/>
          <p:nvPr/>
        </p:nvCxnSpPr>
        <p:spPr>
          <a:xfrm>
            <a:off x="4579154" y="1895051"/>
            <a:ext cx="0" cy="4714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4565646-EE8F-4FA2-BD22-E52F527A1407}"/>
              </a:ext>
            </a:extLst>
          </p:cNvPr>
          <p:cNvCxnSpPr/>
          <p:nvPr/>
        </p:nvCxnSpPr>
        <p:spPr>
          <a:xfrm>
            <a:off x="5430606" y="1895051"/>
            <a:ext cx="0" cy="4714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17AC5A7-81CE-4E8B-A3AA-8E3FF2C5F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614" y="1372763"/>
            <a:ext cx="16846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 err="1"/>
              <a:t>Số</a:t>
            </a:r>
            <a:r>
              <a:rPr lang="en-US" altLang="en-US" dirty="0"/>
              <a:t> </a:t>
            </a:r>
            <a:r>
              <a:rPr lang="en-US" altLang="en-US" dirty="0" err="1"/>
              <a:t>bị</a:t>
            </a:r>
            <a:r>
              <a:rPr lang="en-US" altLang="en-US" dirty="0"/>
              <a:t> </a:t>
            </a:r>
            <a:r>
              <a:rPr lang="en-US" altLang="en-US" dirty="0" err="1"/>
              <a:t>trừ</a:t>
            </a:r>
            <a:endParaRPr lang="en-US" alt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4B3A99-7BA7-4AB4-82F1-FA2D7CDFD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0555" y="1372763"/>
            <a:ext cx="117739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 err="1"/>
              <a:t>Số</a:t>
            </a:r>
            <a:r>
              <a:rPr lang="en-US" altLang="en-US" dirty="0"/>
              <a:t> </a:t>
            </a:r>
            <a:r>
              <a:rPr lang="en-US" altLang="en-US" dirty="0" err="1"/>
              <a:t>trừ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9056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3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4">
            <a:extLst>
              <a:ext uri="{FF2B5EF4-FFF2-40B4-BE49-F238E27FC236}">
                <a16:creationId xmlns:a16="http://schemas.microsoft.com/office/drawing/2014/main" id="{52570FF4-8805-4D3E-AAF1-84128D5E8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415" y="337241"/>
            <a:ext cx="998716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Bài</a:t>
            </a:r>
            <a:r>
              <a:rPr lang="en-US" altLang="en-US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Tính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giá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trị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biểu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thức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rồi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viết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ô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trống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theo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mẫu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):</a:t>
            </a:r>
          </a:p>
        </p:txBody>
      </p: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EED09BF9-7B04-4AB6-A789-98A835CA51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377414"/>
              </p:ext>
            </p:extLst>
          </p:nvPr>
        </p:nvGraphicFramePr>
        <p:xfrm>
          <a:off x="1898649" y="1779922"/>
          <a:ext cx="8458200" cy="2899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55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T="45689" marB="4568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T="45689" marB="4568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T="45689" marB="4568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x ( b- c )</a:t>
                      </a:r>
                    </a:p>
                  </a:txBody>
                  <a:tcPr marT="45689" marB="4568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x b- a x c</a:t>
                      </a:r>
                    </a:p>
                    <a:p>
                      <a:endParaRPr lang="en-US" sz="3200" dirty="0"/>
                    </a:p>
                  </a:txBody>
                  <a:tcPr marT="45689" marB="4568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68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689" marB="4568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T="45689" marB="4568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689" marB="4568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89" marB="4568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89" marB="4568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40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T="45689" marB="4568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45689" marB="4568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689" marB="4568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45689" marB="4568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45689" marB="4568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40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T="45689" marB="4568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689" marB="4568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689" marB="4568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45689" marB="4568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45689" marB="4568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74526688-8DB6-4C7B-95D3-42F528E32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599" y="2905125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3 x ( 7 – 3 ) = 12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2917366-2CA0-4126-9760-978247A7F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599" y="2905124"/>
            <a:ext cx="2857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3 x 7 – 3 x 3 = 12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687B0E2-98C5-40A9-A7AD-C54A38AF9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599" y="3579467"/>
            <a:ext cx="2590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6 x ( 9 – 5 ) = 24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8DE9436-7CDF-4F20-93CB-9E6A39F79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599" y="4155278"/>
            <a:ext cx="2730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8 x ( 5 – 2 ) = 24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86B8FE0-D102-4D2C-B9EE-DE6C3011E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599" y="3518237"/>
            <a:ext cx="2857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6 x 9 – 6 x 5 = 24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FA15CED-2611-45FE-A9A2-457012991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9349" y="4129763"/>
            <a:ext cx="2857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8 x 5 – 8 x 2 = 24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BF9698E-1F16-4E61-A1C4-60528F1765F6}"/>
              </a:ext>
            </a:extLst>
          </p:cNvPr>
          <p:cNvSpPr txBox="1"/>
          <p:nvPr/>
        </p:nvSpPr>
        <p:spPr>
          <a:xfrm>
            <a:off x="1890920" y="4828033"/>
            <a:ext cx="91986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So sánh giá trị hai biểu thức ở cùng một cặp.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Nhắc lại công thức nhân một số với một tổng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84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4" grpId="0"/>
      <p:bldP spid="56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2">
            <a:extLst>
              <a:ext uri="{FF2B5EF4-FFF2-40B4-BE49-F238E27FC236}">
                <a16:creationId xmlns:a16="http://schemas.microsoft.com/office/drawing/2014/main" id="{08BFDED4-1D24-472A-B5D5-16B4C9132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73796"/>
            <a:ext cx="9448800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Bài</a:t>
            </a:r>
            <a:r>
              <a:rPr lang="en-US" altLang="en-US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3: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Một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cửa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hàng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bán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trứng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có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40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giá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trứng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mỗi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giá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trứng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có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175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Cửa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hàng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đã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bán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hết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10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giá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trứng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Hỏi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cửa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hàng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đó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còn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lại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bao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nhiêu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trứng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?</a:t>
            </a:r>
            <a:r>
              <a:rPr lang="en-US" altLang="en-US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55" name="Text Box 2">
            <a:extLst>
              <a:ext uri="{FF2B5EF4-FFF2-40B4-BE49-F238E27FC236}">
                <a16:creationId xmlns:a16="http://schemas.microsoft.com/office/drawing/2014/main" id="{9DC70131-A39A-48EC-9575-18B609C87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362" y="1758791"/>
            <a:ext cx="21114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 u="sng" dirty="0" err="1"/>
              <a:t>Tóm</a:t>
            </a:r>
            <a:r>
              <a:rPr lang="en-US" altLang="en-US" sz="4400" b="1" u="sng" dirty="0"/>
              <a:t> </a:t>
            </a:r>
            <a:r>
              <a:rPr lang="en-US" altLang="en-US" sz="4400" b="1" u="sng" dirty="0" err="1"/>
              <a:t>tắt</a:t>
            </a:r>
            <a:endParaRPr lang="en-US" altLang="en-US" sz="4400" b="1" u="sng" dirty="0"/>
          </a:p>
        </p:txBody>
      </p:sp>
      <p:sp>
        <p:nvSpPr>
          <p:cNvPr id="56" name="Text Box 3">
            <a:extLst>
              <a:ext uri="{FF2B5EF4-FFF2-40B4-BE49-F238E27FC236}">
                <a16:creationId xmlns:a16="http://schemas.microsoft.com/office/drawing/2014/main" id="{5EBA3F6D-E0E6-4E3A-B324-742197356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2759" y="2563775"/>
            <a:ext cx="50905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 err="1"/>
              <a:t>Có</a:t>
            </a:r>
            <a:r>
              <a:rPr lang="en-US" altLang="en-US" sz="4000" dirty="0"/>
              <a:t> : 40 </a:t>
            </a:r>
            <a:r>
              <a:rPr lang="en-US" altLang="en-US" sz="4000" dirty="0" err="1"/>
              <a:t>giá</a:t>
            </a:r>
            <a:r>
              <a:rPr lang="en-US" altLang="en-US" sz="4000" dirty="0"/>
              <a:t> </a:t>
            </a:r>
            <a:r>
              <a:rPr lang="en-US" altLang="en-US" sz="4000" dirty="0" err="1"/>
              <a:t>để</a:t>
            </a:r>
            <a:r>
              <a:rPr lang="en-US" altLang="en-US" sz="4000" dirty="0"/>
              <a:t> </a:t>
            </a:r>
            <a:r>
              <a:rPr lang="en-US" altLang="en-US" sz="4000" dirty="0" err="1"/>
              <a:t>trứng</a:t>
            </a:r>
            <a:endParaRPr lang="en-US" altLang="en-US" sz="4000" dirty="0"/>
          </a:p>
        </p:txBody>
      </p:sp>
      <p:sp>
        <p:nvSpPr>
          <p:cNvPr id="57" name="Text Box 4">
            <a:extLst>
              <a:ext uri="{FF2B5EF4-FFF2-40B4-BE49-F238E27FC236}">
                <a16:creationId xmlns:a16="http://schemas.microsoft.com/office/drawing/2014/main" id="{6BF165D0-82F6-4CA2-9541-4FF39F9BE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2759" y="3271661"/>
            <a:ext cx="468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 err="1"/>
              <a:t>Mỗi</a:t>
            </a:r>
            <a:r>
              <a:rPr lang="en-US" altLang="en-US" sz="4000" dirty="0"/>
              <a:t> </a:t>
            </a:r>
            <a:r>
              <a:rPr lang="en-US" altLang="en-US" sz="4000" dirty="0" err="1"/>
              <a:t>giá</a:t>
            </a:r>
            <a:r>
              <a:rPr lang="en-US" altLang="en-US" sz="4000" dirty="0"/>
              <a:t> : 175 </a:t>
            </a:r>
            <a:r>
              <a:rPr lang="en-US" altLang="en-US" sz="4000" dirty="0" err="1"/>
              <a:t>quả</a:t>
            </a:r>
            <a:endParaRPr lang="en-US" altLang="en-US" sz="4000" dirty="0"/>
          </a:p>
        </p:txBody>
      </p:sp>
      <p:sp>
        <p:nvSpPr>
          <p:cNvPr id="58" name="Text Box 5">
            <a:extLst>
              <a:ext uri="{FF2B5EF4-FFF2-40B4-BE49-F238E27FC236}">
                <a16:creationId xmlns:a16="http://schemas.microsoft.com/office/drawing/2014/main" id="{17C45A1D-3FC8-4AAD-8766-A7DE46FCA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2759" y="3999280"/>
            <a:ext cx="468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 err="1"/>
              <a:t>Đã</a:t>
            </a:r>
            <a:r>
              <a:rPr lang="en-US" altLang="en-US" sz="4000" dirty="0"/>
              <a:t> </a:t>
            </a:r>
            <a:r>
              <a:rPr lang="en-US" altLang="en-US" sz="4000" dirty="0" err="1"/>
              <a:t>bán</a:t>
            </a:r>
            <a:r>
              <a:rPr lang="en-US" altLang="en-US" sz="4000" dirty="0"/>
              <a:t>: 10 </a:t>
            </a:r>
            <a:r>
              <a:rPr lang="en-US" altLang="en-US" sz="4000" dirty="0" err="1"/>
              <a:t>giá</a:t>
            </a:r>
            <a:r>
              <a:rPr lang="en-US" altLang="en-US" sz="4000" dirty="0"/>
              <a:t> </a:t>
            </a:r>
            <a:r>
              <a:rPr lang="en-US" altLang="en-US" sz="4000" dirty="0" err="1"/>
              <a:t>trứng</a:t>
            </a:r>
            <a:endParaRPr lang="en-US" altLang="en-US" sz="4000" dirty="0"/>
          </a:p>
        </p:txBody>
      </p:sp>
      <p:sp>
        <p:nvSpPr>
          <p:cNvPr id="59" name="Text Box 6">
            <a:extLst>
              <a:ext uri="{FF2B5EF4-FFF2-40B4-BE49-F238E27FC236}">
                <a16:creationId xmlns:a16="http://schemas.microsoft.com/office/drawing/2014/main" id="{F03FF149-3A19-4407-94B7-4826D8C8F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2759" y="4726899"/>
            <a:ext cx="46802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 err="1"/>
              <a:t>Còn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lại</a:t>
            </a:r>
            <a:r>
              <a:rPr lang="en-US" altLang="en-US" sz="4000" dirty="0"/>
              <a:t>:…? </a:t>
            </a:r>
            <a:r>
              <a:rPr lang="en-US" altLang="en-US" sz="4000" dirty="0" err="1"/>
              <a:t>quả</a:t>
            </a:r>
            <a:r>
              <a:rPr lang="en-US" altLang="en-US" sz="4000" dirty="0"/>
              <a:t> </a:t>
            </a:r>
            <a:r>
              <a:rPr lang="en-US" altLang="en-US" sz="4000" dirty="0" err="1"/>
              <a:t>trứng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83110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  <p:bldP spid="56" grpId="0"/>
      <p:bldP spid="57" grpId="0"/>
      <p:bldP spid="58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B661A42-B7EB-4BDD-A3BC-E555EB7FE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A59B2AE-5022-44BB-8758-F58A22516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80044" y="-3967641"/>
            <a:ext cx="8483198" cy="157533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80671A5-7A49-4DD0-B103-07EA7827A9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C503E2D-EA46-4A6E-A7F8-B657DA492F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361" y="536442"/>
            <a:ext cx="1971675" cy="1857375"/>
          </a:xfrm>
          <a:prstGeom prst="rect">
            <a:avLst/>
          </a:prstGeom>
        </p:spPr>
      </p:pic>
      <p:sp>
        <p:nvSpPr>
          <p:cNvPr id="15" name="Text Box 15">
            <a:extLst>
              <a:ext uri="{FF2B5EF4-FFF2-40B4-BE49-F238E27FC236}">
                <a16:creationId xmlns:a16="http://schemas.microsoft.com/office/drawing/2014/main" id="{3E74F5B9-CA16-41E7-8E9A-0287AA96E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6622" y="844282"/>
            <a:ext cx="2743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u="sng" dirty="0" err="1">
                <a:solidFill>
                  <a:srgbClr val="000066"/>
                </a:solidFill>
              </a:rPr>
              <a:t>Bài</a:t>
            </a:r>
            <a:r>
              <a:rPr lang="en-US" altLang="en-US" sz="4000" b="1" u="sng" dirty="0">
                <a:solidFill>
                  <a:srgbClr val="000066"/>
                </a:solidFill>
              </a:rPr>
              <a:t> </a:t>
            </a:r>
            <a:r>
              <a:rPr lang="en-US" altLang="en-US" sz="4000" b="1" u="sng" dirty="0" err="1">
                <a:solidFill>
                  <a:srgbClr val="000066"/>
                </a:solidFill>
              </a:rPr>
              <a:t>giải</a:t>
            </a:r>
            <a:endParaRPr lang="en-US" altLang="en-US" sz="4000" b="1" u="sng" dirty="0">
              <a:solidFill>
                <a:srgbClr val="000066"/>
              </a:solidFill>
            </a:endParaRP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3388AD9F-9D7F-4222-B200-1FCDC9186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4580" y="1736069"/>
            <a:ext cx="60198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u="sng" dirty="0" err="1">
                <a:solidFill>
                  <a:srgbClr val="C00000"/>
                </a:solidFill>
              </a:rPr>
              <a:t>Cách</a:t>
            </a:r>
            <a:r>
              <a:rPr lang="en-US" altLang="en-US" b="1" u="sng" dirty="0">
                <a:solidFill>
                  <a:srgbClr val="C00000"/>
                </a:solidFill>
              </a:rPr>
              <a:t> 1:</a:t>
            </a:r>
          </a:p>
          <a:p>
            <a:pPr eaLnBrk="1" hangingPunct="1"/>
            <a:r>
              <a:rPr lang="en-US" altLang="en-US" dirty="0" err="1">
                <a:solidFill>
                  <a:schemeClr val="tx1"/>
                </a:solidFill>
              </a:rPr>
              <a:t>Số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quả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trứng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cửa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hàng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có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là</a:t>
            </a:r>
            <a:r>
              <a:rPr lang="en-US" altLang="en-US" dirty="0">
                <a:solidFill>
                  <a:schemeClr val="tx1"/>
                </a:solidFill>
              </a:rPr>
              <a:t>: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 175 x 40 = 7000 (</a:t>
            </a:r>
            <a:r>
              <a:rPr lang="en-US" altLang="en-US" dirty="0" err="1">
                <a:solidFill>
                  <a:schemeClr val="tx1"/>
                </a:solidFill>
              </a:rPr>
              <a:t>quả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trứng</a:t>
            </a:r>
            <a:r>
              <a:rPr lang="en-US" altLang="en-US" dirty="0">
                <a:solidFill>
                  <a:schemeClr val="tx1"/>
                </a:solidFill>
              </a:rPr>
              <a:t>)</a:t>
            </a:r>
          </a:p>
          <a:p>
            <a:pPr eaLnBrk="1" hangingPunct="1"/>
            <a:r>
              <a:rPr lang="en-US" altLang="en-US" dirty="0" err="1">
                <a:solidFill>
                  <a:schemeClr val="tx1"/>
                </a:solidFill>
              </a:rPr>
              <a:t>Số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quả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trứng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cửa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hàng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đã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bán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là</a:t>
            </a:r>
            <a:r>
              <a:rPr lang="en-US" altLang="en-US" dirty="0">
                <a:solidFill>
                  <a:schemeClr val="tx1"/>
                </a:solidFill>
              </a:rPr>
              <a:t>: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 175 x 10 = 1750 (</a:t>
            </a:r>
            <a:r>
              <a:rPr lang="en-US" altLang="en-US" dirty="0" err="1">
                <a:solidFill>
                  <a:schemeClr val="tx1"/>
                </a:solidFill>
              </a:rPr>
              <a:t>quả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trứng</a:t>
            </a:r>
            <a:r>
              <a:rPr lang="en-US" altLang="en-US" dirty="0">
                <a:solidFill>
                  <a:schemeClr val="tx1"/>
                </a:solidFill>
              </a:rPr>
              <a:t>)</a:t>
            </a:r>
          </a:p>
          <a:p>
            <a:pPr eaLnBrk="1" hangingPunct="1"/>
            <a:r>
              <a:rPr lang="en-US" altLang="en-US" dirty="0" err="1">
                <a:solidFill>
                  <a:schemeClr val="tx1"/>
                </a:solidFill>
              </a:rPr>
              <a:t>Số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quả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trứng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cửa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hàng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còn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lại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là</a:t>
            </a:r>
            <a:r>
              <a:rPr lang="en-US" altLang="en-US" dirty="0">
                <a:solidFill>
                  <a:schemeClr val="tx1"/>
                </a:solidFill>
              </a:rPr>
              <a:t>: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7000 – 1750 = 5250 (</a:t>
            </a:r>
            <a:r>
              <a:rPr lang="en-US" altLang="en-US" dirty="0" err="1">
                <a:solidFill>
                  <a:schemeClr val="tx1"/>
                </a:solidFill>
              </a:rPr>
              <a:t>quả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trứng</a:t>
            </a:r>
            <a:r>
              <a:rPr lang="en-US" altLang="en-US" dirty="0">
                <a:solidFill>
                  <a:schemeClr val="tx1"/>
                </a:solidFill>
              </a:rPr>
              <a:t>)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            </a:t>
            </a:r>
            <a:r>
              <a:rPr lang="en-US" altLang="en-US" u="sng" dirty="0" err="1">
                <a:solidFill>
                  <a:schemeClr val="tx1"/>
                </a:solidFill>
              </a:rPr>
              <a:t>Đáp</a:t>
            </a:r>
            <a:r>
              <a:rPr lang="en-US" altLang="en-US" u="sng" dirty="0">
                <a:solidFill>
                  <a:schemeClr val="tx1"/>
                </a:solidFill>
              </a:rPr>
              <a:t> </a:t>
            </a:r>
            <a:r>
              <a:rPr lang="en-US" altLang="en-US" u="sng" dirty="0" err="1">
                <a:solidFill>
                  <a:schemeClr val="tx1"/>
                </a:solidFill>
              </a:rPr>
              <a:t>số</a:t>
            </a:r>
            <a:r>
              <a:rPr lang="en-US" altLang="en-US" dirty="0">
                <a:solidFill>
                  <a:schemeClr val="tx1"/>
                </a:solidFill>
              </a:rPr>
              <a:t>: 5250 </a:t>
            </a:r>
            <a:r>
              <a:rPr lang="en-US" altLang="en-US" dirty="0" err="1">
                <a:solidFill>
                  <a:schemeClr val="tx1"/>
                </a:solidFill>
              </a:rPr>
              <a:t>quả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trứng</a:t>
            </a:r>
            <a:endParaRPr lang="en-US" alt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FB0D66F-CF97-44D0-8A48-2EEC95E0E24A}"/>
              </a:ext>
            </a:extLst>
          </p:cNvPr>
          <p:cNvCxnSpPr>
            <a:cxnSpLocks/>
          </p:cNvCxnSpPr>
          <p:nvPr/>
        </p:nvCxnSpPr>
        <p:spPr>
          <a:xfrm flipH="1">
            <a:off x="6318629" y="1901408"/>
            <a:ext cx="9717" cy="33171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">
            <a:extLst>
              <a:ext uri="{FF2B5EF4-FFF2-40B4-BE49-F238E27FC236}">
                <a16:creationId xmlns:a16="http://schemas.microsoft.com/office/drawing/2014/main" id="{9463F83B-8FF2-45BE-9536-82B1EB5B7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8346" y="1736069"/>
            <a:ext cx="5254051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b="1" u="sng" dirty="0" err="1">
                <a:solidFill>
                  <a:srgbClr val="C00000"/>
                </a:solidFill>
              </a:rPr>
              <a:t>Cách</a:t>
            </a:r>
            <a:r>
              <a:rPr lang="en-US" altLang="en-US" b="1" u="sng" dirty="0">
                <a:solidFill>
                  <a:srgbClr val="C00000"/>
                </a:solidFill>
              </a:rPr>
              <a:t> 2:</a:t>
            </a:r>
          </a:p>
          <a:p>
            <a:pPr algn="just" eaLnBrk="1" hangingPunct="1"/>
            <a:r>
              <a:rPr lang="en-US" altLang="en-US" dirty="0"/>
              <a:t>  </a:t>
            </a:r>
            <a:r>
              <a:rPr lang="en-US" altLang="en-US" dirty="0" err="1">
                <a:solidFill>
                  <a:schemeClr val="tx1"/>
                </a:solidFill>
              </a:rPr>
              <a:t>Số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quả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trứng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cửa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hàng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còn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lại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là</a:t>
            </a:r>
            <a:r>
              <a:rPr lang="en-US" altLang="en-US" dirty="0">
                <a:solidFill>
                  <a:schemeClr val="tx1"/>
                </a:solidFill>
              </a:rPr>
              <a:t>: </a:t>
            </a:r>
          </a:p>
          <a:p>
            <a:pPr algn="r" eaLnBrk="1" hangingPunct="1"/>
            <a:r>
              <a:rPr lang="en-US" altLang="en-US" dirty="0">
                <a:solidFill>
                  <a:schemeClr val="tx1"/>
                </a:solidFill>
              </a:rPr>
              <a:t>175 x (40 – 10) = 5250 (</a:t>
            </a:r>
            <a:r>
              <a:rPr lang="en-US" altLang="en-US" dirty="0" err="1">
                <a:solidFill>
                  <a:schemeClr val="tx1"/>
                </a:solidFill>
              </a:rPr>
              <a:t>quả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trứng</a:t>
            </a:r>
            <a:r>
              <a:rPr lang="en-US" altLang="en-US" dirty="0">
                <a:solidFill>
                  <a:schemeClr val="tx1"/>
                </a:solidFill>
              </a:rPr>
              <a:t>)</a:t>
            </a:r>
            <a:r>
              <a:rPr lang="en-US" altLang="en-US" u="sng" dirty="0">
                <a:solidFill>
                  <a:schemeClr val="tx1"/>
                </a:solidFill>
              </a:rPr>
              <a:t>        </a:t>
            </a:r>
            <a:r>
              <a:rPr lang="en-US" altLang="en-US" u="sng" dirty="0" err="1">
                <a:solidFill>
                  <a:schemeClr val="tx1"/>
                </a:solidFill>
              </a:rPr>
              <a:t>Đáp</a:t>
            </a:r>
            <a:r>
              <a:rPr lang="en-US" altLang="en-US" u="sng" dirty="0">
                <a:solidFill>
                  <a:schemeClr val="tx1"/>
                </a:solidFill>
              </a:rPr>
              <a:t> </a:t>
            </a:r>
            <a:r>
              <a:rPr lang="en-US" altLang="en-US" u="sng" dirty="0" err="1">
                <a:solidFill>
                  <a:schemeClr val="tx1"/>
                </a:solidFill>
              </a:rPr>
              <a:t>số</a:t>
            </a:r>
            <a:r>
              <a:rPr lang="en-US" altLang="en-US" u="sng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: 5250 </a:t>
            </a:r>
            <a:r>
              <a:rPr lang="en-US" altLang="en-US" dirty="0" err="1">
                <a:solidFill>
                  <a:schemeClr val="tx1"/>
                </a:solidFill>
              </a:rPr>
              <a:t>quả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trứng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BB437B-BE97-468A-B0F2-5B815658800F}"/>
              </a:ext>
            </a:extLst>
          </p:cNvPr>
          <p:cNvSpPr txBox="1"/>
          <p:nvPr/>
        </p:nvSpPr>
        <p:spPr>
          <a:xfrm>
            <a:off x="1124797" y="5313998"/>
            <a:ext cx="9941350" cy="1179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 quan sát để tìm ra hai thừa số giống nhau ở hai tích đưa về dạng một số nhân một hiệu.</a:t>
            </a:r>
            <a:endParaRPr lang="en-US" sz="3200" dirty="0">
              <a:solidFill>
                <a:srgbClr val="C00000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872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CEF3808-FB75-46B2-9FF1-FA01D4051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F405471-49BE-42EB-9A15-9B9814CB5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35236" y="-3607380"/>
            <a:ext cx="8876107" cy="1476576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124C394-8193-480B-ABB2-F6B9309BDA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81F327E-5802-4CA3-B61F-624A88D5C0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783" y="350991"/>
            <a:ext cx="1971675" cy="1857375"/>
          </a:xfrm>
          <a:prstGeom prst="rect">
            <a:avLst/>
          </a:prstGeom>
        </p:spPr>
      </p:pic>
      <p:cxnSp>
        <p:nvCxnSpPr>
          <p:cNvPr id="64" name="PA_库_直接连接符 4">
            <a:extLst>
              <a:ext uri="{FF2B5EF4-FFF2-40B4-BE49-F238E27FC236}">
                <a16:creationId xmlns:a16="http://schemas.microsoft.com/office/drawing/2014/main" id="{82347F27-6C26-4679-B230-EECDA4A2CAFB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2405061" y="2361355"/>
            <a:ext cx="7380822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9EDF9D8-8970-4D03-851A-41F7AFCF9E40}"/>
              </a:ext>
            </a:extLst>
          </p:cNvPr>
          <p:cNvSpPr>
            <a:spLocks/>
          </p:cNvSpPr>
          <p:nvPr/>
        </p:nvSpPr>
        <p:spPr bwMode="auto">
          <a:xfrm>
            <a:off x="2141621" y="843092"/>
            <a:ext cx="83327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rgbClr val="0000CC"/>
                </a:solidFill>
              </a:rPr>
              <a:t>  </a:t>
            </a:r>
            <a:r>
              <a:rPr lang="en-US" altLang="en-US" u="sng" dirty="0" err="1">
                <a:solidFill>
                  <a:srgbClr val="0000CC"/>
                </a:solidFill>
              </a:rPr>
              <a:t>Bài</a:t>
            </a:r>
            <a:r>
              <a:rPr lang="en-US" altLang="en-US" u="sng" dirty="0">
                <a:solidFill>
                  <a:srgbClr val="0000CC"/>
                </a:solidFill>
              </a:rPr>
              <a:t> 4:</a:t>
            </a:r>
            <a:r>
              <a:rPr lang="en-US" altLang="en-US" dirty="0">
                <a:solidFill>
                  <a:srgbClr val="0000CC"/>
                </a:solidFill>
              </a:rPr>
              <a:t>  </a:t>
            </a:r>
            <a:r>
              <a:rPr lang="en-US" altLang="en-US" dirty="0" err="1">
                <a:solidFill>
                  <a:schemeClr val="tx1"/>
                </a:solidFill>
              </a:rPr>
              <a:t>Tính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và</a:t>
            </a:r>
            <a:r>
              <a:rPr lang="en-US" altLang="en-US" dirty="0">
                <a:solidFill>
                  <a:schemeClr val="tx1"/>
                </a:solidFill>
              </a:rPr>
              <a:t> so </a:t>
            </a:r>
            <a:r>
              <a:rPr lang="en-US" altLang="en-US" dirty="0" err="1">
                <a:solidFill>
                  <a:schemeClr val="tx1"/>
                </a:solidFill>
              </a:rPr>
              <a:t>sánh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giá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trị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của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hai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biểu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thức</a:t>
            </a:r>
            <a:r>
              <a:rPr lang="en-US" altLang="en-US" dirty="0">
                <a:solidFill>
                  <a:schemeClr val="tx1"/>
                </a:solidFill>
              </a:rPr>
              <a:t> :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0000FF"/>
                </a:solidFill>
              </a:rPr>
              <a:t>		    </a:t>
            </a:r>
            <a:r>
              <a:rPr lang="en-US" altLang="en-US" b="1" dirty="0">
                <a:solidFill>
                  <a:schemeClr val="tx1"/>
                </a:solidFill>
              </a:rPr>
              <a:t>(7 - 5) x 3  </a:t>
            </a:r>
            <a:r>
              <a:rPr lang="en-US" altLang="en-US" b="1" dirty="0" err="1">
                <a:solidFill>
                  <a:schemeClr val="tx1"/>
                </a:solidFill>
              </a:rPr>
              <a:t>và</a:t>
            </a:r>
            <a:r>
              <a:rPr lang="en-US" altLang="en-US" b="1" dirty="0">
                <a:solidFill>
                  <a:schemeClr val="tx1"/>
                </a:solidFill>
              </a:rPr>
              <a:t>  7 x 3 - 5 x 3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chemeClr val="tx1"/>
                </a:solidFill>
              </a:rPr>
              <a:t>  </a:t>
            </a:r>
            <a:r>
              <a:rPr lang="en-US" altLang="en-US" dirty="0" err="1">
                <a:solidFill>
                  <a:schemeClr val="tx1"/>
                </a:solidFill>
              </a:rPr>
              <a:t>Từ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kết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quả</a:t>
            </a:r>
            <a:r>
              <a:rPr lang="en-US" altLang="en-US" dirty="0">
                <a:solidFill>
                  <a:schemeClr val="tx1"/>
                </a:solidFill>
              </a:rPr>
              <a:t> so </a:t>
            </a:r>
            <a:r>
              <a:rPr lang="en-US" altLang="en-US" dirty="0" err="1">
                <a:solidFill>
                  <a:schemeClr val="tx1"/>
                </a:solidFill>
              </a:rPr>
              <a:t>sánh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en-US" altLang="en-US" dirty="0" err="1">
                <a:solidFill>
                  <a:schemeClr val="tx1"/>
                </a:solidFill>
              </a:rPr>
              <a:t>nêu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cách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i="1" dirty="0" err="1">
                <a:solidFill>
                  <a:schemeClr val="tx1"/>
                </a:solidFill>
              </a:rPr>
              <a:t>nhân</a:t>
            </a:r>
            <a:r>
              <a:rPr lang="en-US" altLang="en-US" i="1" dirty="0">
                <a:solidFill>
                  <a:schemeClr val="tx1"/>
                </a:solidFill>
              </a:rPr>
              <a:t> </a:t>
            </a:r>
            <a:r>
              <a:rPr lang="en-US" altLang="en-US" i="1" dirty="0" err="1">
                <a:solidFill>
                  <a:schemeClr val="tx1"/>
                </a:solidFill>
              </a:rPr>
              <a:t>một</a:t>
            </a:r>
            <a:r>
              <a:rPr lang="en-US" altLang="en-US" i="1" dirty="0">
                <a:solidFill>
                  <a:schemeClr val="tx1"/>
                </a:solidFill>
              </a:rPr>
              <a:t> </a:t>
            </a:r>
            <a:r>
              <a:rPr lang="en-US" altLang="en-US" i="1" dirty="0" err="1">
                <a:solidFill>
                  <a:schemeClr val="tx1"/>
                </a:solidFill>
              </a:rPr>
              <a:t>hiệu</a:t>
            </a:r>
            <a:r>
              <a:rPr lang="en-US" altLang="en-US" i="1" dirty="0">
                <a:solidFill>
                  <a:schemeClr val="tx1"/>
                </a:solidFill>
              </a:rPr>
              <a:t> </a:t>
            </a:r>
            <a:r>
              <a:rPr lang="en-US" altLang="en-US" i="1" dirty="0" err="1">
                <a:solidFill>
                  <a:schemeClr val="tx1"/>
                </a:solidFill>
              </a:rPr>
              <a:t>với</a:t>
            </a:r>
            <a:r>
              <a:rPr lang="en-US" altLang="en-US" i="1" dirty="0">
                <a:solidFill>
                  <a:schemeClr val="tx1"/>
                </a:solidFill>
              </a:rPr>
              <a:t> </a:t>
            </a:r>
            <a:r>
              <a:rPr lang="en-US" altLang="en-US" i="1" dirty="0" err="1">
                <a:solidFill>
                  <a:schemeClr val="tx1"/>
                </a:solidFill>
              </a:rPr>
              <a:t>một</a:t>
            </a:r>
            <a:r>
              <a:rPr lang="en-US" altLang="en-US" i="1" dirty="0">
                <a:solidFill>
                  <a:schemeClr val="tx1"/>
                </a:solidFill>
              </a:rPr>
              <a:t> </a:t>
            </a:r>
            <a:r>
              <a:rPr lang="en-US" altLang="en-US" i="1" dirty="0" err="1">
                <a:solidFill>
                  <a:schemeClr val="tx1"/>
                </a:solidFill>
              </a:rPr>
              <a:t>số</a:t>
            </a:r>
            <a:r>
              <a:rPr lang="en-US" altLang="en-US" i="1" dirty="0">
                <a:solidFill>
                  <a:schemeClr val="tx1"/>
                </a:solidFill>
              </a:rPr>
              <a:t>.</a:t>
            </a:r>
            <a:endParaRPr lang="en-US" altLang="en-US" i="1" dirty="0">
              <a:solidFill>
                <a:srgbClr val="0000FF"/>
              </a:solidFill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F8DA2E11-293C-4159-8739-2A3169822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2390" y="2604752"/>
            <a:ext cx="6781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3200" dirty="0">
                <a:solidFill>
                  <a:schemeClr val="tx1"/>
                </a:solidFill>
              </a:rPr>
              <a:t>Ta </a:t>
            </a:r>
            <a:r>
              <a:rPr lang="en-US" altLang="en-US" sz="3200" dirty="0" err="1">
                <a:solidFill>
                  <a:schemeClr val="tx1"/>
                </a:solidFill>
              </a:rPr>
              <a:t>có</a:t>
            </a:r>
            <a:r>
              <a:rPr lang="en-US" altLang="en-US" sz="3200" dirty="0">
                <a:solidFill>
                  <a:schemeClr val="tx1"/>
                </a:solidFill>
              </a:rPr>
              <a:t>:    (7 - 5) x 3 = 2 x 3 </a:t>
            </a:r>
          </a:p>
          <a:p>
            <a:pPr algn="just" eaLnBrk="1" hangingPunct="1"/>
            <a:r>
              <a:rPr lang="en-US" altLang="en-US" sz="3200" dirty="0">
                <a:solidFill>
                  <a:schemeClr val="tx1"/>
                </a:solidFill>
              </a:rPr>
              <a:t>                               = 6  </a:t>
            </a:r>
          </a:p>
          <a:p>
            <a:pPr algn="just" eaLnBrk="1" hangingPunct="1"/>
            <a:r>
              <a:rPr lang="en-US" altLang="en-US" sz="3200" dirty="0">
                <a:solidFill>
                  <a:schemeClr val="tx1"/>
                </a:solidFill>
              </a:rPr>
              <a:t>           7 x 3 - 5 x 3 = 21 - 15 </a:t>
            </a:r>
          </a:p>
          <a:p>
            <a:pPr algn="just" eaLnBrk="1" hangingPunct="1"/>
            <a:r>
              <a:rPr lang="en-US" altLang="en-US" sz="3200" dirty="0">
                <a:solidFill>
                  <a:schemeClr val="tx1"/>
                </a:solidFill>
              </a:rPr>
              <a:t>                               = </a:t>
            </a:r>
            <a:r>
              <a:rPr lang="en-US" altLang="en-US" sz="3200" dirty="0">
                <a:solidFill>
                  <a:srgbClr val="CC00FF"/>
                </a:solidFill>
              </a:rPr>
              <a:t> </a:t>
            </a:r>
            <a:r>
              <a:rPr lang="en-US" altLang="en-US" sz="32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5E69B0-2A88-4866-8FC0-083E8C4BD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215" y="4603111"/>
            <a:ext cx="5943600" cy="523875"/>
          </a:xfrm>
          <a:prstGeom prst="rect">
            <a:avLst/>
          </a:prstGeom>
          <a:noFill/>
          <a:ln w="2857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defRPr/>
            </a:pPr>
            <a:r>
              <a:rPr lang="en-US" dirty="0" err="1">
                <a:solidFill>
                  <a:schemeClr val="tx1"/>
                </a:solidFill>
              </a:rPr>
              <a:t>Vậy</a:t>
            </a:r>
            <a:r>
              <a:rPr lang="en-US" dirty="0">
                <a:solidFill>
                  <a:schemeClr val="tx1"/>
                </a:solidFill>
              </a:rPr>
              <a:t>:   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(7 - 5) x 3  =  7 x 3 - 5 x 3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342A8E-AD52-432D-8339-7AB8BEC62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919" y="5276935"/>
            <a:ext cx="981954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C00000"/>
                </a:solidFill>
              </a:rPr>
              <a:t>  </a:t>
            </a:r>
            <a:r>
              <a:rPr lang="en-US" altLang="en-US" sz="3200" b="1" i="1" dirty="0">
                <a:solidFill>
                  <a:srgbClr val="C00000"/>
                </a:solidFill>
              </a:rPr>
              <a:t>Khi </a:t>
            </a:r>
            <a:r>
              <a:rPr lang="en-US" altLang="en-US" sz="3200" b="1" i="1" dirty="0" err="1">
                <a:solidFill>
                  <a:srgbClr val="C00000"/>
                </a:solidFill>
              </a:rPr>
              <a:t>nhân</a:t>
            </a:r>
            <a:r>
              <a:rPr lang="en-US" altLang="en-US" sz="3200" b="1" i="1" dirty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</a:rPr>
              <a:t>một</a:t>
            </a:r>
            <a:r>
              <a:rPr lang="en-US" altLang="en-US" sz="3200" b="1" i="1" dirty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</a:rPr>
              <a:t>hiệu</a:t>
            </a:r>
            <a:r>
              <a:rPr lang="en-US" altLang="en-US" sz="3200" b="1" i="1" dirty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</a:rPr>
              <a:t>với</a:t>
            </a:r>
            <a:r>
              <a:rPr lang="en-US" altLang="en-US" sz="3200" b="1" i="1" dirty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</a:rPr>
              <a:t>một</a:t>
            </a:r>
            <a:r>
              <a:rPr lang="en-US" altLang="en-US" sz="3200" b="1" i="1" dirty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</a:rPr>
              <a:t>số</a:t>
            </a:r>
            <a:r>
              <a:rPr lang="en-US" altLang="en-US" sz="3200" b="1" i="1" dirty="0">
                <a:solidFill>
                  <a:srgbClr val="C00000"/>
                </a:solidFill>
              </a:rPr>
              <a:t>, ta </a:t>
            </a:r>
            <a:r>
              <a:rPr lang="en-US" altLang="en-US" sz="3200" b="1" i="1" dirty="0" err="1">
                <a:solidFill>
                  <a:srgbClr val="C00000"/>
                </a:solidFill>
              </a:rPr>
              <a:t>có</a:t>
            </a:r>
            <a:r>
              <a:rPr lang="en-US" altLang="en-US" sz="3200" b="1" i="1" dirty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</a:rPr>
              <a:t>thể</a:t>
            </a:r>
            <a:r>
              <a:rPr lang="en-US" altLang="en-US" sz="3200" b="1" i="1" dirty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</a:rPr>
              <a:t>lần</a:t>
            </a:r>
            <a:r>
              <a:rPr lang="en-US" altLang="en-US" sz="3200" b="1" i="1" dirty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</a:rPr>
              <a:t>lượt</a:t>
            </a:r>
            <a:r>
              <a:rPr lang="en-US" altLang="en-US" sz="3200" b="1" i="1" dirty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</a:rPr>
              <a:t>nhân</a:t>
            </a:r>
            <a:r>
              <a:rPr lang="en-US" altLang="en-US" sz="3200" b="1" i="1" dirty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</a:rPr>
              <a:t>số</a:t>
            </a:r>
            <a:r>
              <a:rPr lang="en-US" altLang="en-US" sz="3200" b="1" i="1" dirty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</a:rPr>
              <a:t>bị</a:t>
            </a:r>
            <a:r>
              <a:rPr lang="en-US" altLang="en-US" sz="3200" b="1" i="1" dirty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</a:rPr>
              <a:t>trừ</a:t>
            </a:r>
            <a:r>
              <a:rPr lang="en-US" altLang="en-US" sz="3200" b="1" i="1" dirty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</a:rPr>
              <a:t>và</a:t>
            </a:r>
            <a:r>
              <a:rPr lang="en-US" altLang="en-US" sz="3200" b="1" i="1" dirty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</a:rPr>
              <a:t>số</a:t>
            </a:r>
            <a:r>
              <a:rPr lang="en-US" altLang="en-US" sz="3200" b="1" i="1" dirty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</a:rPr>
              <a:t>trừ</a:t>
            </a:r>
            <a:r>
              <a:rPr lang="en-US" altLang="en-US" sz="3200" b="1" i="1" dirty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</a:rPr>
              <a:t>với</a:t>
            </a:r>
            <a:r>
              <a:rPr lang="en-US" altLang="en-US" sz="3200" b="1" i="1" dirty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</a:rPr>
              <a:t>số</a:t>
            </a:r>
            <a:r>
              <a:rPr lang="en-US" altLang="en-US" sz="3200" b="1" i="1" dirty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</a:rPr>
              <a:t>đó</a:t>
            </a:r>
            <a:r>
              <a:rPr lang="en-US" altLang="en-US" sz="3200" b="1" i="1" dirty="0">
                <a:solidFill>
                  <a:srgbClr val="C00000"/>
                </a:solidFill>
              </a:rPr>
              <a:t>, </a:t>
            </a:r>
            <a:r>
              <a:rPr lang="en-US" altLang="en-US" sz="3200" b="1" i="1" dirty="0" err="1">
                <a:solidFill>
                  <a:srgbClr val="C00000"/>
                </a:solidFill>
              </a:rPr>
              <a:t>rồi</a:t>
            </a:r>
            <a:r>
              <a:rPr lang="en-US" altLang="en-US" sz="3200" b="1" i="1" dirty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</a:rPr>
              <a:t>trừ</a:t>
            </a:r>
            <a:r>
              <a:rPr lang="en-US" altLang="en-US" sz="3200" b="1" i="1" dirty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</a:rPr>
              <a:t>hai</a:t>
            </a:r>
            <a:r>
              <a:rPr lang="en-US" altLang="en-US" sz="3200" b="1" i="1" dirty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</a:rPr>
              <a:t>kết</a:t>
            </a:r>
            <a:r>
              <a:rPr lang="en-US" altLang="en-US" sz="3200" b="1" i="1" dirty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</a:rPr>
              <a:t>quả</a:t>
            </a:r>
            <a:r>
              <a:rPr lang="en-US" altLang="en-US" sz="3200" b="1" i="1" dirty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</a:rPr>
              <a:t>cho</a:t>
            </a:r>
            <a:r>
              <a:rPr lang="en-US" altLang="en-US" sz="3200" b="1" i="1" dirty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</a:rPr>
              <a:t>nhau</a:t>
            </a:r>
            <a:r>
              <a:rPr lang="en-US" altLang="en-US" sz="3200" b="1" i="1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774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ACAF7B2-99DB-4E09-B545-28FF14B80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06A6B08-DE6A-4F5D-B355-47695BA16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C9E021D-A57A-48F6-A0B6-2727AAF0E6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1800"/>
            <a:ext cx="4875969" cy="26162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AE6A7F6-3035-43A2-90E6-02F822BB16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079739"/>
            <a:ext cx="4800600" cy="277826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39685AC-729F-471D-A794-ADD8A9A2D4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28" y="5317067"/>
            <a:ext cx="1981200" cy="154093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5A07BA6-9B19-40ED-8F0D-A61C73D39AB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89" y="5243461"/>
            <a:ext cx="1122858" cy="161468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813EEC2-2173-4A89-A6DD-A1E07203CD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03E204D-66A7-4385-9D10-7780823455A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1" y="44302"/>
            <a:ext cx="2445166" cy="41529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480C8CA-A559-4C01-A4B4-D0645C747A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262" y="263377"/>
            <a:ext cx="1971675" cy="18573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FBE0696-DB5F-42AE-9B85-E6B1A71B30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5" y="628507"/>
            <a:ext cx="1181100" cy="1647825"/>
          </a:xfrm>
          <a:prstGeom prst="rect">
            <a:avLst/>
          </a:prstGeom>
        </p:spPr>
      </p:pic>
      <p:sp>
        <p:nvSpPr>
          <p:cNvPr id="14" name="文本框 16">
            <a:extLst>
              <a:ext uri="{FF2B5EF4-FFF2-40B4-BE49-F238E27FC236}">
                <a16:creationId xmlns:a16="http://schemas.microsoft.com/office/drawing/2014/main" id="{CD9F7E39-FA38-412B-ABC1-E12F55CD0C67}"/>
              </a:ext>
            </a:extLst>
          </p:cNvPr>
          <p:cNvSpPr txBox="1"/>
          <p:nvPr/>
        </p:nvSpPr>
        <p:spPr>
          <a:xfrm>
            <a:off x="1566982" y="2451262"/>
            <a:ext cx="9056980" cy="1934202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</a:bodyPr>
          <a:lstStyle/>
          <a:p>
            <a:pPr algn="ctr">
              <a:buNone/>
            </a:pPr>
            <a:r>
              <a:rPr lang="en-US" altLang="zh-CN" sz="6000" b="1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Cảm</a:t>
            </a:r>
            <a:r>
              <a:rPr lang="en-US" altLang="zh-CN" sz="60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6000" b="1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ơn</a:t>
            </a:r>
            <a:r>
              <a:rPr lang="en-US" altLang="zh-CN" sz="60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6000" b="1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các</a:t>
            </a:r>
            <a:r>
              <a:rPr lang="en-US" altLang="zh-CN" sz="60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6000" b="1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em</a:t>
            </a:r>
            <a:r>
              <a:rPr lang="en-US" altLang="zh-CN" sz="60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6000" b="1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đã</a:t>
            </a:r>
            <a:r>
              <a:rPr lang="en-US" altLang="zh-CN" sz="60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6000" b="1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lắng</a:t>
            </a:r>
            <a:r>
              <a:rPr lang="en-US" altLang="zh-CN" sz="60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6000" b="1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nghe</a:t>
            </a:r>
            <a:r>
              <a:rPr lang="en-US" altLang="zh-CN" sz="60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!</a:t>
            </a:r>
            <a:endParaRPr lang="zh-CN" altLang="en-US" sz="6000" b="1" cap="all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A7A16B-85A7-47D0-AC8D-A664BDC61C0D}"/>
              </a:ext>
            </a:extLst>
          </p:cNvPr>
          <p:cNvGrpSpPr/>
          <p:nvPr/>
        </p:nvGrpSpPr>
        <p:grpSpPr>
          <a:xfrm>
            <a:off x="9782175" y="2886075"/>
            <a:ext cx="2409825" cy="3971925"/>
            <a:chOff x="9782175" y="2886075"/>
            <a:chExt cx="2409825" cy="3971925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AC91979-6631-475A-963F-4FB08969D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2175" y="2886075"/>
              <a:ext cx="2409825" cy="397192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C9C8220-CF30-42B4-9202-B1FD9DAEF321}"/>
                </a:ext>
              </a:extLst>
            </p:cNvPr>
            <p:cNvSpPr txBox="1"/>
            <p:nvPr/>
          </p:nvSpPr>
          <p:spPr>
            <a:xfrm>
              <a:off x="10580914" y="5902867"/>
              <a:ext cx="941283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l"/>
              <a:r>
                <a:rPr lang="en-US"/>
                <a:t>KTUTS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9240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5E2122-0194-48A9-9D65-1A619BF7A6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9" t="22518" r="19260" b="7776"/>
          <a:stretch/>
        </p:blipFill>
        <p:spPr>
          <a:xfrm>
            <a:off x="0" y="10493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3FF413-5E35-49D7-B174-655CB1F65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9633">
            <a:off x="7703680" y="1747494"/>
            <a:ext cx="3569842" cy="283116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A38CE64-1344-4DAC-B522-3727205A7DD7}"/>
              </a:ext>
            </a:extLst>
          </p:cNvPr>
          <p:cNvSpPr/>
          <p:nvPr/>
        </p:nvSpPr>
        <p:spPr>
          <a:xfrm>
            <a:off x="2451980" y="275905"/>
            <a:ext cx="6933461" cy="1065828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Gấu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 con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câu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cá</a:t>
            </a:r>
            <a:endParaRPr lang="en-US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666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restig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1FE2E2C-40B5-4F6C-81B0-C15524ED7B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09" t="22518" r="19260" b="7776"/>
          <a:stretch/>
        </p:blipFill>
        <p:spPr>
          <a:xfrm>
            <a:off x="0" y="10493"/>
            <a:ext cx="12192000" cy="6858000"/>
          </a:xfrm>
          <a:prstGeom prst="rect">
            <a:avLst/>
          </a:prstGeom>
        </p:spPr>
      </p:pic>
      <p:pic>
        <p:nvPicPr>
          <p:cNvPr id="43" name="Picture 42" descr="Cartoon Water Pail Clipart - Clipart Suggest">
            <a:extLst>
              <a:ext uri="{FF2B5EF4-FFF2-40B4-BE49-F238E27FC236}">
                <a16:creationId xmlns:a16="http://schemas.microsoft.com/office/drawing/2014/main" id="{7E4BEA17-77FD-4323-A435-988723BAC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" b="88379"/>
          <a:stretch>
            <a:fillRect/>
          </a:stretch>
        </p:blipFill>
        <p:spPr bwMode="auto">
          <a:xfrm>
            <a:off x="8463600" y="3163076"/>
            <a:ext cx="1139391" cy="131856"/>
          </a:xfrm>
          <a:custGeom>
            <a:avLst/>
            <a:gdLst>
              <a:gd name="connsiteX0" fmla="*/ 839021 w 4801577"/>
              <a:gd name="connsiteY0" fmla="*/ 0 h 555664"/>
              <a:gd name="connsiteX1" fmla="*/ 3815020 w 4801577"/>
              <a:gd name="connsiteY1" fmla="*/ 0 h 555664"/>
              <a:gd name="connsiteX2" fmla="*/ 4801577 w 4801577"/>
              <a:gd name="connsiteY2" fmla="*/ 229675 h 555664"/>
              <a:gd name="connsiteX3" fmla="*/ 4801577 w 4801577"/>
              <a:gd name="connsiteY3" fmla="*/ 246364 h 555664"/>
              <a:gd name="connsiteX4" fmla="*/ 3584448 w 4801577"/>
              <a:gd name="connsiteY4" fmla="*/ 488608 h 555664"/>
              <a:gd name="connsiteX5" fmla="*/ 3243072 w 4801577"/>
              <a:gd name="connsiteY5" fmla="*/ 525184 h 555664"/>
              <a:gd name="connsiteX6" fmla="*/ 1993392 w 4801577"/>
              <a:gd name="connsiteY6" fmla="*/ 555664 h 555664"/>
              <a:gd name="connsiteX7" fmla="*/ 883920 w 4801577"/>
              <a:gd name="connsiteY7" fmla="*/ 506896 h 555664"/>
              <a:gd name="connsiteX8" fmla="*/ 231648 w 4801577"/>
              <a:gd name="connsiteY8" fmla="*/ 409360 h 555664"/>
              <a:gd name="connsiteX9" fmla="*/ 0 w 4801577"/>
              <a:gd name="connsiteY9" fmla="*/ 147232 h 555664"/>
              <a:gd name="connsiteX10" fmla="*/ 839021 w 4801577"/>
              <a:gd name="connsiteY10" fmla="*/ 0 h 55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01577" h="555664">
                <a:moveTo>
                  <a:pt x="839021" y="0"/>
                </a:moveTo>
                <a:lnTo>
                  <a:pt x="3815020" y="0"/>
                </a:lnTo>
                <a:lnTo>
                  <a:pt x="4801577" y="229675"/>
                </a:lnTo>
                <a:lnTo>
                  <a:pt x="4801577" y="246364"/>
                </a:lnTo>
                <a:lnTo>
                  <a:pt x="3584448" y="488608"/>
                </a:lnTo>
                <a:lnTo>
                  <a:pt x="3243072" y="525184"/>
                </a:lnTo>
                <a:lnTo>
                  <a:pt x="1993392" y="555664"/>
                </a:lnTo>
                <a:lnTo>
                  <a:pt x="883920" y="506896"/>
                </a:lnTo>
                <a:lnTo>
                  <a:pt x="231648" y="409360"/>
                </a:lnTo>
                <a:lnTo>
                  <a:pt x="0" y="147232"/>
                </a:lnTo>
                <a:lnTo>
                  <a:pt x="839021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1" descr="Clipart cartoon fish png - Cliparting.com">
            <a:extLst>
              <a:ext uri="{FF2B5EF4-FFF2-40B4-BE49-F238E27FC236}">
                <a16:creationId xmlns:a16="http://schemas.microsoft.com/office/drawing/2014/main" id="{D8E7F182-4F7F-4245-8F18-8234846B8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00000">
            <a:off x="8378686" y="2973146"/>
            <a:ext cx="745566" cy="51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2" descr="Clipart cartoon fish png - Cliparting.com">
            <a:extLst>
              <a:ext uri="{FF2B5EF4-FFF2-40B4-BE49-F238E27FC236}">
                <a16:creationId xmlns:a16="http://schemas.microsoft.com/office/drawing/2014/main" id="{711CD439-AFFE-4DF9-8EE9-72194D85B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58688" y="2960061"/>
            <a:ext cx="745566" cy="51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3" descr="Clipart cartoon fish png - Cliparting.com">
            <a:extLst>
              <a:ext uri="{FF2B5EF4-FFF2-40B4-BE49-F238E27FC236}">
                <a16:creationId xmlns:a16="http://schemas.microsoft.com/office/drawing/2014/main" id="{03D76C79-1ABC-4344-A82C-E6AD6453F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43727">
            <a:off x="8593733" y="2988892"/>
            <a:ext cx="745566" cy="51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4" descr="Clipart cartoon fish png - Cliparting.com">
            <a:extLst>
              <a:ext uri="{FF2B5EF4-FFF2-40B4-BE49-F238E27FC236}">
                <a16:creationId xmlns:a16="http://schemas.microsoft.com/office/drawing/2014/main" id="{8DDFFA93-42D3-460C-859C-ACAF2CEA3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40248">
            <a:off x="8862678" y="3012380"/>
            <a:ext cx="745566" cy="51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5" descr="Clipart cartoon fish png - Cliparting.com">
            <a:extLst>
              <a:ext uri="{FF2B5EF4-FFF2-40B4-BE49-F238E27FC236}">
                <a16:creationId xmlns:a16="http://schemas.microsoft.com/office/drawing/2014/main" id="{AACEDF1A-3EF0-4247-8EBD-DCF213228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79788">
            <a:off x="8740160" y="2993162"/>
            <a:ext cx="745566" cy="51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 descr="Cartoon Water Pail Clipart - Clipart Suggest">
            <a:extLst>
              <a:ext uri="{FF2B5EF4-FFF2-40B4-BE49-F238E27FC236}">
                <a16:creationId xmlns:a16="http://schemas.microsoft.com/office/drawing/2014/main" id="{2EBDB28A-DC40-496D-B0FB-61ED1DBC4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750" y="3163076"/>
            <a:ext cx="1157241" cy="1134638"/>
          </a:xfrm>
          <a:custGeom>
            <a:avLst/>
            <a:gdLst>
              <a:gd name="connsiteX0" fmla="*/ 0 w 4876800"/>
              <a:gd name="connsiteY0" fmla="*/ 0 h 4781550"/>
              <a:gd name="connsiteX1" fmla="*/ 914244 w 4876800"/>
              <a:gd name="connsiteY1" fmla="*/ 0 h 4781550"/>
              <a:gd name="connsiteX2" fmla="*/ 75223 w 4876800"/>
              <a:gd name="connsiteY2" fmla="*/ 147232 h 4781550"/>
              <a:gd name="connsiteX3" fmla="*/ 306871 w 4876800"/>
              <a:gd name="connsiteY3" fmla="*/ 409360 h 4781550"/>
              <a:gd name="connsiteX4" fmla="*/ 959143 w 4876800"/>
              <a:gd name="connsiteY4" fmla="*/ 506896 h 4781550"/>
              <a:gd name="connsiteX5" fmla="*/ 2068615 w 4876800"/>
              <a:gd name="connsiteY5" fmla="*/ 555664 h 4781550"/>
              <a:gd name="connsiteX6" fmla="*/ 3318295 w 4876800"/>
              <a:gd name="connsiteY6" fmla="*/ 525184 h 4781550"/>
              <a:gd name="connsiteX7" fmla="*/ 3659671 w 4876800"/>
              <a:gd name="connsiteY7" fmla="*/ 488608 h 4781550"/>
              <a:gd name="connsiteX8" fmla="*/ 4876800 w 4876800"/>
              <a:gd name="connsiteY8" fmla="*/ 246364 h 4781550"/>
              <a:gd name="connsiteX9" fmla="*/ 4876800 w 4876800"/>
              <a:gd name="connsiteY9" fmla="*/ 4781550 h 4781550"/>
              <a:gd name="connsiteX10" fmla="*/ 0 w 4876800"/>
              <a:gd name="connsiteY10" fmla="*/ 4781550 h 4781550"/>
              <a:gd name="connsiteX11" fmla="*/ 0 w 4876800"/>
              <a:gd name="connsiteY11" fmla="*/ 0 h 478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76800" h="4781550">
                <a:moveTo>
                  <a:pt x="0" y="0"/>
                </a:moveTo>
                <a:lnTo>
                  <a:pt x="914244" y="0"/>
                </a:lnTo>
                <a:lnTo>
                  <a:pt x="75223" y="147232"/>
                </a:lnTo>
                <a:lnTo>
                  <a:pt x="306871" y="409360"/>
                </a:lnTo>
                <a:lnTo>
                  <a:pt x="959143" y="506896"/>
                </a:lnTo>
                <a:lnTo>
                  <a:pt x="2068615" y="555664"/>
                </a:lnTo>
                <a:lnTo>
                  <a:pt x="3318295" y="525184"/>
                </a:lnTo>
                <a:lnTo>
                  <a:pt x="3659671" y="488608"/>
                </a:lnTo>
                <a:lnTo>
                  <a:pt x="4876800" y="246364"/>
                </a:lnTo>
                <a:lnTo>
                  <a:pt x="4876800" y="4781550"/>
                </a:lnTo>
                <a:lnTo>
                  <a:pt x="0" y="478155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DFE0727-9B29-45D3-BCC8-C9572AAEA3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2192" y="1987982"/>
            <a:ext cx="3365284" cy="4688230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C672941C-3078-4ECC-84F9-AF6C3135C15C}"/>
              </a:ext>
            </a:extLst>
          </p:cNvPr>
          <p:cNvSpPr/>
          <p:nvPr/>
        </p:nvSpPr>
        <p:spPr>
          <a:xfrm>
            <a:off x="7183120" y="6563360"/>
            <a:ext cx="1554480" cy="90010"/>
          </a:xfrm>
          <a:prstGeom prst="ellipse">
            <a:avLst/>
          </a:prstGeom>
          <a:solidFill>
            <a:srgbClr val="AB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61B2A28-9DBA-43F7-A033-C3D096695F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79633">
            <a:off x="7818068" y="1781205"/>
            <a:ext cx="3569842" cy="2831165"/>
          </a:xfrm>
          <a:prstGeom prst="rect">
            <a:avLst/>
          </a:prstGeom>
        </p:spPr>
      </p:pic>
      <p:pic>
        <p:nvPicPr>
          <p:cNvPr id="54" name="2 Ghé thăm Fb.com/nkpowerskills">
            <a:hlinkClick r:id="rId10" action="ppaction://hlinksldjump"/>
            <a:extLst>
              <a:ext uri="{FF2B5EF4-FFF2-40B4-BE49-F238E27FC236}">
                <a16:creationId xmlns:a16="http://schemas.microsoft.com/office/drawing/2014/main" id="{94CDD16A-ECFE-48D6-8B49-E8512F5965F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0359" y="246198"/>
            <a:ext cx="662946" cy="714301"/>
          </a:xfrm>
          <a:prstGeom prst="rect">
            <a:avLst/>
          </a:prstGeom>
        </p:spPr>
      </p:pic>
      <p:pic>
        <p:nvPicPr>
          <p:cNvPr id="55" name="3 Ghé thăm Fb.com/nkpowerskills">
            <a:hlinkClick r:id="rId12" action="ppaction://hlinksldjump"/>
            <a:extLst>
              <a:ext uri="{FF2B5EF4-FFF2-40B4-BE49-F238E27FC236}">
                <a16:creationId xmlns:a16="http://schemas.microsoft.com/office/drawing/2014/main" id="{1470A029-0EBC-44EF-B489-6EDE9595AC46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23705" y="247708"/>
            <a:ext cx="679286" cy="704964"/>
          </a:xfrm>
          <a:prstGeom prst="rect">
            <a:avLst/>
          </a:prstGeom>
        </p:spPr>
      </p:pic>
      <p:pic>
        <p:nvPicPr>
          <p:cNvPr id="56" name="4 Ghé thăm Fb.com/nkpowerskills">
            <a:hlinkClick r:id="rId14" action="ppaction://hlinksldjump"/>
            <a:extLst>
              <a:ext uri="{FF2B5EF4-FFF2-40B4-BE49-F238E27FC236}">
                <a16:creationId xmlns:a16="http://schemas.microsoft.com/office/drawing/2014/main" id="{661E4C93-DEFF-4211-88C6-62E1C4F616D6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70750" y="251479"/>
            <a:ext cx="655943" cy="681621"/>
          </a:xfrm>
          <a:prstGeom prst="rect">
            <a:avLst/>
          </a:prstGeom>
        </p:spPr>
      </p:pic>
      <p:pic>
        <p:nvPicPr>
          <p:cNvPr id="58" name="1 Ghé thăm Fb.com/nkpowerskills">
            <a:hlinkClick r:id="rId16" action="ppaction://hlinksldjump"/>
            <a:extLst>
              <a:ext uri="{FF2B5EF4-FFF2-40B4-BE49-F238E27FC236}">
                <a16:creationId xmlns:a16="http://schemas.microsoft.com/office/drawing/2014/main" id="{93F4F057-E9B1-4B7F-B7C4-357DE15A6773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62883" y="251479"/>
            <a:ext cx="655943" cy="681621"/>
          </a:xfrm>
          <a:prstGeom prst="rect">
            <a:avLst/>
          </a:prstGeom>
        </p:spPr>
      </p:pic>
      <p:pic>
        <p:nvPicPr>
          <p:cNvPr id="61" name="Picture 12" descr="Káº¿t quáº£ hÃ¬nh áº£nh cho win text gif">
            <a:extLst>
              <a:ext uri="{FF2B5EF4-FFF2-40B4-BE49-F238E27FC236}">
                <a16:creationId xmlns:a16="http://schemas.microsoft.com/office/drawing/2014/main" id="{1B432413-C923-4EBC-934A-34308E6CDD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975" y="877076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252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restig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">
                                      <p:cBhvr>
                                        <p:cTn id="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8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">
                                      <p:cBhvr>
                                        <p:cTn id="17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4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5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43063A-7337-4E7A-9AFC-1063C4B86F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09" t="22518" r="19260" b="7776"/>
          <a:stretch/>
        </p:blipFill>
        <p:spPr>
          <a:xfrm>
            <a:off x="0" y="10493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7EB644C-1B45-49B5-81AA-298CF92F055D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06 NK PowerSkills">
            <a:extLst>
              <a:ext uri="{FF2B5EF4-FFF2-40B4-BE49-F238E27FC236}">
                <a16:creationId xmlns:a16="http://schemas.microsoft.com/office/drawing/2014/main" id="{460FF3E0-646F-49AC-943B-536B10C440FA}"/>
              </a:ext>
            </a:extLst>
          </p:cNvPr>
          <p:cNvSpPr txBox="1"/>
          <p:nvPr/>
        </p:nvSpPr>
        <p:spPr>
          <a:xfrm>
            <a:off x="1107462" y="307426"/>
            <a:ext cx="1017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Đ Ghé thăm Fb.com/nkpowerskills">
            <a:extLst>
              <a:ext uri="{FF2B5EF4-FFF2-40B4-BE49-F238E27FC236}">
                <a16:creationId xmlns:a16="http://schemas.microsoft.com/office/drawing/2014/main" id="{05607822-188D-4A15-8E30-A0085EDBA202}"/>
              </a:ext>
            </a:extLst>
          </p:cNvPr>
          <p:cNvSpPr/>
          <p:nvPr/>
        </p:nvSpPr>
        <p:spPr>
          <a:xfrm>
            <a:off x="1099410" y="3113668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1350</a:t>
            </a:r>
          </a:p>
        </p:txBody>
      </p:sp>
      <p:sp>
        <p:nvSpPr>
          <p:cNvPr id="6" name="Ghé thăm Fb.com/nkpowerskills">
            <a:extLst>
              <a:ext uri="{FF2B5EF4-FFF2-40B4-BE49-F238E27FC236}">
                <a16:creationId xmlns:a16="http://schemas.microsoft.com/office/drawing/2014/main" id="{E3148A9B-D006-4940-AB2E-A6304811826A}"/>
              </a:ext>
            </a:extLst>
          </p:cNvPr>
          <p:cNvSpPr/>
          <p:nvPr/>
        </p:nvSpPr>
        <p:spPr>
          <a:xfrm>
            <a:off x="6454908" y="4514900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1205</a:t>
            </a:r>
          </a:p>
        </p:txBody>
      </p:sp>
      <p:sp>
        <p:nvSpPr>
          <p:cNvPr id="7" name="Ghé thăm Fb.com/nkpowerskills">
            <a:extLst>
              <a:ext uri="{FF2B5EF4-FFF2-40B4-BE49-F238E27FC236}">
                <a16:creationId xmlns:a16="http://schemas.microsoft.com/office/drawing/2014/main" id="{B741739C-AB56-4CFB-AECA-36178B2B455F}"/>
              </a:ext>
            </a:extLst>
          </p:cNvPr>
          <p:cNvSpPr/>
          <p:nvPr/>
        </p:nvSpPr>
        <p:spPr>
          <a:xfrm>
            <a:off x="1090263" y="4514900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1305</a:t>
            </a: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05804094-81D3-4050-9944-4415D8350D6F}"/>
              </a:ext>
            </a:extLst>
          </p:cNvPr>
          <p:cNvSpPr/>
          <p:nvPr/>
        </p:nvSpPr>
        <p:spPr>
          <a:xfrm>
            <a:off x="6454908" y="3125551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1250</a:t>
            </a:r>
          </a:p>
        </p:txBody>
      </p:sp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DA34F164-8FA4-457E-A250-9D6CFC1BBDC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" name="Picture 4" descr="Káº¿t quáº£ hÃ¬nh áº£nh cho right icon">
            <a:extLst>
              <a:ext uri="{FF2B5EF4-FFF2-40B4-BE49-F238E27FC236}">
                <a16:creationId xmlns:a16="http://schemas.microsoft.com/office/drawing/2014/main" id="{1983F4C2-1780-4B1C-A529-FF1366A59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695" y="3554711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wrong icon">
            <a:extLst>
              <a:ext uri="{FF2B5EF4-FFF2-40B4-BE49-F238E27FC236}">
                <a16:creationId xmlns:a16="http://schemas.microsoft.com/office/drawing/2014/main" id="{65432AE0-6D06-4C61-B1A9-36C76AFDF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598" y="492050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wrong icon">
            <a:extLst>
              <a:ext uri="{FF2B5EF4-FFF2-40B4-BE49-F238E27FC236}">
                <a16:creationId xmlns:a16="http://schemas.microsoft.com/office/drawing/2014/main" id="{53A74A96-46FB-4008-A0F0-D36D81537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574" y="354053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id="{E51B1A41-02BD-4874-9DDE-19C31458E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727" y="490498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01 NK PowerSkills">
            <a:extLst>
              <a:ext uri="{FF2B5EF4-FFF2-40B4-BE49-F238E27FC236}">
                <a16:creationId xmlns:a16="http://schemas.microsoft.com/office/drawing/2014/main" id="{8CF9482D-02D6-460D-B28B-2B31F1463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65126" y="2011628"/>
            <a:ext cx="2002067" cy="386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6C5E9BD-F1EA-4FC4-85CE-66D79BD66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404" y="168926"/>
            <a:ext cx="719040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C00000"/>
                </a:solidFill>
              </a:rPr>
              <a:t>Tính</a:t>
            </a:r>
            <a:r>
              <a:rPr lang="en-US" altLang="en-US" sz="4400" b="1" dirty="0">
                <a:solidFill>
                  <a:srgbClr val="C00000"/>
                </a:solidFill>
              </a:rPr>
              <a:t>: </a:t>
            </a:r>
          </a:p>
          <a:p>
            <a:pPr eaLnBrk="1" hangingPunct="1"/>
            <a:r>
              <a:rPr lang="en-US" altLang="en-US" sz="4400" b="1" dirty="0">
                <a:solidFill>
                  <a:schemeClr val="tx1"/>
                </a:solidFill>
              </a:rPr>
              <a:t>          </a:t>
            </a:r>
            <a:r>
              <a:rPr lang="en-US" altLang="en-US" sz="4800" b="1" dirty="0">
                <a:solidFill>
                  <a:srgbClr val="C00000"/>
                </a:solidFill>
              </a:rPr>
              <a:t>135 x 8 + 135 x 2</a:t>
            </a:r>
          </a:p>
        </p:txBody>
      </p:sp>
    </p:spTree>
    <p:extLst>
      <p:ext uri="{BB962C8B-B14F-4D97-AF65-F5344CB8AC3E}">
        <p14:creationId xmlns:p14="http://schemas.microsoft.com/office/powerpoint/2010/main" val="2043218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restig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43063A-7337-4E7A-9AFC-1063C4B86F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09" t="22518" r="19260" b="7776"/>
          <a:stretch/>
        </p:blipFill>
        <p:spPr>
          <a:xfrm>
            <a:off x="0" y="10493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7EB644C-1B45-49B5-81AA-298CF92F055D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06 NK PowerSkills">
            <a:extLst>
              <a:ext uri="{FF2B5EF4-FFF2-40B4-BE49-F238E27FC236}">
                <a16:creationId xmlns:a16="http://schemas.microsoft.com/office/drawing/2014/main" id="{460FF3E0-646F-49AC-943B-536B10C440FA}"/>
              </a:ext>
            </a:extLst>
          </p:cNvPr>
          <p:cNvSpPr txBox="1"/>
          <p:nvPr/>
        </p:nvSpPr>
        <p:spPr>
          <a:xfrm>
            <a:off x="1099410" y="522288"/>
            <a:ext cx="1017638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sz="6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 x (3 + 7)</a:t>
            </a:r>
          </a:p>
        </p:txBody>
      </p:sp>
      <p:sp>
        <p:nvSpPr>
          <p:cNvPr id="5" name="Đ Ghé thăm Fb.com/nkpowerskills">
            <a:extLst>
              <a:ext uri="{FF2B5EF4-FFF2-40B4-BE49-F238E27FC236}">
                <a16:creationId xmlns:a16="http://schemas.microsoft.com/office/drawing/2014/main" id="{05607822-188D-4A15-8E30-A0085EDBA202}"/>
              </a:ext>
            </a:extLst>
          </p:cNvPr>
          <p:cNvSpPr/>
          <p:nvPr/>
        </p:nvSpPr>
        <p:spPr>
          <a:xfrm>
            <a:off x="1210455" y="4738593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</a:p>
        </p:txBody>
      </p:sp>
      <p:sp>
        <p:nvSpPr>
          <p:cNvPr id="6" name="Ghé thăm Fb.com/nkpowerskills">
            <a:extLst>
              <a:ext uri="{FF2B5EF4-FFF2-40B4-BE49-F238E27FC236}">
                <a16:creationId xmlns:a16="http://schemas.microsoft.com/office/drawing/2014/main" id="{E3148A9B-D006-4940-AB2E-A6304811826A}"/>
              </a:ext>
            </a:extLst>
          </p:cNvPr>
          <p:cNvSpPr/>
          <p:nvPr/>
        </p:nvSpPr>
        <p:spPr>
          <a:xfrm>
            <a:off x="6583309" y="3205872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</a:p>
        </p:txBody>
      </p:sp>
      <p:sp>
        <p:nvSpPr>
          <p:cNvPr id="7" name="Ghé thăm Fb.com/nkpowerskills">
            <a:extLst>
              <a:ext uri="{FF2B5EF4-FFF2-40B4-BE49-F238E27FC236}">
                <a16:creationId xmlns:a16="http://schemas.microsoft.com/office/drawing/2014/main" id="{B741739C-AB56-4CFB-AECA-36178B2B455F}"/>
              </a:ext>
            </a:extLst>
          </p:cNvPr>
          <p:cNvSpPr/>
          <p:nvPr/>
        </p:nvSpPr>
        <p:spPr>
          <a:xfrm>
            <a:off x="1218664" y="3205872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205</a:t>
            </a: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05804094-81D3-4050-9944-4415D8350D6F}"/>
              </a:ext>
            </a:extLst>
          </p:cNvPr>
          <p:cNvSpPr/>
          <p:nvPr/>
        </p:nvSpPr>
        <p:spPr>
          <a:xfrm>
            <a:off x="6565953" y="4750476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178</a:t>
            </a:r>
          </a:p>
        </p:txBody>
      </p:sp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DA34F164-8FA4-457E-A250-9D6CFC1BBDC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" name="Picture 4" descr="Káº¿t quáº£ hÃ¬nh áº£nh cho right icon">
            <a:extLst>
              <a:ext uri="{FF2B5EF4-FFF2-40B4-BE49-F238E27FC236}">
                <a16:creationId xmlns:a16="http://schemas.microsoft.com/office/drawing/2014/main" id="{1983F4C2-1780-4B1C-A529-FF1366A59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740" y="5179636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wrong icon">
            <a:extLst>
              <a:ext uri="{FF2B5EF4-FFF2-40B4-BE49-F238E27FC236}">
                <a16:creationId xmlns:a16="http://schemas.microsoft.com/office/drawing/2014/main" id="{65432AE0-6D06-4C61-B1A9-36C76AFDF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999" y="361147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wrong icon">
            <a:extLst>
              <a:ext uri="{FF2B5EF4-FFF2-40B4-BE49-F238E27FC236}">
                <a16:creationId xmlns:a16="http://schemas.microsoft.com/office/drawing/2014/main" id="{53A74A96-46FB-4008-A0F0-D36D81537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619" y="516545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id="{E51B1A41-02BD-4874-9DDE-19C31458E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128" y="3595961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01 NK PowerSkills">
            <a:extLst>
              <a:ext uri="{FF2B5EF4-FFF2-40B4-BE49-F238E27FC236}">
                <a16:creationId xmlns:a16="http://schemas.microsoft.com/office/drawing/2014/main" id="{8CF9482D-02D6-460D-B28B-2B31F1463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48801" y="2277757"/>
            <a:ext cx="2002067" cy="386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926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restig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43063A-7337-4E7A-9AFC-1063C4B86F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09" t="22518" r="19260" b="7776"/>
          <a:stretch/>
        </p:blipFill>
        <p:spPr>
          <a:xfrm>
            <a:off x="0" y="10493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7EB644C-1B45-49B5-81AA-298CF92F055D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06 NK PowerSkills">
            <a:extLst>
              <a:ext uri="{FF2B5EF4-FFF2-40B4-BE49-F238E27FC236}">
                <a16:creationId xmlns:a16="http://schemas.microsoft.com/office/drawing/2014/main" id="{460FF3E0-646F-49AC-943B-536B10C440FA}"/>
              </a:ext>
            </a:extLst>
          </p:cNvPr>
          <p:cNvSpPr txBox="1"/>
          <p:nvPr/>
        </p:nvSpPr>
        <p:spPr>
          <a:xfrm>
            <a:off x="1107462" y="307426"/>
            <a:ext cx="1017638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A x ( B + C ) = ?</a:t>
            </a:r>
          </a:p>
        </p:txBody>
      </p:sp>
      <p:sp>
        <p:nvSpPr>
          <p:cNvPr id="5" name="Đ Ghé thăm Fb.com/nkpowerskills">
            <a:extLst>
              <a:ext uri="{FF2B5EF4-FFF2-40B4-BE49-F238E27FC236}">
                <a16:creationId xmlns:a16="http://schemas.microsoft.com/office/drawing/2014/main" id="{05607822-188D-4A15-8E30-A0085EDBA202}"/>
              </a:ext>
            </a:extLst>
          </p:cNvPr>
          <p:cNvSpPr/>
          <p:nvPr/>
        </p:nvSpPr>
        <p:spPr>
          <a:xfrm>
            <a:off x="6674417" y="3193413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x B + A x C</a:t>
            </a:r>
          </a:p>
        </p:txBody>
      </p:sp>
      <p:sp>
        <p:nvSpPr>
          <p:cNvPr id="6" name="Ghé thăm Fb.com/nkpowerskills">
            <a:extLst>
              <a:ext uri="{FF2B5EF4-FFF2-40B4-BE49-F238E27FC236}">
                <a16:creationId xmlns:a16="http://schemas.microsoft.com/office/drawing/2014/main" id="{E3148A9B-D006-4940-AB2E-A6304811826A}"/>
              </a:ext>
            </a:extLst>
          </p:cNvPr>
          <p:cNvSpPr/>
          <p:nvPr/>
        </p:nvSpPr>
        <p:spPr>
          <a:xfrm>
            <a:off x="1107462" y="4579132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A x B) + C</a:t>
            </a:r>
          </a:p>
        </p:txBody>
      </p:sp>
      <p:sp>
        <p:nvSpPr>
          <p:cNvPr id="7" name="Ghé thăm Fb.com/nkpowerskills">
            <a:extLst>
              <a:ext uri="{FF2B5EF4-FFF2-40B4-BE49-F238E27FC236}">
                <a16:creationId xmlns:a16="http://schemas.microsoft.com/office/drawing/2014/main" id="{B741739C-AB56-4CFB-AECA-36178B2B455F}"/>
              </a:ext>
            </a:extLst>
          </p:cNvPr>
          <p:cNvSpPr/>
          <p:nvPr/>
        </p:nvSpPr>
        <p:spPr>
          <a:xfrm>
            <a:off x="6665270" y="4594645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 x A + B x C</a:t>
            </a: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05804094-81D3-4050-9944-4415D8350D6F}"/>
              </a:ext>
            </a:extLst>
          </p:cNvPr>
          <p:cNvSpPr/>
          <p:nvPr/>
        </p:nvSpPr>
        <p:spPr>
          <a:xfrm>
            <a:off x="1107462" y="3189783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x B + C</a:t>
            </a:r>
          </a:p>
        </p:txBody>
      </p:sp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DA34F164-8FA4-457E-A250-9D6CFC1BBDC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" name="Picture 4" descr="Káº¿t quáº£ hÃ¬nh áº£nh cho right icon">
            <a:extLst>
              <a:ext uri="{FF2B5EF4-FFF2-40B4-BE49-F238E27FC236}">
                <a16:creationId xmlns:a16="http://schemas.microsoft.com/office/drawing/2014/main" id="{1983F4C2-1780-4B1C-A529-FF1366A59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702" y="3634456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wrong icon">
            <a:extLst>
              <a:ext uri="{FF2B5EF4-FFF2-40B4-BE49-F238E27FC236}">
                <a16:creationId xmlns:a16="http://schemas.microsoft.com/office/drawing/2014/main" id="{65432AE0-6D06-4C61-B1A9-36C76AFDF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152" y="498473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wrong icon">
            <a:extLst>
              <a:ext uri="{FF2B5EF4-FFF2-40B4-BE49-F238E27FC236}">
                <a16:creationId xmlns:a16="http://schemas.microsoft.com/office/drawing/2014/main" id="{53A74A96-46FB-4008-A0F0-D36D81537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128" y="3604766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id="{E51B1A41-02BD-4874-9DDE-19C31458E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734" y="498473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01 NK PowerSkills">
            <a:extLst>
              <a:ext uri="{FF2B5EF4-FFF2-40B4-BE49-F238E27FC236}">
                <a16:creationId xmlns:a16="http://schemas.microsoft.com/office/drawing/2014/main" id="{8CF9482D-02D6-460D-B28B-2B31F1463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56743" y="2278868"/>
            <a:ext cx="2002067" cy="386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361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restig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43063A-7337-4E7A-9AFC-1063C4B86F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09" t="22518" r="19260" b="7776"/>
          <a:stretch/>
        </p:blipFill>
        <p:spPr>
          <a:xfrm>
            <a:off x="0" y="10493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7EB644C-1B45-49B5-81AA-298CF92F055D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x 4 + 5 x 4 = ?</a:t>
            </a:r>
          </a:p>
        </p:txBody>
      </p:sp>
      <p:sp>
        <p:nvSpPr>
          <p:cNvPr id="4" name="06 NK PowerSkills">
            <a:extLst>
              <a:ext uri="{FF2B5EF4-FFF2-40B4-BE49-F238E27FC236}">
                <a16:creationId xmlns:a16="http://schemas.microsoft.com/office/drawing/2014/main" id="{460FF3E0-646F-49AC-943B-536B10C440FA}"/>
              </a:ext>
            </a:extLst>
          </p:cNvPr>
          <p:cNvSpPr txBox="1"/>
          <p:nvPr/>
        </p:nvSpPr>
        <p:spPr>
          <a:xfrm>
            <a:off x="1107462" y="307426"/>
            <a:ext cx="1017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Đ Ghé thăm Fb.com/nkpowerskills">
            <a:extLst>
              <a:ext uri="{FF2B5EF4-FFF2-40B4-BE49-F238E27FC236}">
                <a16:creationId xmlns:a16="http://schemas.microsoft.com/office/drawing/2014/main" id="{05607822-188D-4A15-8E30-A0085EDBA202}"/>
              </a:ext>
            </a:extLst>
          </p:cNvPr>
          <p:cNvSpPr/>
          <p:nvPr/>
        </p:nvSpPr>
        <p:spPr>
          <a:xfrm>
            <a:off x="1099410" y="3113668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x ( 3 + 5 )</a:t>
            </a:r>
          </a:p>
        </p:txBody>
      </p:sp>
      <p:sp>
        <p:nvSpPr>
          <p:cNvPr id="6" name="Ghé thăm Fb.com/nkpowerskills">
            <a:extLst>
              <a:ext uri="{FF2B5EF4-FFF2-40B4-BE49-F238E27FC236}">
                <a16:creationId xmlns:a16="http://schemas.microsoft.com/office/drawing/2014/main" id="{E3148A9B-D006-4940-AB2E-A6304811826A}"/>
              </a:ext>
            </a:extLst>
          </p:cNvPr>
          <p:cNvSpPr/>
          <p:nvPr/>
        </p:nvSpPr>
        <p:spPr>
          <a:xfrm>
            <a:off x="6454908" y="4514900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+ ( 3 x 5)</a:t>
            </a:r>
          </a:p>
        </p:txBody>
      </p:sp>
      <p:sp>
        <p:nvSpPr>
          <p:cNvPr id="7" name="Ghé thăm Fb.com/nkpowerskills">
            <a:extLst>
              <a:ext uri="{FF2B5EF4-FFF2-40B4-BE49-F238E27FC236}">
                <a16:creationId xmlns:a16="http://schemas.microsoft.com/office/drawing/2014/main" id="{B741739C-AB56-4CFB-AECA-36178B2B455F}"/>
              </a:ext>
            </a:extLst>
          </p:cNvPr>
          <p:cNvSpPr/>
          <p:nvPr/>
        </p:nvSpPr>
        <p:spPr>
          <a:xfrm>
            <a:off x="1090263" y="4514900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x ( 4 + 5)</a:t>
            </a: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05804094-81D3-4050-9944-4415D8350D6F}"/>
              </a:ext>
            </a:extLst>
          </p:cNvPr>
          <p:cNvSpPr/>
          <p:nvPr/>
        </p:nvSpPr>
        <p:spPr>
          <a:xfrm>
            <a:off x="6454908" y="3125551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x ( 4 + 3)</a:t>
            </a:r>
          </a:p>
        </p:txBody>
      </p:sp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DA34F164-8FA4-457E-A250-9D6CFC1BBDC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" name="Picture 4" descr="Káº¿t quáº£ hÃ¬nh áº£nh cho right icon">
            <a:extLst>
              <a:ext uri="{FF2B5EF4-FFF2-40B4-BE49-F238E27FC236}">
                <a16:creationId xmlns:a16="http://schemas.microsoft.com/office/drawing/2014/main" id="{1983F4C2-1780-4B1C-A529-FF1366A59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695" y="3554711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wrong icon">
            <a:extLst>
              <a:ext uri="{FF2B5EF4-FFF2-40B4-BE49-F238E27FC236}">
                <a16:creationId xmlns:a16="http://schemas.microsoft.com/office/drawing/2014/main" id="{65432AE0-6D06-4C61-B1A9-36C76AFDF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598" y="492050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wrong icon">
            <a:extLst>
              <a:ext uri="{FF2B5EF4-FFF2-40B4-BE49-F238E27FC236}">
                <a16:creationId xmlns:a16="http://schemas.microsoft.com/office/drawing/2014/main" id="{53A74A96-46FB-4008-A0F0-D36D81537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574" y="354053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id="{E51B1A41-02BD-4874-9DDE-19C31458E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727" y="490498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01 NK PowerSkills">
            <a:extLst>
              <a:ext uri="{FF2B5EF4-FFF2-40B4-BE49-F238E27FC236}">
                <a16:creationId xmlns:a16="http://schemas.microsoft.com/office/drawing/2014/main" id="{8CF9482D-02D6-460D-B28B-2B31F1463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23185" y="2331613"/>
            <a:ext cx="2002067" cy="386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032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restig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AF82C774-4F6A-4027-884A-0E40B666C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endParaRPr lang="en-US" altLang="en-US">
              <a:latin typeface="HP 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4995AE-983D-4C43-ACA9-D13EE8E55D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HP "/>
            </a:endParaRP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0D303E16-51EA-4077-AA4E-F3015FDA9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57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5">
            <a:extLst>
              <a:ext uri="{FF2B5EF4-FFF2-40B4-BE49-F238E27FC236}">
                <a16:creationId xmlns:a16="http://schemas.microsoft.com/office/drawing/2014/main" id="{0A937784-ABCB-434C-8D9F-CFB8E07D4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561" y="371693"/>
            <a:ext cx="79471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</a:rPr>
              <a:t>Thứ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</a:rPr>
              <a:t>ba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</a:rPr>
              <a:t>ngày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lang="en-US" altLang="en-US" b="1" dirty="0">
                <a:solidFill>
                  <a:prstClr val="white"/>
                </a:solidFill>
                <a:latin typeface="HP001 5 hàng" panose="020B0603050302020204" pitchFamily="34" charset="0"/>
              </a:rPr>
              <a:t>23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</a:rPr>
              <a:t>tháng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</a:rPr>
              <a:t> 11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</a:rPr>
              <a:t>năm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</a:rPr>
              <a:t> 2021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4425D651-F5E6-4931-9DA4-C0F91723D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1770" y="2865437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 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C4570CD7-14FD-4F05-B946-7B93DF488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7631" y="2872190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 "/>
            </a:endParaRP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781C93A8-9ADF-46CD-B09E-8B8132521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1770" y="1223962"/>
            <a:ext cx="12747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</a:rPr>
              <a:t>Toán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5D326B30-B0C2-4FE4-87A1-F0BEB4F5F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9024" y="2076231"/>
            <a:ext cx="54745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Nhân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một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với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một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hiệu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A7FAF95A-937E-4370-A904-BF502B640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091" y="4469645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 "/>
            </a:endParaRPr>
          </a:p>
        </p:txBody>
      </p:sp>
    </p:spTree>
    <p:extLst>
      <p:ext uri="{BB962C8B-B14F-4D97-AF65-F5344CB8AC3E}">
        <p14:creationId xmlns:p14="http://schemas.microsoft.com/office/powerpoint/2010/main" val="4127974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CEF3808-FB75-46B2-9FF1-FA01D4051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F405471-49BE-42EB-9A15-9B9814CB5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69850" y="-3196562"/>
            <a:ext cx="7883240" cy="1365711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124C394-8193-480B-ABB2-F6B9309BDA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81F327E-5802-4CA3-B61F-624A88D5C0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262" y="263377"/>
            <a:ext cx="1971675" cy="18573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88C2254-868B-4B65-967D-24554273F6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262" y="5063241"/>
            <a:ext cx="2980975" cy="1725186"/>
          </a:xfrm>
          <a:prstGeom prst="rect">
            <a:avLst/>
          </a:prstGeom>
        </p:spPr>
      </p:pic>
      <p:cxnSp>
        <p:nvCxnSpPr>
          <p:cNvPr id="64" name="PA_库_直接连接符 4">
            <a:extLst>
              <a:ext uri="{FF2B5EF4-FFF2-40B4-BE49-F238E27FC236}">
                <a16:creationId xmlns:a16="http://schemas.microsoft.com/office/drawing/2014/main" id="{82347F27-6C26-4679-B230-EECDA4A2CAFB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2405061" y="2361355"/>
            <a:ext cx="7380822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A4035DE0-D4EC-4252-B6B3-25A76A94A092}"/>
              </a:ext>
            </a:extLst>
          </p:cNvPr>
          <p:cNvSpPr>
            <a:spLocks/>
          </p:cNvSpPr>
          <p:nvPr/>
        </p:nvSpPr>
        <p:spPr bwMode="auto">
          <a:xfrm>
            <a:off x="1881445" y="1251183"/>
            <a:ext cx="810786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>
            <a:lvl1pPr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3200" i="1" u="sng" dirty="0" err="1">
                <a:solidFill>
                  <a:schemeClr val="tx1"/>
                </a:solidFill>
                <a:cs typeface="Times New Roman" panose="02020603050405020304" pitchFamily="18" charset="0"/>
              </a:rPr>
              <a:t>Ví</a:t>
            </a:r>
            <a:r>
              <a:rPr lang="en-US" altLang="en-US" sz="3200" i="1" u="sng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u="sng" dirty="0" err="1">
                <a:solidFill>
                  <a:schemeClr val="tx1"/>
                </a:solidFill>
                <a:cs typeface="Times New Roman" panose="02020603050405020304" pitchFamily="18" charset="0"/>
              </a:rPr>
              <a:t>dụ</a:t>
            </a:r>
            <a:r>
              <a:rPr lang="en-US" altLang="en-US" sz="3200" i="1" dirty="0">
                <a:solidFill>
                  <a:schemeClr val="tx1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3200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Tính</a:t>
            </a:r>
            <a:r>
              <a:rPr lang="en-US" altLang="en-US" sz="3200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200" i="1" dirty="0">
                <a:solidFill>
                  <a:schemeClr val="tx1"/>
                </a:solidFill>
                <a:cs typeface="Times New Roman" panose="02020603050405020304" pitchFamily="18" charset="0"/>
              </a:rPr>
              <a:t> so </a:t>
            </a:r>
            <a:r>
              <a:rPr lang="en-US" altLang="en-US" sz="3200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sánh</a:t>
            </a:r>
            <a:r>
              <a:rPr lang="en-US" altLang="en-US" sz="3200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giá</a:t>
            </a:r>
            <a:r>
              <a:rPr lang="en-US" altLang="en-US" sz="3200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trị</a:t>
            </a:r>
            <a:r>
              <a:rPr lang="en-US" altLang="en-US" sz="3200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3200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hai</a:t>
            </a:r>
            <a:r>
              <a:rPr lang="en-US" altLang="en-US" sz="3200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biểu</a:t>
            </a:r>
            <a:r>
              <a:rPr lang="en-US" altLang="en-US" sz="3200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thức</a:t>
            </a:r>
            <a:r>
              <a:rPr lang="en-US" altLang="en-US" sz="3200" i="1" dirty="0">
                <a:solidFill>
                  <a:schemeClr val="tx1"/>
                </a:solidFill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3200" i="1" dirty="0">
                <a:solidFill>
                  <a:schemeClr val="tx1"/>
                </a:solidFill>
                <a:cs typeface="Times New Roman" panose="02020603050405020304" pitchFamily="18" charset="0"/>
              </a:rPr>
              <a:t>                    </a:t>
            </a:r>
            <a:r>
              <a:rPr lang="en-US" altLang="en-US" sz="32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3 </a:t>
            </a:r>
            <a:r>
              <a:rPr lang="en-US" altLang="en-US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 x</a:t>
            </a:r>
            <a:r>
              <a:rPr lang="en-US" altLang="en-US" sz="32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 ( 7 - 5 ) </a:t>
            </a:r>
            <a:r>
              <a:rPr lang="en-US" altLang="en-US" sz="3200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2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 3 </a:t>
            </a:r>
            <a:r>
              <a:rPr lang="en-US" altLang="en-US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32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 7 – 3</a:t>
            </a:r>
            <a:r>
              <a:rPr lang="en-US" altLang="en-US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 x</a:t>
            </a:r>
            <a:r>
              <a:rPr lang="en-US" altLang="en-US" sz="32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  5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B4B88AB-9947-4356-AA60-52A2FB5D7F37}"/>
              </a:ext>
            </a:extLst>
          </p:cNvPr>
          <p:cNvSpPr>
            <a:spLocks/>
          </p:cNvSpPr>
          <p:nvPr/>
        </p:nvSpPr>
        <p:spPr bwMode="auto">
          <a:xfrm>
            <a:off x="2286000" y="2717016"/>
            <a:ext cx="6877878" cy="444500"/>
          </a:xfrm>
          <a:prstGeom prst="rect">
            <a:avLst/>
          </a:prstGeom>
          <a:noFill/>
          <a:ln>
            <a:noFill/>
          </a:ln>
        </p:spPr>
        <p:txBody>
          <a:bodyPr lIns="45720" rIns="45720"/>
          <a:lstStyle/>
          <a:p>
            <a:pPr>
              <a:spcBef>
                <a:spcPts val="1200"/>
              </a:spcBef>
              <a:buFont typeface="Arial" charset="0"/>
              <a:buNone/>
              <a:defRPr/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3 x ( 7 - 5)  =  3 x 2</a:t>
            </a:r>
          </a:p>
          <a:p>
            <a:pPr>
              <a:spcBef>
                <a:spcPts val="1200"/>
              </a:spcBef>
              <a:buFont typeface="Arial" charset="0"/>
              <a:buNone/>
              <a:defRPr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= 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>
              <a:spcBef>
                <a:spcPts val="1200"/>
              </a:spcBef>
              <a:buFont typeface="Arial" charset="0"/>
              <a:buNone/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887C4A-AEE7-4992-8C90-ABED6DE5F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445" y="5125342"/>
            <a:ext cx="827634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en-US" sz="4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Vậy</a:t>
            </a:r>
            <a:r>
              <a:rPr lang="en-US" altLang="en-US" sz="4400" dirty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  <a:r>
              <a:rPr lang="en-US" altLang="en-US" sz="4400" dirty="0">
                <a:solidFill>
                  <a:srgbClr val="0000CC"/>
                </a:solidFill>
                <a:cs typeface="Times New Roman" panose="02020603050405020304" pitchFamily="18" charset="0"/>
              </a:rPr>
              <a:t>   </a:t>
            </a:r>
            <a:r>
              <a:rPr lang="en-US" altLang="en-US" sz="4400" b="1" dirty="0">
                <a:solidFill>
                  <a:srgbClr val="C00000"/>
                </a:solidFill>
                <a:cs typeface="Times New Roman" panose="02020603050405020304" pitchFamily="18" charset="0"/>
              </a:rPr>
              <a:t>3 x ( 7 – 5 ) = 3 x 7 - 3 x 5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1FB695-64E9-4DF7-9076-DE1D29DB4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7896" y="3953144"/>
            <a:ext cx="48387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chemeClr val="tx1"/>
                </a:solidFill>
                <a:cs typeface="Times New Roman" panose="02020603050405020304" pitchFamily="18" charset="0"/>
              </a:rPr>
              <a:t>   </a:t>
            </a:r>
            <a:r>
              <a:rPr lang="en-US" altLang="en-US" sz="3600" dirty="0">
                <a:solidFill>
                  <a:schemeClr val="tx1"/>
                </a:solidFill>
                <a:cs typeface="Times New Roman" panose="02020603050405020304" pitchFamily="18" charset="0"/>
              </a:rPr>
              <a:t>3 x 7 – 3 x 5 = 21 - 15</a:t>
            </a:r>
          </a:p>
          <a:p>
            <a:pPr eaLnBrk="1" hangingPunct="1"/>
            <a:r>
              <a:rPr lang="en-US" altLang="en-US" sz="3600" dirty="0">
                <a:solidFill>
                  <a:schemeClr val="tx1"/>
                </a:solidFill>
                <a:cs typeface="Times New Roman" panose="02020603050405020304" pitchFamily="18" charset="0"/>
              </a:rPr>
              <a:t>                        = 6</a:t>
            </a:r>
            <a:r>
              <a:rPr lang="en-US" altLang="en-US" sz="3600" dirty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8572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islide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7AFA2"/>
      </a:accent1>
      <a:accent2>
        <a:srgbClr val="F77140"/>
      </a:accent2>
      <a:accent3>
        <a:srgbClr val="FF9E0F"/>
      </a:accent3>
      <a:accent4>
        <a:srgbClr val="F77140"/>
      </a:accent4>
      <a:accent5>
        <a:srgbClr val="27AFA2"/>
      </a:accent5>
      <a:accent6>
        <a:srgbClr val="FF9E0F"/>
      </a:accent6>
      <a:hlink>
        <a:srgbClr val="4276AA"/>
      </a:hlink>
      <a:folHlink>
        <a:srgbClr val="BFBFBF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rm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 anchorCtr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QT.potx" id="{AEBD0564-65FA-4B13-80F3-F483FE40E815}" vid="{53A2CC4D-D4C4-4A17-A467-553F8E91B19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QT</Template>
  <TotalTime>107</TotalTime>
  <Words>795</Words>
  <Application>Microsoft Office PowerPoint</Application>
  <PresentationFormat>Widescreen</PresentationFormat>
  <Paragraphs>102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等线</vt:lpstr>
      <vt:lpstr>微软雅黑</vt:lpstr>
      <vt:lpstr>.VnTime</vt:lpstr>
      <vt:lpstr>Arial</vt:lpstr>
      <vt:lpstr>chàArial (Body)</vt:lpstr>
      <vt:lpstr>HP </vt:lpstr>
      <vt:lpstr>HP001 4 hàng</vt:lpstr>
      <vt:lpstr>HP001 5 hàng</vt:lpstr>
      <vt:lpstr>Times New Roman</vt:lpstr>
      <vt:lpstr>UTM Cookies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KTUTS</dc:creator>
  <cp:keywords>Ruby_YenVu</cp:keywords>
  <dc:description/>
  <cp:lastModifiedBy>Phan Thị Hà Thu</cp:lastModifiedBy>
  <cp:revision>9</cp:revision>
  <dcterms:created xsi:type="dcterms:W3CDTF">2018-05-30T07:26:44Z</dcterms:created>
  <dcterms:modified xsi:type="dcterms:W3CDTF">2021-11-22T17:08:55Z</dcterms:modified>
  <cp:category/>
</cp:coreProperties>
</file>