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32"/>
  </p:notesMasterIdLst>
  <p:sldIdLst>
    <p:sldId id="368" r:id="rId4"/>
    <p:sldId id="284" r:id="rId5"/>
    <p:sldId id="258" r:id="rId6"/>
    <p:sldId id="257" r:id="rId7"/>
    <p:sldId id="280" r:id="rId8"/>
    <p:sldId id="261" r:id="rId9"/>
    <p:sldId id="285" r:id="rId10"/>
    <p:sldId id="286" r:id="rId11"/>
    <p:sldId id="263" r:id="rId12"/>
    <p:sldId id="264" r:id="rId13"/>
    <p:sldId id="265" r:id="rId14"/>
    <p:sldId id="271" r:id="rId15"/>
    <p:sldId id="278" r:id="rId16"/>
    <p:sldId id="266" r:id="rId17"/>
    <p:sldId id="267" r:id="rId18"/>
    <p:sldId id="270" r:id="rId19"/>
    <p:sldId id="272" r:id="rId20"/>
    <p:sldId id="273" r:id="rId21"/>
    <p:sldId id="274" r:id="rId22"/>
    <p:sldId id="275" r:id="rId23"/>
    <p:sldId id="283" r:id="rId24"/>
    <p:sldId id="287" r:id="rId25"/>
    <p:sldId id="288" r:id="rId26"/>
    <p:sldId id="289" r:id="rId27"/>
    <p:sldId id="290" r:id="rId28"/>
    <p:sldId id="291" r:id="rId29"/>
    <p:sldId id="279" r:id="rId30"/>
    <p:sldId id="292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16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18F5D-EFFE-4011-B2C1-FD181C9EF918}" type="doc">
      <dgm:prSet loTypeId="urn:microsoft.com/office/officeart/2008/layout/AscendingPictureAccentProcess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63C83EB-E3A9-4C20-A6AF-CDF4D812482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mấy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ECD0CD3C-EFCE-44C5-AF63-334C91F34873}" type="parTrans" cxnId="{C8CBD083-0C9E-45A3-8EFE-8139937EA90F}">
      <dgm:prSet/>
      <dgm:spPr/>
      <dgm:t>
        <a:bodyPr/>
        <a:lstStyle/>
        <a:p>
          <a:endParaRPr lang="en-US"/>
        </a:p>
      </dgm:t>
    </dgm:pt>
    <dgm:pt modelId="{FD4C19B3-F6AE-48D2-AADB-EADC04C8C809}" type="sibTrans" cxnId="{C8CBD083-0C9E-45A3-8EFE-8139937EA90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385857-57E5-4CEA-B707-7A4F5DA87293}" type="pres">
      <dgm:prSet presAssocID="{9B218F5D-EFFE-4011-B2C1-FD181C9EF918}" presName="Name0" presStyleCnt="0">
        <dgm:presLayoutVars>
          <dgm:chMax val="7"/>
          <dgm:chPref val="7"/>
          <dgm:dir/>
        </dgm:presLayoutVars>
      </dgm:prSet>
      <dgm:spPr/>
    </dgm:pt>
    <dgm:pt modelId="{5D39DAD3-BBFE-476F-A13E-9ADAE1EB26EA}" type="pres">
      <dgm:prSet presAssocID="{763C83EB-E3A9-4C20-A6AF-CDF4D812482A}" presName="parTx1" presStyleLbl="node1" presStyleIdx="0" presStyleCnt="1" custScaleY="68167" custLinFactY="-66861" custLinFactNeighborX="5941" custLinFactNeighborY="-100000"/>
      <dgm:spPr/>
    </dgm:pt>
    <dgm:pt modelId="{F09EA464-D261-4555-AED7-339065953D22}" type="pres">
      <dgm:prSet presAssocID="{FD4C19B3-F6AE-48D2-AADB-EADC04C8C809}" presName="picture1" presStyleCnt="0"/>
      <dgm:spPr/>
    </dgm:pt>
    <dgm:pt modelId="{B7C6DE97-3D32-4EF1-A19D-7CBA8557048B}" type="pres">
      <dgm:prSet presAssocID="{FD4C19B3-F6AE-48D2-AADB-EADC04C8C809}" presName="imageRepeatNode" presStyleLbl="fgImgPlace1" presStyleIdx="0" presStyleCnt="1" custLinFactX="-43417" custLinFactNeighborX="-100000" custLinFactNeighborY="-51561"/>
      <dgm:spPr/>
    </dgm:pt>
  </dgm:ptLst>
  <dgm:cxnLst>
    <dgm:cxn modelId="{134FB56F-8F32-4D0A-A219-D8427A092F9E}" type="presOf" srcId="{9B218F5D-EFFE-4011-B2C1-FD181C9EF918}" destId="{C9385857-57E5-4CEA-B707-7A4F5DA87293}" srcOrd="0" destOrd="0" presId="urn:microsoft.com/office/officeart/2008/layout/AscendingPictureAccentProcess"/>
    <dgm:cxn modelId="{03B00F54-3EDF-4037-AF72-6DDF50C607A8}" type="presOf" srcId="{763C83EB-E3A9-4C20-A6AF-CDF4D812482A}" destId="{5D39DAD3-BBFE-476F-A13E-9ADAE1EB26EA}" srcOrd="0" destOrd="0" presId="urn:microsoft.com/office/officeart/2008/layout/AscendingPictureAccentProcess"/>
    <dgm:cxn modelId="{C8CBD083-0C9E-45A3-8EFE-8139937EA90F}" srcId="{9B218F5D-EFFE-4011-B2C1-FD181C9EF918}" destId="{763C83EB-E3A9-4C20-A6AF-CDF4D812482A}" srcOrd="0" destOrd="0" parTransId="{ECD0CD3C-EFCE-44C5-AF63-334C91F34873}" sibTransId="{FD4C19B3-F6AE-48D2-AADB-EADC04C8C809}"/>
    <dgm:cxn modelId="{8A2AC9F2-2934-4F12-8C83-1A4D079180B3}" type="presOf" srcId="{FD4C19B3-F6AE-48D2-AADB-EADC04C8C809}" destId="{B7C6DE97-3D32-4EF1-A19D-7CBA8557048B}" srcOrd="0" destOrd="0" presId="urn:microsoft.com/office/officeart/2008/layout/AscendingPictureAccentProcess"/>
    <dgm:cxn modelId="{67D7A661-3FF8-4D65-82CA-4CE9046CE03F}" type="presParOf" srcId="{C9385857-57E5-4CEA-B707-7A4F5DA87293}" destId="{5D39DAD3-BBFE-476F-A13E-9ADAE1EB26EA}" srcOrd="0" destOrd="0" presId="urn:microsoft.com/office/officeart/2008/layout/AscendingPictureAccentProcess"/>
    <dgm:cxn modelId="{C92A53AC-5A9A-479F-A18A-A5F2C4707906}" type="presParOf" srcId="{C9385857-57E5-4CEA-B707-7A4F5DA87293}" destId="{F09EA464-D261-4555-AED7-339065953D22}" srcOrd="1" destOrd="0" presId="urn:microsoft.com/office/officeart/2008/layout/AscendingPictureAccentProcess"/>
    <dgm:cxn modelId="{C211C9D5-8452-4253-B917-99D5AF750244}" type="presParOf" srcId="{F09EA464-D261-4555-AED7-339065953D22}" destId="{B7C6DE97-3D32-4EF1-A19D-7CBA8557048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9DAD3-BBFE-476F-A13E-9ADAE1EB26EA}">
      <dsp:nvSpPr>
        <dsp:cNvPr id="0" name=""/>
        <dsp:cNvSpPr/>
      </dsp:nvSpPr>
      <dsp:spPr>
        <a:xfrm>
          <a:off x="2026864" y="222266"/>
          <a:ext cx="5183610" cy="947643"/>
        </a:xfrm>
        <a:prstGeom prst="round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7198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mấy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2073124" y="268526"/>
        <a:ext cx="5091090" cy="855123"/>
      </dsp:txXfrm>
    </dsp:sp>
    <dsp:sp modelId="{B7C6DE97-3D32-4EF1-A19D-7CBA8557048B}">
      <dsp:nvSpPr>
        <dsp:cNvPr id="0" name=""/>
        <dsp:cNvSpPr/>
      </dsp:nvSpPr>
      <dsp:spPr>
        <a:xfrm>
          <a:off x="0" y="0"/>
          <a:ext cx="2403251" cy="24036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4B2AF-376E-47F0-97A9-8F2115E965EA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2F55-F1FC-4F41-BBBC-1BEF4F848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6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A2F55-F1FC-4F41-BBBC-1BEF4F848B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3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772A63-87AA-43EC-85E1-74212B3B9B0B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04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28D36E-69A3-4671-B3F9-159B2CF3E6AD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99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1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20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4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9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06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1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3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33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0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3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25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31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2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9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33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3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62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68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3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1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19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69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4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50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6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8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7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09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03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19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6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8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66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1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90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8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62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1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393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7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34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7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693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1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3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4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73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669DCF-E0B6-4E53-961C-948C146F7F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46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9D116-F7FC-4660-A384-4BE3813A32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3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282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9D116-F7FC-4660-A384-4BE3813A32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33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9D116-F7FC-4660-A384-4BE3813A32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36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9D116-F7FC-4660-A384-4BE3813A32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609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0F42D-BCE9-435E-9AC9-6199A61551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28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8B5F-F64E-40DE-AE25-E518D7BC2E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97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6EDB9-4A1C-4CC3-ACB2-D3D3072F74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1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329AC-588A-455D-A1FA-8206C34945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84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737B9-8FA6-4121-BC52-D0838E1956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552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737B9-8FA6-4121-BC52-D0838E1956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227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737B9-8FA6-4121-BC52-D0838E1956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9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781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737B9-8FA6-4121-BC52-D0838E1956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445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737B9-8FA6-4121-BC52-D0838E1956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996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737B9-8FA6-4121-BC52-D0838E1956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677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5F437-4BA6-4E53-A93E-6C3879C3F1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813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DB23D-ADB2-44F3-9220-F6DBF14F11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16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55970-44AC-4150-8353-6013A30192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095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D1573-FA14-4BA5-9972-8FDB562A69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63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7798D-AD6E-4A75-8351-8FCECF55656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507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E83A3-D1D8-436F-A571-0507F1BCA9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210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500E-C403-4351-9E1D-E53F28B3DC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5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9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4ED1-253F-4DE9-BC8C-0022284192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274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CAE2-954E-41C8-B140-6BED5E9B71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855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B9D89-4137-4F28-AFB9-0F437823DD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592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31D0-E62C-46B6-926B-05A1A504C5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450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CEE5-4744-452E-B54D-FF459ACA4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52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18A3-5436-49EA-B7D1-3704FA8FF4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891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C55-6116-49E6-A8FB-1452DD8800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177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B4E4-0926-40CC-8816-B6E4B00882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0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8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9E49-BA3E-4DCB-B4FA-8765920CD228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E516F-2063-4AE0-83B1-2D3E707B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60" r:id="rId3"/>
    <p:sldLayoutId id="2147483753" r:id="rId4"/>
    <p:sldLayoutId id="2147483752" r:id="rId5"/>
    <p:sldLayoutId id="2147483751" r:id="rId6"/>
    <p:sldLayoutId id="2147483750" r:id="rId7"/>
    <p:sldLayoutId id="2147483749" r:id="rId8"/>
    <p:sldLayoutId id="2147483748" r:id="rId9"/>
    <p:sldLayoutId id="2147483747" r:id="rId10"/>
    <p:sldLayoutId id="2147483746" r:id="rId11"/>
    <p:sldLayoutId id="2147483745" r:id="rId12"/>
    <p:sldLayoutId id="2147483744" r:id="rId13"/>
    <p:sldLayoutId id="2147483742" r:id="rId14"/>
    <p:sldLayoutId id="2147483741" r:id="rId15"/>
    <p:sldLayoutId id="2147483740" r:id="rId16"/>
    <p:sldLayoutId id="2147483739" r:id="rId17"/>
    <p:sldLayoutId id="2147483738" r:id="rId18"/>
    <p:sldLayoutId id="2147483737" r:id="rId19"/>
    <p:sldLayoutId id="2147483736" r:id="rId20"/>
    <p:sldLayoutId id="2147483735" r:id="rId21"/>
    <p:sldLayoutId id="2147483733" r:id="rId22"/>
    <p:sldLayoutId id="2147483732" r:id="rId23"/>
    <p:sldLayoutId id="2147483730" r:id="rId24"/>
    <p:sldLayoutId id="2147483729" r:id="rId25"/>
    <p:sldLayoutId id="2147483728" r:id="rId26"/>
    <p:sldLayoutId id="2147483727" r:id="rId27"/>
    <p:sldLayoutId id="2147483726" r:id="rId28"/>
    <p:sldLayoutId id="2147483724" r:id="rId29"/>
    <p:sldLayoutId id="2147483723" r:id="rId30"/>
    <p:sldLayoutId id="2147483722" r:id="rId31"/>
    <p:sldLayoutId id="2147483720" r:id="rId32"/>
    <p:sldLayoutId id="2147483719" r:id="rId33"/>
    <p:sldLayoutId id="2147483718" r:id="rId34"/>
    <p:sldLayoutId id="2147483717" r:id="rId35"/>
    <p:sldLayoutId id="2147483716" r:id="rId36"/>
    <p:sldLayoutId id="2147483715" r:id="rId37"/>
    <p:sldLayoutId id="2147483714" r:id="rId38"/>
    <p:sldLayoutId id="2147483713" r:id="rId39"/>
    <p:sldLayoutId id="2147483712" r:id="rId40"/>
    <p:sldLayoutId id="2147483711" r:id="rId41"/>
    <p:sldLayoutId id="2147483710" r:id="rId42"/>
    <p:sldLayoutId id="2147483709" r:id="rId43"/>
    <p:sldLayoutId id="2147483708" r:id="rId44"/>
    <p:sldLayoutId id="2147483651" r:id="rId45"/>
    <p:sldLayoutId id="2147483652" r:id="rId46"/>
    <p:sldLayoutId id="2147483653" r:id="rId47"/>
    <p:sldLayoutId id="2147483654" r:id="rId48"/>
    <p:sldLayoutId id="2147483655" r:id="rId49"/>
    <p:sldLayoutId id="2147483743" r:id="rId50"/>
    <p:sldLayoutId id="2147483734" r:id="rId51"/>
    <p:sldLayoutId id="2147483731" r:id="rId52"/>
    <p:sldLayoutId id="2147483725" r:id="rId53"/>
    <p:sldLayoutId id="2147483656" r:id="rId54"/>
    <p:sldLayoutId id="2147483657" r:id="rId55"/>
    <p:sldLayoutId id="2147483658" r:id="rId56"/>
    <p:sldLayoutId id="2147483659" r:id="rId5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0AEAD2-FF98-41D8-8D7D-B57A9D5CD14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55" r:id="rId3"/>
    <p:sldLayoutId id="2147483754" r:id="rId4"/>
    <p:sldLayoutId id="2147483721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761" r:id="rId11"/>
    <p:sldLayoutId id="2147483759" r:id="rId12"/>
    <p:sldLayoutId id="2147483758" r:id="rId13"/>
    <p:sldLayoutId id="2147483757" r:id="rId14"/>
    <p:sldLayoutId id="2147483756" r:id="rId15"/>
    <p:sldLayoutId id="2147483692" r:id="rId16"/>
    <p:sldLayoutId id="2147483693" r:id="rId17"/>
    <p:sldLayoutId id="2147483694" r:id="rId18"/>
    <p:sldLayoutId id="2147483695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AD9EB8-15BE-4F2C-9279-BCE8F40ACC0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jpeg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103BC52F-FE1D-4E5C-974A-6B2204A5A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"/>
            <a:ext cx="12192000" cy="685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>
            <a:extLst>
              <a:ext uri="{FF2B5EF4-FFF2-40B4-BE49-F238E27FC236}">
                <a16:creationId xmlns:a16="http://schemas.microsoft.com/office/drawing/2014/main" id="{3AEE4C13-4F07-474C-BE76-4F36EF6BF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" y="480137"/>
            <a:ext cx="10929985" cy="6124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9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3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 advTm="1353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381761" y="1143912"/>
            <a:ext cx="3306763" cy="2133600"/>
          </a:xfrm>
          <a:prstGeom prst="cloudCallout">
            <a:avLst>
              <a:gd name="adj1" fmla="val -52306"/>
              <a:gd name="adj2" fmla="val 59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3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ke</a:t>
            </a:r>
            <a:endParaRPr lang="en-US" sz="3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3426436" y="5635847"/>
            <a:ext cx="976313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62662" y="401182"/>
            <a:ext cx="9277639" cy="805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Ê ke</a:t>
            </a:r>
          </a:p>
        </p:txBody>
      </p:sp>
      <p:grpSp>
        <p:nvGrpSpPr>
          <p:cNvPr id="11" name="Group 10"/>
          <p:cNvGrpSpPr/>
          <p:nvPr/>
        </p:nvGrpSpPr>
        <p:grpSpPr>
          <a:xfrm rot="16200000" flipV="1">
            <a:off x="3802583" y="1832511"/>
            <a:ext cx="4995080" cy="3125339"/>
            <a:chOff x="4285398" y="1362097"/>
            <a:chExt cx="4967785" cy="2593075"/>
          </a:xfrm>
        </p:grpSpPr>
        <p:sp>
          <p:nvSpPr>
            <p:cNvPr id="12" name="Right Triangle 11"/>
            <p:cNvSpPr/>
            <p:nvPr/>
          </p:nvSpPr>
          <p:spPr>
            <a:xfrm>
              <a:off x="4285398" y="1362097"/>
              <a:ext cx="4967785" cy="25930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4766766" y="2154807"/>
              <a:ext cx="2891049" cy="1389797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70030" y="6038975"/>
            <a:ext cx="323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Cái ê ke</a:t>
            </a:r>
          </a:p>
        </p:txBody>
      </p:sp>
      <p:pic>
        <p:nvPicPr>
          <p:cNvPr id="5" name="Picture 6" descr="Noi micr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21" y="3326288"/>
            <a:ext cx="1295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721478" y="5408698"/>
            <a:ext cx="6351" cy="45429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rot="5400000" flipH="1">
            <a:off x="4969973" y="5630397"/>
            <a:ext cx="13841" cy="5108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5" descr="Chi len">
            <a:hlinkHover r:id="" action="ppaction://noaction" highlightClick="1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08503">
            <a:off x="6113536" y="4327142"/>
            <a:ext cx="319840" cy="125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929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62662" y="401182"/>
            <a:ext cx="9277639" cy="805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Ê ke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70808" y="1487583"/>
            <a:ext cx="3763369" cy="3955771"/>
            <a:chOff x="3540457" y="1358991"/>
            <a:chExt cx="3763369" cy="395577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053385" y="1651379"/>
              <a:ext cx="0" cy="317992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026089" y="4804011"/>
              <a:ext cx="31116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40457" y="1358991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63289" y="4552566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5211" y="4729987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2816" y="2184209"/>
            <a:ext cx="4518008" cy="5332552"/>
            <a:chOff x="1876127" y="2041969"/>
            <a:chExt cx="4518008" cy="5332552"/>
          </a:xfrm>
        </p:grpSpPr>
        <p:grpSp>
          <p:nvGrpSpPr>
            <p:cNvPr id="8" name="Group 7"/>
            <p:cNvGrpSpPr/>
            <p:nvPr/>
          </p:nvGrpSpPr>
          <p:grpSpPr>
            <a:xfrm>
              <a:off x="3174587" y="2041969"/>
              <a:ext cx="3219548" cy="4325052"/>
              <a:chOff x="3174587" y="2041969"/>
              <a:chExt cx="3219548" cy="4325052"/>
            </a:xfrm>
          </p:grpSpPr>
          <p:grpSp>
            <p:nvGrpSpPr>
              <p:cNvPr id="14" name="Group 13"/>
              <p:cNvGrpSpPr/>
              <p:nvPr/>
            </p:nvGrpSpPr>
            <p:grpSpPr>
              <a:xfrm rot="13840799" flipV="1">
                <a:off x="2806818" y="2409738"/>
                <a:ext cx="2439827" cy="1704290"/>
                <a:chOff x="4285398" y="1362097"/>
                <a:chExt cx="4967785" cy="2593075"/>
              </a:xfrm>
            </p:grpSpPr>
            <p:sp>
              <p:nvSpPr>
                <p:cNvPr id="15" name="Right Triangle 14"/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5"/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 rot="13840799" flipH="1" flipV="1">
                <a:off x="4337378" y="4310264"/>
                <a:ext cx="2409224" cy="1704290"/>
                <a:chOff x="4285398" y="1362097"/>
                <a:chExt cx="4967785" cy="2593075"/>
              </a:xfrm>
            </p:grpSpPr>
            <p:sp>
              <p:nvSpPr>
                <p:cNvPr id="24" name="Right Triangle 23"/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ight Triangle 24"/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noFill/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2" name="Right Triangle 31"/>
            <p:cNvSpPr/>
            <p:nvPr/>
          </p:nvSpPr>
          <p:spPr>
            <a:xfrm rot="13739111" flipH="1">
              <a:off x="3105473" y="5445136"/>
              <a:ext cx="2409224" cy="1449546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32"/>
            <p:cNvSpPr/>
            <p:nvPr/>
          </p:nvSpPr>
          <p:spPr>
            <a:xfrm rot="13840799" flipH="1">
              <a:off x="1500627" y="3485089"/>
              <a:ext cx="2457481" cy="1706481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37537" y="1920419"/>
            <a:ext cx="3640537" cy="3596749"/>
            <a:chOff x="3663289" y="1718013"/>
            <a:chExt cx="3640537" cy="3596749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4053386" y="2206914"/>
              <a:ext cx="1834449" cy="262439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026089" y="4804011"/>
              <a:ext cx="31116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322626" y="1718013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63289" y="4552566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85211" y="4729987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36713" y="2258033"/>
            <a:ext cx="4518008" cy="5332555"/>
            <a:chOff x="1876127" y="2041966"/>
            <a:chExt cx="4518008" cy="5332555"/>
          </a:xfrm>
        </p:grpSpPr>
        <p:grpSp>
          <p:nvGrpSpPr>
            <p:cNvPr id="41" name="Group 40"/>
            <p:cNvGrpSpPr/>
            <p:nvPr/>
          </p:nvGrpSpPr>
          <p:grpSpPr>
            <a:xfrm>
              <a:off x="3174590" y="2041966"/>
              <a:ext cx="3219545" cy="4325055"/>
              <a:chOff x="3174590" y="2041966"/>
              <a:chExt cx="3219545" cy="4325055"/>
            </a:xfrm>
          </p:grpSpPr>
          <p:grpSp>
            <p:nvGrpSpPr>
              <p:cNvPr id="44" name="Group 43"/>
              <p:cNvGrpSpPr/>
              <p:nvPr/>
            </p:nvGrpSpPr>
            <p:grpSpPr>
              <a:xfrm rot="13840799" flipV="1">
                <a:off x="2806821" y="2409735"/>
                <a:ext cx="2439827" cy="1704290"/>
                <a:chOff x="4285398" y="1362091"/>
                <a:chExt cx="4967785" cy="2593075"/>
              </a:xfrm>
            </p:grpSpPr>
            <p:sp>
              <p:nvSpPr>
                <p:cNvPr id="48" name="Right Triangle 47"/>
                <p:cNvSpPr/>
                <p:nvPr/>
              </p:nvSpPr>
              <p:spPr>
                <a:xfrm>
                  <a:off x="4285398" y="1362091"/>
                  <a:ext cx="4967785" cy="2593075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ight Triangle 48"/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 rot="13840799" flipH="1" flipV="1">
                <a:off x="4337378" y="4310264"/>
                <a:ext cx="2409224" cy="1704290"/>
                <a:chOff x="4285398" y="1362097"/>
                <a:chExt cx="4967785" cy="2593075"/>
              </a:xfrm>
            </p:grpSpPr>
            <p:sp>
              <p:nvSpPr>
                <p:cNvPr id="46" name="Right Triangle 45"/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ight Triangle 46"/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noFill/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2" name="Right Triangle 41"/>
            <p:cNvSpPr/>
            <p:nvPr/>
          </p:nvSpPr>
          <p:spPr>
            <a:xfrm rot="13739111" flipH="1">
              <a:off x="3105473" y="5445136"/>
              <a:ext cx="2409224" cy="1449546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Triangle 42"/>
            <p:cNvSpPr/>
            <p:nvPr/>
          </p:nvSpPr>
          <p:spPr>
            <a:xfrm rot="13840799" flipH="1">
              <a:off x="1500627" y="3485089"/>
              <a:ext cx="2457481" cy="1706481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5973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62662" y="401182"/>
            <a:ext cx="9277639" cy="805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Ê ke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739185" y="2181202"/>
            <a:ext cx="6152801" cy="3374480"/>
            <a:chOff x="1151025" y="1993091"/>
            <a:chExt cx="6152801" cy="337448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860411" y="2610687"/>
              <a:ext cx="2192976" cy="22206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026089" y="4804011"/>
              <a:ext cx="31116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151025" y="1993091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78776" y="4782796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85211" y="4729987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82529" y="2251840"/>
            <a:ext cx="4518008" cy="5332555"/>
            <a:chOff x="1876127" y="2041966"/>
            <a:chExt cx="4518008" cy="5332555"/>
          </a:xfrm>
        </p:grpSpPr>
        <p:grpSp>
          <p:nvGrpSpPr>
            <p:cNvPr id="41" name="Group 40"/>
            <p:cNvGrpSpPr/>
            <p:nvPr/>
          </p:nvGrpSpPr>
          <p:grpSpPr>
            <a:xfrm>
              <a:off x="3174590" y="2041966"/>
              <a:ext cx="3219545" cy="4325055"/>
              <a:chOff x="3174590" y="2041966"/>
              <a:chExt cx="3219545" cy="4325055"/>
            </a:xfrm>
          </p:grpSpPr>
          <p:grpSp>
            <p:nvGrpSpPr>
              <p:cNvPr id="44" name="Group 43"/>
              <p:cNvGrpSpPr/>
              <p:nvPr/>
            </p:nvGrpSpPr>
            <p:grpSpPr>
              <a:xfrm rot="13840799" flipV="1">
                <a:off x="2806821" y="2409735"/>
                <a:ext cx="2439827" cy="1704290"/>
                <a:chOff x="4285398" y="1362091"/>
                <a:chExt cx="4967785" cy="2593075"/>
              </a:xfrm>
            </p:grpSpPr>
            <p:sp>
              <p:nvSpPr>
                <p:cNvPr id="48" name="Right Triangle 47"/>
                <p:cNvSpPr/>
                <p:nvPr/>
              </p:nvSpPr>
              <p:spPr>
                <a:xfrm>
                  <a:off x="4285398" y="1362091"/>
                  <a:ext cx="4967785" cy="2593075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ight Triangle 48"/>
                <p:cNvSpPr/>
                <p:nvPr/>
              </p:nvSpPr>
              <p:spPr>
                <a:xfrm>
                  <a:off x="4785200" y="2171625"/>
                  <a:ext cx="2891049" cy="1389796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 rot="13840799" flipH="1" flipV="1">
                <a:off x="4337378" y="4310264"/>
                <a:ext cx="2409224" cy="1704290"/>
                <a:chOff x="4285398" y="1362097"/>
                <a:chExt cx="4967785" cy="2593075"/>
              </a:xfrm>
            </p:grpSpPr>
            <p:sp>
              <p:nvSpPr>
                <p:cNvPr id="46" name="Right Triangle 45"/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ight Triangle 46"/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noFill/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2" name="Right Triangle 41"/>
            <p:cNvSpPr/>
            <p:nvPr/>
          </p:nvSpPr>
          <p:spPr>
            <a:xfrm rot="13739111" flipH="1">
              <a:off x="3105473" y="5445136"/>
              <a:ext cx="2409224" cy="1449546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Triangle 42"/>
            <p:cNvSpPr/>
            <p:nvPr/>
          </p:nvSpPr>
          <p:spPr>
            <a:xfrm rot="13840799" flipH="1">
              <a:off x="1500627" y="3485089"/>
              <a:ext cx="2457481" cy="1706481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47444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72" y="4333481"/>
            <a:ext cx="4412229" cy="2756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4887"/>
            <a:ext cx="10515600" cy="990738"/>
          </a:xfrm>
        </p:spPr>
        <p:txBody>
          <a:bodyPr/>
          <a:lstStyle/>
          <a:p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 đỉnh góc vuông của thước ê ke và một cạnh trùng với đỉnh và một cạnh của góc cần kiểm tra. </a:t>
            </a:r>
          </a:p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Xét cạnh còn lại của góc</a:t>
            </a:r>
          </a:p>
          <a:p>
            <a:pPr marL="0" indent="0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Nếu cạnh còn lại của thước trùng với cạnh còn lại của góc cần kiểm tra thì đó là góc vuông.</a:t>
            </a:r>
          </a:p>
          <a:p>
            <a:pPr marL="0" indent="0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+ Ngược lại, góc đó là góc không vuông.</a:t>
            </a:r>
          </a:p>
          <a:p>
            <a:pPr marL="0" indent="0">
              <a:buNone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953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142" y="365129"/>
            <a:ext cx="9770660" cy="1325563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Dùng ê ke để nhận biết góc vuông của hình bên rồi đánh dấu góc vuông (theo mẫu)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" y="232736"/>
            <a:ext cx="1246455" cy="1190261"/>
          </a:xfrm>
        </p:spPr>
      </p:pic>
      <p:sp>
        <p:nvSpPr>
          <p:cNvPr id="7" name="TextBox 6"/>
          <p:cNvSpPr txBox="1"/>
          <p:nvPr/>
        </p:nvSpPr>
        <p:spPr>
          <a:xfrm>
            <a:off x="762021" y="535478"/>
            <a:ext cx="45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3001795" y="2107376"/>
            <a:ext cx="5145207" cy="305709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96587" y="2424108"/>
            <a:ext cx="4518008" cy="5332552"/>
            <a:chOff x="1876127" y="2041969"/>
            <a:chExt cx="4518008" cy="5332552"/>
          </a:xfrm>
        </p:grpSpPr>
        <p:grpSp>
          <p:nvGrpSpPr>
            <p:cNvPr id="8" name="Group 7"/>
            <p:cNvGrpSpPr/>
            <p:nvPr/>
          </p:nvGrpSpPr>
          <p:grpSpPr>
            <a:xfrm>
              <a:off x="3174587" y="2041969"/>
              <a:ext cx="3219548" cy="4325052"/>
              <a:chOff x="3174587" y="2041969"/>
              <a:chExt cx="3219548" cy="4325052"/>
            </a:xfrm>
          </p:grpSpPr>
          <p:grpSp>
            <p:nvGrpSpPr>
              <p:cNvPr id="11" name="Group 10"/>
              <p:cNvGrpSpPr/>
              <p:nvPr/>
            </p:nvGrpSpPr>
            <p:grpSpPr>
              <a:xfrm rot="13840799" flipV="1">
                <a:off x="2806818" y="2409738"/>
                <a:ext cx="2439827" cy="1704290"/>
                <a:chOff x="4285398" y="1362097"/>
                <a:chExt cx="4967785" cy="2593075"/>
              </a:xfrm>
            </p:grpSpPr>
            <p:sp>
              <p:nvSpPr>
                <p:cNvPr id="15" name="Right Triangle 14"/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solidFill>
                  <a:schemeClr val="accent6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5"/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 rot="13840799" flipH="1" flipV="1">
                <a:off x="4337378" y="4310264"/>
                <a:ext cx="2409224" cy="1704290"/>
                <a:chOff x="4285398" y="1362097"/>
                <a:chExt cx="4967785" cy="2593075"/>
              </a:xfrm>
            </p:grpSpPr>
            <p:sp>
              <p:nvSpPr>
                <p:cNvPr id="13" name="Right Triangle 12"/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ight Triangle 13"/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noFill/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" name="Right Triangle 8"/>
            <p:cNvSpPr/>
            <p:nvPr/>
          </p:nvSpPr>
          <p:spPr>
            <a:xfrm rot="13739111" flipH="1">
              <a:off x="3105473" y="5445136"/>
              <a:ext cx="2409224" cy="1449546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 rot="13840799" flipH="1">
              <a:off x="1500627" y="3485089"/>
              <a:ext cx="2457481" cy="1706481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027529" y="4653306"/>
            <a:ext cx="52128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35163" y="4653326"/>
            <a:ext cx="0" cy="4788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01785" y="2586231"/>
            <a:ext cx="52128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35163" y="2107396"/>
            <a:ext cx="0" cy="4788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31777" y="2582301"/>
            <a:ext cx="52128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31776" y="2103466"/>
            <a:ext cx="0" cy="4788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06753" y="4653306"/>
            <a:ext cx="52128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06753" y="4644229"/>
            <a:ext cx="0" cy="4788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1599063" y="1527481"/>
            <a:ext cx="97706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Dùng ê ke để vẽ: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Góc vuông đỉnh O; cạnh OA, OB (theo mẫu)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Góc vuông đỉnh M; cạnh MC, MD.</a:t>
            </a:r>
          </a:p>
        </p:txBody>
      </p:sp>
    </p:spTree>
    <p:extLst>
      <p:ext uri="{BB962C8B-B14F-4D97-AF65-F5344CB8AC3E}">
        <p14:creationId xmlns:p14="http://schemas.microsoft.com/office/powerpoint/2010/main" val="2840978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4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 animBg="1"/>
      <p:bldP spid="35" grpId="0"/>
      <p:bldP spid="3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83142" y="365129"/>
            <a:ext cx="9770660" cy="1325563"/>
          </a:xfrm>
        </p:spPr>
        <p:txBody>
          <a:bodyPr>
            <a:no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Dùng ê ke để vẽ: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Góc vuông đỉnh O; cạnh OA, OB (theo mẫu)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Góc vuông đỉnh M; cạnh MC, MD.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" y="232736"/>
            <a:ext cx="1246455" cy="1190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21" y="535478"/>
            <a:ext cx="45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58" y="1725738"/>
            <a:ext cx="5752999" cy="5132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"/>
          <a:stretch/>
        </p:blipFill>
        <p:spPr>
          <a:xfrm>
            <a:off x="336688" y="1725739"/>
            <a:ext cx="5597837" cy="513228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822281" y="2292826"/>
            <a:ext cx="0" cy="370473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35715" y="5956638"/>
            <a:ext cx="2361180" cy="161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12397" y="1815380"/>
            <a:ext cx="900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48552" y="5855318"/>
            <a:ext cx="900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5309" y="4777779"/>
            <a:ext cx="900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 rot="16200000" flipV="1">
            <a:off x="1259820" y="2872090"/>
            <a:ext cx="3669707" cy="2429300"/>
            <a:chOff x="4285398" y="1362097"/>
            <a:chExt cx="4967785" cy="2593075"/>
          </a:xfrm>
        </p:grpSpPr>
        <p:sp>
          <p:nvSpPr>
            <p:cNvPr id="10" name="Right Triangle 9"/>
            <p:cNvSpPr/>
            <p:nvPr/>
          </p:nvSpPr>
          <p:spPr>
            <a:xfrm>
              <a:off x="4285398" y="1362097"/>
              <a:ext cx="4967785" cy="2593075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4766766" y="2183945"/>
              <a:ext cx="2891049" cy="1389797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49" y="5013008"/>
            <a:ext cx="970907" cy="9709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37" y="5013008"/>
            <a:ext cx="970907" cy="97090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7611216" y="3725839"/>
            <a:ext cx="0" cy="230129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24651" y="5986206"/>
            <a:ext cx="3510004" cy="23979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01332" y="3306090"/>
            <a:ext cx="90075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97709" y="5863371"/>
            <a:ext cx="90075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5769" y="5454898"/>
            <a:ext cx="106221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rot="16200000" flipV="1">
            <a:off x="8412945" y="2859040"/>
            <a:ext cx="2348145" cy="3836121"/>
            <a:chOff x="4285398" y="1362097"/>
            <a:chExt cx="4967785" cy="2593075"/>
          </a:xfrm>
        </p:grpSpPr>
        <p:sp>
          <p:nvSpPr>
            <p:cNvPr id="33" name="Right Triangle 32"/>
            <p:cNvSpPr/>
            <p:nvPr/>
          </p:nvSpPr>
          <p:spPr>
            <a:xfrm>
              <a:off x="4285398" y="1362097"/>
              <a:ext cx="4967785" cy="2593075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Triangle 33"/>
            <p:cNvSpPr/>
            <p:nvPr/>
          </p:nvSpPr>
          <p:spPr>
            <a:xfrm>
              <a:off x="4766766" y="2183945"/>
              <a:ext cx="2891049" cy="1389797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85" y="5042576"/>
            <a:ext cx="970907" cy="9709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73" y="5042576"/>
            <a:ext cx="970907" cy="970906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781337" y="5463619"/>
            <a:ext cx="52128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88972" y="5463639"/>
            <a:ext cx="0" cy="4788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07605" y="5518707"/>
            <a:ext cx="521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115239" y="5518727"/>
            <a:ext cx="0" cy="478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23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3.7037E-7 L 0.00547 -0.510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55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7037E-7 L 0.19714 0.00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11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1.48148E-6 L 0.00989 -0.3344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673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1.48148E-6 L 0.28828 0.0055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27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2" y="160598"/>
            <a:ext cx="1440749" cy="1354304"/>
          </a:xfrm>
        </p:spPr>
      </p:pic>
      <p:sp>
        <p:nvSpPr>
          <p:cNvPr id="5" name="TextBox 4"/>
          <p:cNvSpPr txBox="1"/>
          <p:nvPr/>
        </p:nvSpPr>
        <p:spPr>
          <a:xfrm>
            <a:off x="1096716" y="545382"/>
            <a:ext cx="45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6358" y="365129"/>
            <a:ext cx="9197455" cy="1325563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dưới đây: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Nêu tên đỉnh và cạnh các góc vuông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Nêu tên đỉnh và cạnh các góc không vuông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90530" y="1759761"/>
            <a:ext cx="2507863" cy="2170867"/>
            <a:chOff x="3383551" y="1372011"/>
            <a:chExt cx="3763370" cy="444147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053385" y="1651379"/>
              <a:ext cx="0" cy="317992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026089" y="4804011"/>
              <a:ext cx="311169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383551" y="1372011"/>
              <a:ext cx="518615" cy="1070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6383" y="4565586"/>
              <a:ext cx="518616" cy="1070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28305" y="4743008"/>
              <a:ext cx="518616" cy="1070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96925" y="4179750"/>
            <a:ext cx="2631475" cy="2270695"/>
            <a:chOff x="3683331" y="632262"/>
            <a:chExt cx="3948864" cy="464572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053385" y="1651379"/>
              <a:ext cx="3080674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7113579" y="1600279"/>
              <a:ext cx="3722" cy="320373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683331" y="682688"/>
              <a:ext cx="518616" cy="1070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74751" y="632262"/>
              <a:ext cx="518616" cy="1070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13579" y="4207502"/>
              <a:ext cx="518616" cy="1070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rot="8229835">
            <a:off x="2726405" y="3936390"/>
            <a:ext cx="2368443" cy="2541364"/>
            <a:chOff x="3061393" y="1796038"/>
            <a:chExt cx="3554150" cy="5199493"/>
          </a:xfrm>
        </p:grpSpPr>
        <p:cxnSp>
          <p:nvCxnSpPr>
            <p:cNvPr id="38" name="Straight Connector 37"/>
            <p:cNvCxnSpPr/>
            <p:nvPr/>
          </p:nvCxnSpPr>
          <p:spPr>
            <a:xfrm rot="13370165" flipH="1" flipV="1">
              <a:off x="3061393" y="2681371"/>
              <a:ext cx="2917919" cy="2417921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3370165" flipH="1" flipV="1">
              <a:off x="5047150" y="2613707"/>
              <a:ext cx="951631" cy="354757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3370165">
              <a:off x="6096927" y="2486695"/>
              <a:ext cx="518616" cy="107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3370165">
              <a:off x="4522266" y="5925051"/>
              <a:ext cx="518616" cy="107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3370165">
              <a:off x="3605129" y="1796038"/>
              <a:ext cx="518616" cy="107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 rot="7935109">
            <a:off x="6269641" y="1966690"/>
            <a:ext cx="2685483" cy="1993247"/>
            <a:chOff x="3250280" y="1553713"/>
            <a:chExt cx="4029912" cy="407807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053385" y="1651379"/>
              <a:ext cx="0" cy="31799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026089" y="4804011"/>
              <a:ext cx="311169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3664891">
              <a:off x="3289321" y="1514672"/>
              <a:ext cx="707077" cy="785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3664891">
              <a:off x="3412153" y="4708246"/>
              <a:ext cx="707077" cy="785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3664891">
              <a:off x="6534074" y="4885670"/>
              <a:ext cx="707077" cy="785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425159" y="3582279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06815" y="3577773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37551" y="6323520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79939" y="6336841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</p:spTree>
    <p:extLst>
      <p:ext uri="{BB962C8B-B14F-4D97-AF65-F5344CB8AC3E}">
        <p14:creationId xmlns:p14="http://schemas.microsoft.com/office/powerpoint/2010/main" val="3115761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2" y="160598"/>
            <a:ext cx="1440749" cy="1354304"/>
          </a:xfrm>
        </p:spPr>
      </p:pic>
      <p:sp>
        <p:nvSpPr>
          <p:cNvPr id="5" name="TextBox 4"/>
          <p:cNvSpPr txBox="1"/>
          <p:nvPr/>
        </p:nvSpPr>
        <p:spPr>
          <a:xfrm>
            <a:off x="1096716" y="545382"/>
            <a:ext cx="45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6358" y="365129"/>
            <a:ext cx="9197455" cy="1325563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dưới đây: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Nêu tên đỉnh và cạnh các góc vuông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Nêu tên đỉnh và cạnh các góc không vuông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19975" y="2252385"/>
            <a:ext cx="3915000" cy="3351684"/>
            <a:chOff x="3383551" y="1372011"/>
            <a:chExt cx="3763370" cy="399457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053385" y="1651379"/>
              <a:ext cx="0" cy="317992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026089" y="4804011"/>
              <a:ext cx="311169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383551" y="1372011"/>
              <a:ext cx="518615" cy="623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6383" y="4565586"/>
              <a:ext cx="518616" cy="623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28305" y="4743008"/>
              <a:ext cx="518616" cy="623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390623" y="5717433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506148" y="2400942"/>
            <a:ext cx="4518008" cy="5332555"/>
            <a:chOff x="1876127" y="2041966"/>
            <a:chExt cx="4518008" cy="5332555"/>
          </a:xfrm>
        </p:grpSpPr>
        <p:grpSp>
          <p:nvGrpSpPr>
            <p:cNvPr id="50" name="Group 49"/>
            <p:cNvGrpSpPr/>
            <p:nvPr/>
          </p:nvGrpSpPr>
          <p:grpSpPr>
            <a:xfrm>
              <a:off x="3174590" y="2041966"/>
              <a:ext cx="3219545" cy="4325055"/>
              <a:chOff x="3174590" y="2041966"/>
              <a:chExt cx="3219545" cy="4325055"/>
            </a:xfrm>
          </p:grpSpPr>
          <p:grpSp>
            <p:nvGrpSpPr>
              <p:cNvPr id="53" name="Group 52"/>
              <p:cNvGrpSpPr/>
              <p:nvPr/>
            </p:nvGrpSpPr>
            <p:grpSpPr>
              <a:xfrm rot="13840799" flipV="1">
                <a:off x="2806821" y="2409735"/>
                <a:ext cx="2439827" cy="1704290"/>
                <a:chOff x="4285398" y="1362091"/>
                <a:chExt cx="4967785" cy="2593075"/>
              </a:xfrm>
            </p:grpSpPr>
            <p:sp>
              <p:nvSpPr>
                <p:cNvPr id="57" name="Right Triangle 56"/>
                <p:cNvSpPr/>
                <p:nvPr/>
              </p:nvSpPr>
              <p:spPr>
                <a:xfrm>
                  <a:off x="4285398" y="1362091"/>
                  <a:ext cx="4967785" cy="2593075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ight Triangle 61"/>
                <p:cNvSpPr/>
                <p:nvPr/>
              </p:nvSpPr>
              <p:spPr>
                <a:xfrm>
                  <a:off x="4785200" y="2171625"/>
                  <a:ext cx="2891049" cy="1389796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 rot="13840799" flipH="1" flipV="1">
                <a:off x="4337378" y="4310264"/>
                <a:ext cx="2409224" cy="1704290"/>
                <a:chOff x="4285398" y="1362097"/>
                <a:chExt cx="4967785" cy="2593075"/>
              </a:xfrm>
            </p:grpSpPr>
            <p:sp>
              <p:nvSpPr>
                <p:cNvPr id="55" name="Right Triangle 54"/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ight Triangle 55"/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noFill/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1" name="Right Triangle 50"/>
            <p:cNvSpPr/>
            <p:nvPr/>
          </p:nvSpPr>
          <p:spPr>
            <a:xfrm rot="13739111" flipH="1">
              <a:off x="3105473" y="5445136"/>
              <a:ext cx="2409224" cy="1449546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Triangle 51"/>
            <p:cNvSpPr/>
            <p:nvPr/>
          </p:nvSpPr>
          <p:spPr>
            <a:xfrm rot="13840799" flipH="1">
              <a:off x="1500627" y="3485089"/>
              <a:ext cx="2457481" cy="1706481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3737213" y="4639658"/>
            <a:ext cx="52128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244848" y="4639678"/>
            <a:ext cx="0" cy="47885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50205" y="3150579"/>
            <a:ext cx="4303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đỉnh A; cạnh AD, AE</a:t>
            </a:r>
          </a:p>
        </p:txBody>
      </p:sp>
    </p:spTree>
    <p:extLst>
      <p:ext uri="{BB962C8B-B14F-4D97-AF65-F5344CB8AC3E}">
        <p14:creationId xmlns:p14="http://schemas.microsoft.com/office/powerpoint/2010/main" val="2857534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2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2" y="160598"/>
            <a:ext cx="1440749" cy="1354304"/>
          </a:xfrm>
        </p:spPr>
      </p:pic>
      <p:sp>
        <p:nvSpPr>
          <p:cNvPr id="5" name="TextBox 4"/>
          <p:cNvSpPr txBox="1"/>
          <p:nvPr/>
        </p:nvSpPr>
        <p:spPr>
          <a:xfrm>
            <a:off x="1096716" y="545382"/>
            <a:ext cx="45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6358" y="365129"/>
            <a:ext cx="9197455" cy="1325563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dưới đây: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Nêu tên đỉnh và cạnh các góc vuông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Nêu tên đỉnh và cạnh các góc không vuông</a:t>
            </a:r>
          </a:p>
        </p:txBody>
      </p:sp>
      <p:grpSp>
        <p:nvGrpSpPr>
          <p:cNvPr id="43" name="Group 42"/>
          <p:cNvGrpSpPr/>
          <p:nvPr/>
        </p:nvGrpSpPr>
        <p:grpSpPr>
          <a:xfrm rot="7935109">
            <a:off x="2287663" y="2766217"/>
            <a:ext cx="3994042" cy="3495623"/>
            <a:chOff x="3430339" y="1464681"/>
            <a:chExt cx="3806225" cy="4088477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053385" y="1651379"/>
              <a:ext cx="0" cy="317992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026089" y="4804011"/>
              <a:ext cx="311169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3664891">
              <a:off x="3326109" y="1568911"/>
              <a:ext cx="707076" cy="4986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3664891">
              <a:off x="3486806" y="4872248"/>
              <a:ext cx="707076" cy="4986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3664891">
              <a:off x="6633718" y="4950312"/>
              <a:ext cx="707076" cy="4986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762767" y="5349551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49189" y="2731361"/>
            <a:ext cx="4303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đỉnh D; cạnh DN, DM</a:t>
            </a:r>
          </a:p>
        </p:txBody>
      </p:sp>
      <p:grpSp>
        <p:nvGrpSpPr>
          <p:cNvPr id="50" name="Group 49"/>
          <p:cNvGrpSpPr/>
          <p:nvPr/>
        </p:nvGrpSpPr>
        <p:grpSpPr>
          <a:xfrm rot="9362116">
            <a:off x="2107705" y="146992"/>
            <a:ext cx="4518008" cy="5332555"/>
            <a:chOff x="1876127" y="2041966"/>
            <a:chExt cx="4518008" cy="5332555"/>
          </a:xfrm>
        </p:grpSpPr>
        <p:grpSp>
          <p:nvGrpSpPr>
            <p:cNvPr id="51" name="Group 50"/>
            <p:cNvGrpSpPr/>
            <p:nvPr/>
          </p:nvGrpSpPr>
          <p:grpSpPr>
            <a:xfrm>
              <a:off x="3174590" y="2041966"/>
              <a:ext cx="3219545" cy="4325055"/>
              <a:chOff x="3174590" y="2041966"/>
              <a:chExt cx="3219545" cy="4325055"/>
            </a:xfrm>
          </p:grpSpPr>
          <p:grpSp>
            <p:nvGrpSpPr>
              <p:cNvPr id="54" name="Group 53"/>
              <p:cNvGrpSpPr/>
              <p:nvPr/>
            </p:nvGrpSpPr>
            <p:grpSpPr>
              <a:xfrm rot="13840799" flipV="1">
                <a:off x="2806821" y="2409735"/>
                <a:ext cx="2439827" cy="1704290"/>
                <a:chOff x="4285398" y="1362091"/>
                <a:chExt cx="4967785" cy="2593075"/>
              </a:xfrm>
            </p:grpSpPr>
            <p:sp>
              <p:nvSpPr>
                <p:cNvPr id="62" name="Right Triangle 61"/>
                <p:cNvSpPr/>
                <p:nvPr/>
              </p:nvSpPr>
              <p:spPr>
                <a:xfrm>
                  <a:off x="4285398" y="1362091"/>
                  <a:ext cx="4967785" cy="2593075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ight Triangle 62"/>
                <p:cNvSpPr/>
                <p:nvPr/>
              </p:nvSpPr>
              <p:spPr>
                <a:xfrm>
                  <a:off x="4785200" y="2171625"/>
                  <a:ext cx="2891049" cy="1389796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rot="13840799" flipH="1" flipV="1">
                <a:off x="4337378" y="4310264"/>
                <a:ext cx="2409224" cy="1704290"/>
                <a:chOff x="4285398" y="1362097"/>
                <a:chExt cx="4967785" cy="2593075"/>
              </a:xfrm>
            </p:grpSpPr>
            <p:sp>
              <p:nvSpPr>
                <p:cNvPr id="56" name="Right Triangle 55"/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ight Triangle 56"/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noFill/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2" name="Right Triangle 51"/>
            <p:cNvSpPr/>
            <p:nvPr/>
          </p:nvSpPr>
          <p:spPr>
            <a:xfrm rot="13739111" flipH="1">
              <a:off x="3105473" y="5445136"/>
              <a:ext cx="2409224" cy="1449546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Triangle 52"/>
            <p:cNvSpPr/>
            <p:nvPr/>
          </p:nvSpPr>
          <p:spPr>
            <a:xfrm rot="13840799" flipH="1">
              <a:off x="1500627" y="3485089"/>
              <a:ext cx="2457481" cy="1706481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 rot="8079726">
            <a:off x="4011366" y="2973538"/>
            <a:ext cx="678334" cy="416853"/>
            <a:chOff x="3737213" y="4639658"/>
            <a:chExt cx="678334" cy="416853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737213" y="4639658"/>
              <a:ext cx="521283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3031761" flipH="1" flipV="1">
              <a:off x="4104578" y="4697097"/>
              <a:ext cx="310969" cy="359414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9878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1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2" y="160598"/>
            <a:ext cx="1440749" cy="1354304"/>
          </a:xfrm>
        </p:spPr>
      </p:pic>
      <p:sp>
        <p:nvSpPr>
          <p:cNvPr id="5" name="TextBox 4"/>
          <p:cNvSpPr txBox="1"/>
          <p:nvPr/>
        </p:nvSpPr>
        <p:spPr>
          <a:xfrm>
            <a:off x="1096716" y="545382"/>
            <a:ext cx="45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6358" y="365129"/>
            <a:ext cx="9197455" cy="1325563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dưới đây: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Nêu tên đỉnh và cạnh các góc vuông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Nêu tên đỉnh và cạnh các góc không vuông</a:t>
            </a:r>
          </a:p>
        </p:txBody>
      </p:sp>
      <p:grpSp>
        <p:nvGrpSpPr>
          <p:cNvPr id="37" name="Group 36"/>
          <p:cNvGrpSpPr/>
          <p:nvPr/>
        </p:nvGrpSpPr>
        <p:grpSpPr>
          <a:xfrm rot="8229835">
            <a:off x="2598456" y="1814306"/>
            <a:ext cx="3302965" cy="3454486"/>
            <a:chOff x="3061393" y="1558789"/>
            <a:chExt cx="3477232" cy="5403123"/>
          </a:xfrm>
        </p:grpSpPr>
        <p:cxnSp>
          <p:nvCxnSpPr>
            <p:cNvPr id="38" name="Straight Connector 37"/>
            <p:cNvCxnSpPr/>
            <p:nvPr/>
          </p:nvCxnSpPr>
          <p:spPr>
            <a:xfrm rot="13370165" flipH="1" flipV="1">
              <a:off x="3061393" y="2681371"/>
              <a:ext cx="2917919" cy="2417921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3370165" flipH="1" flipV="1">
              <a:off x="5024658" y="2615520"/>
              <a:ext cx="977236" cy="3630953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3370165">
              <a:off x="6020008" y="2705193"/>
              <a:ext cx="518617" cy="81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3370165">
              <a:off x="4445347" y="6143549"/>
              <a:ext cx="518617" cy="818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3370165">
              <a:off x="3459012" y="1558789"/>
              <a:ext cx="518617" cy="81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430387" y="5463214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49189" y="2731361"/>
            <a:ext cx="4303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đỉnh E; cạnh EP, EQ</a:t>
            </a:r>
          </a:p>
        </p:txBody>
      </p:sp>
      <p:grpSp>
        <p:nvGrpSpPr>
          <p:cNvPr id="50" name="Group 49"/>
          <p:cNvGrpSpPr/>
          <p:nvPr/>
        </p:nvGrpSpPr>
        <p:grpSpPr>
          <a:xfrm rot="9539862">
            <a:off x="1041447" y="167969"/>
            <a:ext cx="4518008" cy="5332555"/>
            <a:chOff x="1876127" y="2041966"/>
            <a:chExt cx="4518008" cy="5332555"/>
          </a:xfrm>
        </p:grpSpPr>
        <p:grpSp>
          <p:nvGrpSpPr>
            <p:cNvPr id="51" name="Group 50"/>
            <p:cNvGrpSpPr/>
            <p:nvPr/>
          </p:nvGrpSpPr>
          <p:grpSpPr>
            <a:xfrm>
              <a:off x="3174590" y="2041966"/>
              <a:ext cx="3219545" cy="4325055"/>
              <a:chOff x="3174590" y="2041966"/>
              <a:chExt cx="3219545" cy="4325055"/>
            </a:xfrm>
          </p:grpSpPr>
          <p:grpSp>
            <p:nvGrpSpPr>
              <p:cNvPr id="54" name="Group 53"/>
              <p:cNvGrpSpPr/>
              <p:nvPr/>
            </p:nvGrpSpPr>
            <p:grpSpPr>
              <a:xfrm rot="13840799" flipV="1">
                <a:off x="2806821" y="2409735"/>
                <a:ext cx="2439827" cy="1704290"/>
                <a:chOff x="4285398" y="1362091"/>
                <a:chExt cx="4967785" cy="2593075"/>
              </a:xfrm>
            </p:grpSpPr>
            <p:sp>
              <p:nvSpPr>
                <p:cNvPr id="62" name="Right Triangle 61"/>
                <p:cNvSpPr/>
                <p:nvPr/>
              </p:nvSpPr>
              <p:spPr>
                <a:xfrm>
                  <a:off x="4285398" y="1362091"/>
                  <a:ext cx="4967785" cy="2593075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ight Triangle 62"/>
                <p:cNvSpPr/>
                <p:nvPr/>
              </p:nvSpPr>
              <p:spPr>
                <a:xfrm>
                  <a:off x="4785200" y="2171625"/>
                  <a:ext cx="2891049" cy="1389796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rot="13840799" flipH="1" flipV="1">
                <a:off x="4337378" y="4310264"/>
                <a:ext cx="2409224" cy="1704290"/>
                <a:chOff x="4285398" y="1362097"/>
                <a:chExt cx="4967785" cy="2593075"/>
              </a:xfrm>
            </p:grpSpPr>
            <p:sp>
              <p:nvSpPr>
                <p:cNvPr id="56" name="Right Triangle 55"/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ight Triangle 56"/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noFill/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2" name="Right Triangle 51"/>
            <p:cNvSpPr/>
            <p:nvPr/>
          </p:nvSpPr>
          <p:spPr>
            <a:xfrm rot="13739111" flipH="1">
              <a:off x="3105473" y="5445136"/>
              <a:ext cx="2409224" cy="1449546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Triangle 52"/>
            <p:cNvSpPr/>
            <p:nvPr/>
          </p:nvSpPr>
          <p:spPr>
            <a:xfrm rot="13840799" flipH="1">
              <a:off x="1500627" y="3485089"/>
              <a:ext cx="2457481" cy="1706481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7448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Nền Hồng Dễ Thương Dễ Thương Nền Hồng Cảm, áp, Hiển, Hình Hình nền Vector 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2192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lowchart: Connector 27"/>
          <p:cNvSpPr/>
          <p:nvPr/>
        </p:nvSpPr>
        <p:spPr>
          <a:xfrm>
            <a:off x="7182669" y="5375286"/>
            <a:ext cx="828915" cy="809625"/>
          </a:xfrm>
          <a:prstGeom prst="flowChartConnector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311970" y="4648211"/>
            <a:ext cx="885137" cy="809625"/>
          </a:xfrm>
          <a:prstGeom prst="flowChartConnector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3" name="Picture 6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155608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3283280" y="457204"/>
            <a:ext cx="5759120" cy="1012693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cap="all" dirty="0">
                <a:ln w="9000" cmpd="sng">
                  <a:solidFill>
                    <a:srgbClr val="000099"/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980656" y="3124211"/>
            <a:ext cx="507153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 : x = 6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	x = 5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	.	x = 8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	x = 7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6824865" y="3137463"/>
            <a:ext cx="510328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: x = 5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	x = 5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	x = 6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	.	x = 8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65100" y="1676400"/>
            <a:ext cx="1183851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018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32" y="160598"/>
            <a:ext cx="1440749" cy="1354304"/>
          </a:xfrm>
        </p:spPr>
      </p:pic>
      <p:sp>
        <p:nvSpPr>
          <p:cNvPr id="5" name="TextBox 4"/>
          <p:cNvSpPr txBox="1"/>
          <p:nvPr/>
        </p:nvSpPr>
        <p:spPr>
          <a:xfrm>
            <a:off x="1096716" y="545382"/>
            <a:ext cx="45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6358" y="365129"/>
            <a:ext cx="9197455" cy="1325563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dưới đây: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Nêu tên đỉnh và cạnh các góc vuông</a:t>
            </a:r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Nêu tên đỉnh và cạnh các góc không vuông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593676" y="2490164"/>
            <a:ext cx="3868357" cy="2805400"/>
            <a:chOff x="3752376" y="912135"/>
            <a:chExt cx="3879819" cy="405087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053385" y="1651379"/>
              <a:ext cx="3080674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7113579" y="1659401"/>
              <a:ext cx="3722" cy="320373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752376" y="912135"/>
              <a:ext cx="518616" cy="7555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16453" y="912135"/>
              <a:ext cx="518616" cy="7555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13579" y="4207502"/>
              <a:ext cx="518616" cy="7555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644839" y="5513696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Hình 4</a:t>
            </a:r>
          </a:p>
        </p:txBody>
      </p:sp>
      <p:grpSp>
        <p:nvGrpSpPr>
          <p:cNvPr id="50" name="Group 49"/>
          <p:cNvGrpSpPr/>
          <p:nvPr/>
        </p:nvGrpSpPr>
        <p:grpSpPr>
          <a:xfrm rot="13148541">
            <a:off x="3848557" y="1662350"/>
            <a:ext cx="2555801" cy="3692075"/>
            <a:chOff x="3174590" y="2041966"/>
            <a:chExt cx="2555801" cy="3692075"/>
          </a:xfrm>
        </p:grpSpPr>
        <p:grpSp>
          <p:nvGrpSpPr>
            <p:cNvPr id="53" name="Group 52"/>
            <p:cNvGrpSpPr/>
            <p:nvPr/>
          </p:nvGrpSpPr>
          <p:grpSpPr>
            <a:xfrm rot="13840799" flipV="1">
              <a:off x="2806821" y="2409735"/>
              <a:ext cx="2439827" cy="1704290"/>
              <a:chOff x="4285398" y="1362091"/>
              <a:chExt cx="4967785" cy="2593075"/>
            </a:xfrm>
          </p:grpSpPr>
          <p:sp>
            <p:nvSpPr>
              <p:cNvPr id="57" name="Right Triangle 56"/>
              <p:cNvSpPr/>
              <p:nvPr/>
            </p:nvSpPr>
            <p:spPr>
              <a:xfrm>
                <a:off x="4285398" y="1362091"/>
                <a:ext cx="4967785" cy="2593075"/>
              </a:xfrm>
              <a:prstGeom prst="rt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ight Triangle 61"/>
              <p:cNvSpPr/>
              <p:nvPr/>
            </p:nvSpPr>
            <p:spPr>
              <a:xfrm>
                <a:off x="4785200" y="2171625"/>
                <a:ext cx="2891049" cy="1389796"/>
              </a:xfrm>
              <a:prstGeom prst="rtTriangle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ight Triangle 55"/>
            <p:cNvSpPr/>
            <p:nvPr/>
          </p:nvSpPr>
          <p:spPr>
            <a:xfrm rot="13840799" flipH="1" flipV="1">
              <a:off x="4572637" y="4576286"/>
              <a:ext cx="1402070" cy="913439"/>
            </a:xfrm>
            <a:prstGeom prst="rtTriangle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5444089" y="3438851"/>
            <a:ext cx="52128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60399" y="3002141"/>
            <a:ext cx="0" cy="47885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649189" y="2731361"/>
            <a:ext cx="4303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đỉnh G; cạnh GX, GY</a:t>
            </a:r>
          </a:p>
        </p:txBody>
      </p:sp>
    </p:spTree>
    <p:extLst>
      <p:ext uri="{BB962C8B-B14F-4D97-AF65-F5344CB8AC3E}">
        <p14:creationId xmlns:p14="http://schemas.microsoft.com/office/powerpoint/2010/main" val="2651413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040296" y="2077279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</a:rPr>
              <a:t>Góc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</a:rPr>
              <a:t>vuông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033672" y="2524546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</a:rPr>
              <a:t>Góc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</a:rPr>
              <a:t>vuông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914400" y="3200400"/>
            <a:ext cx="37592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914400" y="5105400"/>
            <a:ext cx="58928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14400" y="3200400"/>
            <a:ext cx="0" cy="19050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4673600" y="3200400"/>
            <a:ext cx="2133600" cy="19050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06400" y="297181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807200" y="502921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673600" y="289561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06400" y="5029217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Q</a:t>
            </a:r>
          </a:p>
        </p:txBody>
      </p:sp>
      <p:grpSp>
        <p:nvGrpSpPr>
          <p:cNvPr id="13331" name="Group 19"/>
          <p:cNvGrpSpPr>
            <a:grpSpLocks/>
          </p:cNvGrpSpPr>
          <p:nvPr/>
        </p:nvGrpSpPr>
        <p:grpSpPr bwMode="auto">
          <a:xfrm rot="10800000">
            <a:off x="8636000" y="3200400"/>
            <a:ext cx="1219200" cy="1524000"/>
            <a:chOff x="4080" y="1824"/>
            <a:chExt cx="576" cy="960"/>
          </a:xfrm>
        </p:grpSpPr>
        <p:sp>
          <p:nvSpPr>
            <p:cNvPr id="11306" name="AutoShape 20"/>
            <p:cNvSpPr>
              <a:spLocks noChangeArrowheads="1"/>
            </p:cNvSpPr>
            <p:nvPr/>
          </p:nvSpPr>
          <p:spPr bwMode="auto">
            <a:xfrm>
              <a:off x="4080" y="1824"/>
              <a:ext cx="576" cy="96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AutoShape 21"/>
            <p:cNvSpPr>
              <a:spLocks noChangeArrowheads="1"/>
            </p:cNvSpPr>
            <p:nvPr/>
          </p:nvSpPr>
          <p:spPr bwMode="auto">
            <a:xfrm>
              <a:off x="4224" y="2304"/>
              <a:ext cx="192" cy="33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34" name="Group 22"/>
          <p:cNvGrpSpPr>
            <a:grpSpLocks/>
          </p:cNvGrpSpPr>
          <p:nvPr/>
        </p:nvGrpSpPr>
        <p:grpSpPr bwMode="auto">
          <a:xfrm rot="-5400000">
            <a:off x="10210800" y="4622800"/>
            <a:ext cx="914400" cy="2032000"/>
            <a:chOff x="4080" y="1824"/>
            <a:chExt cx="576" cy="960"/>
          </a:xfrm>
        </p:grpSpPr>
        <p:sp>
          <p:nvSpPr>
            <p:cNvPr id="11304" name="AutoShape 23"/>
            <p:cNvSpPr>
              <a:spLocks noChangeArrowheads="1"/>
            </p:cNvSpPr>
            <p:nvPr/>
          </p:nvSpPr>
          <p:spPr bwMode="auto">
            <a:xfrm>
              <a:off x="4080" y="1824"/>
              <a:ext cx="576" cy="96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5" name="AutoShape 24"/>
            <p:cNvSpPr>
              <a:spLocks noChangeArrowheads="1"/>
            </p:cNvSpPr>
            <p:nvPr/>
          </p:nvSpPr>
          <p:spPr bwMode="auto">
            <a:xfrm>
              <a:off x="4224" y="2304"/>
              <a:ext cx="192" cy="33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37" name="Group 25"/>
          <p:cNvGrpSpPr>
            <a:grpSpLocks/>
          </p:cNvGrpSpPr>
          <p:nvPr/>
        </p:nvGrpSpPr>
        <p:grpSpPr bwMode="auto">
          <a:xfrm rot="5400000">
            <a:off x="10109200" y="2641600"/>
            <a:ext cx="914400" cy="2032000"/>
            <a:chOff x="4080" y="1824"/>
            <a:chExt cx="576" cy="960"/>
          </a:xfrm>
        </p:grpSpPr>
        <p:sp>
          <p:nvSpPr>
            <p:cNvPr id="11302" name="AutoShape 26"/>
            <p:cNvSpPr>
              <a:spLocks noChangeArrowheads="1"/>
            </p:cNvSpPr>
            <p:nvPr/>
          </p:nvSpPr>
          <p:spPr bwMode="auto">
            <a:xfrm>
              <a:off x="4080" y="1824"/>
              <a:ext cx="576" cy="96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3" name="AutoShape 27"/>
            <p:cNvSpPr>
              <a:spLocks noChangeArrowheads="1"/>
            </p:cNvSpPr>
            <p:nvPr/>
          </p:nvSpPr>
          <p:spPr bwMode="auto">
            <a:xfrm>
              <a:off x="4224" y="2304"/>
              <a:ext cx="192" cy="33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40" name="Group 28"/>
          <p:cNvGrpSpPr>
            <a:grpSpLocks/>
          </p:cNvGrpSpPr>
          <p:nvPr/>
        </p:nvGrpSpPr>
        <p:grpSpPr bwMode="auto">
          <a:xfrm>
            <a:off x="6908800" y="2514600"/>
            <a:ext cx="1219200" cy="1524000"/>
            <a:chOff x="4080" y="1824"/>
            <a:chExt cx="576" cy="960"/>
          </a:xfrm>
        </p:grpSpPr>
        <p:sp>
          <p:nvSpPr>
            <p:cNvPr id="11300" name="AutoShape 29"/>
            <p:cNvSpPr>
              <a:spLocks noChangeArrowheads="1"/>
            </p:cNvSpPr>
            <p:nvPr/>
          </p:nvSpPr>
          <p:spPr bwMode="auto">
            <a:xfrm>
              <a:off x="4080" y="1824"/>
              <a:ext cx="576" cy="96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AutoShape 30"/>
            <p:cNvSpPr>
              <a:spLocks noChangeArrowheads="1"/>
            </p:cNvSpPr>
            <p:nvPr/>
          </p:nvSpPr>
          <p:spPr bwMode="auto">
            <a:xfrm>
              <a:off x="4224" y="2304"/>
              <a:ext cx="192" cy="33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43" name="Group 31"/>
          <p:cNvGrpSpPr>
            <a:grpSpLocks/>
          </p:cNvGrpSpPr>
          <p:nvPr/>
        </p:nvGrpSpPr>
        <p:grpSpPr bwMode="auto">
          <a:xfrm>
            <a:off x="203200" y="5530860"/>
            <a:ext cx="9948333" cy="523875"/>
            <a:chOff x="96" y="3456"/>
            <a:chExt cx="4700" cy="330"/>
          </a:xfrm>
        </p:grpSpPr>
        <p:sp>
          <p:nvSpPr>
            <p:cNvPr id="11298" name="Line 32"/>
            <p:cNvSpPr>
              <a:spLocks noChangeShapeType="1"/>
            </p:cNvSpPr>
            <p:nvPr/>
          </p:nvSpPr>
          <p:spPr bwMode="auto">
            <a:xfrm>
              <a:off x="96" y="3648"/>
              <a:ext cx="43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Text Box 33"/>
            <p:cNvSpPr txBox="1">
              <a:spLocks noChangeArrowheads="1"/>
            </p:cNvSpPr>
            <p:nvPr/>
          </p:nvSpPr>
          <p:spPr bwMode="auto">
            <a:xfrm>
              <a:off x="576" y="3456"/>
              <a:ext cx="422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Góc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vuông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: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đỉnh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M,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cạnh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MN, MQ;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đỉnhQ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,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cạnh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QM, QP</a:t>
              </a:r>
            </a:p>
          </p:txBody>
        </p:sp>
      </p:grpSp>
      <p:grpSp>
        <p:nvGrpSpPr>
          <p:cNvPr id="13346" name="Group 34"/>
          <p:cNvGrpSpPr>
            <a:grpSpLocks/>
          </p:cNvGrpSpPr>
          <p:nvPr/>
        </p:nvGrpSpPr>
        <p:grpSpPr bwMode="auto">
          <a:xfrm>
            <a:off x="203200" y="6096001"/>
            <a:ext cx="10464800" cy="523875"/>
            <a:chOff x="96" y="3836"/>
            <a:chExt cx="4944" cy="330"/>
          </a:xfrm>
        </p:grpSpPr>
        <p:sp>
          <p:nvSpPr>
            <p:cNvPr id="11296" name="Line 35"/>
            <p:cNvSpPr>
              <a:spLocks noChangeShapeType="1"/>
            </p:cNvSpPr>
            <p:nvPr/>
          </p:nvSpPr>
          <p:spPr bwMode="auto">
            <a:xfrm>
              <a:off x="96" y="4012"/>
              <a:ext cx="43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Text Box 36"/>
            <p:cNvSpPr txBox="1">
              <a:spLocks noChangeArrowheads="1"/>
            </p:cNvSpPr>
            <p:nvPr/>
          </p:nvSpPr>
          <p:spPr bwMode="auto">
            <a:xfrm>
              <a:off x="576" y="3836"/>
              <a:ext cx="446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Góc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không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vuông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: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đỉnh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N,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cạnh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NM, NP;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đỉnh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P,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cạnh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PN,PQ  </a:t>
              </a:r>
            </a:p>
          </p:txBody>
        </p:sp>
      </p:grpSp>
      <p:grpSp>
        <p:nvGrpSpPr>
          <p:cNvPr id="13349" name="Group 37"/>
          <p:cNvGrpSpPr>
            <a:grpSpLocks/>
          </p:cNvGrpSpPr>
          <p:nvPr/>
        </p:nvGrpSpPr>
        <p:grpSpPr bwMode="auto">
          <a:xfrm>
            <a:off x="914400" y="4876800"/>
            <a:ext cx="304800" cy="228600"/>
            <a:chOff x="3840" y="3552"/>
            <a:chExt cx="144" cy="144"/>
          </a:xfrm>
        </p:grpSpPr>
        <p:sp>
          <p:nvSpPr>
            <p:cNvPr id="11294" name="Line 38"/>
            <p:cNvSpPr>
              <a:spLocks noChangeShapeType="1"/>
            </p:cNvSpPr>
            <p:nvPr/>
          </p:nvSpPr>
          <p:spPr bwMode="auto">
            <a:xfrm>
              <a:off x="3984" y="3552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5" name="Line 39"/>
            <p:cNvSpPr>
              <a:spLocks noChangeShapeType="1"/>
            </p:cNvSpPr>
            <p:nvPr/>
          </p:nvSpPr>
          <p:spPr bwMode="auto">
            <a:xfrm>
              <a:off x="3840" y="3552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52" name="Group 40"/>
          <p:cNvGrpSpPr>
            <a:grpSpLocks/>
          </p:cNvGrpSpPr>
          <p:nvPr/>
        </p:nvGrpSpPr>
        <p:grpSpPr bwMode="auto">
          <a:xfrm>
            <a:off x="914400" y="3200400"/>
            <a:ext cx="304800" cy="228600"/>
            <a:chOff x="4080" y="3504"/>
            <a:chExt cx="144" cy="144"/>
          </a:xfrm>
        </p:grpSpPr>
        <p:sp>
          <p:nvSpPr>
            <p:cNvPr id="11292" name="Line 41"/>
            <p:cNvSpPr>
              <a:spLocks noChangeShapeType="1"/>
            </p:cNvSpPr>
            <p:nvPr/>
          </p:nvSpPr>
          <p:spPr bwMode="auto">
            <a:xfrm>
              <a:off x="4224" y="3504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3" name="Line 42"/>
            <p:cNvSpPr>
              <a:spLocks noChangeShapeType="1"/>
            </p:cNvSpPr>
            <p:nvPr/>
          </p:nvSpPr>
          <p:spPr bwMode="auto">
            <a:xfrm>
              <a:off x="4080" y="3648"/>
              <a:ext cx="1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287" name="Group 48"/>
          <p:cNvGrpSpPr>
            <a:grpSpLocks/>
          </p:cNvGrpSpPr>
          <p:nvPr/>
        </p:nvGrpSpPr>
        <p:grpSpPr bwMode="auto">
          <a:xfrm>
            <a:off x="304800" y="1504954"/>
            <a:ext cx="7112000" cy="523875"/>
            <a:chOff x="144" y="2400"/>
            <a:chExt cx="3360" cy="330"/>
          </a:xfrm>
        </p:grpSpPr>
        <p:sp>
          <p:nvSpPr>
            <p:cNvPr id="11288" name="Text Box 49"/>
            <p:cNvSpPr txBox="1">
              <a:spLocks noChangeArrowheads="1"/>
            </p:cNvSpPr>
            <p:nvPr/>
          </p:nvSpPr>
          <p:spPr bwMode="auto">
            <a:xfrm>
              <a:off x="432" y="2400"/>
              <a:ext cx="30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Trong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hình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tứ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66"/>
                  </a:solidFill>
                  <a:latin typeface="Times New Roman" pitchFamily="18" charset="0"/>
                </a:rPr>
                <a:t>giác</a:t>
              </a:r>
              <a:r>
                <a:rPr lang="en-US" sz="2800" b="1" i="1" dirty="0">
                  <a:solidFill>
                    <a:srgbClr val="000066"/>
                  </a:solidFill>
                  <a:latin typeface="Times New Roman" pitchFamily="18" charset="0"/>
                </a:rPr>
                <a:t> MNPQ:</a:t>
              </a:r>
            </a:p>
          </p:txBody>
        </p:sp>
        <p:sp>
          <p:nvSpPr>
            <p:cNvPr id="11289" name="Oval 50"/>
            <p:cNvSpPr>
              <a:spLocks noChangeArrowheads="1"/>
            </p:cNvSpPr>
            <p:nvPr/>
          </p:nvSpPr>
          <p:spPr bwMode="auto">
            <a:xfrm>
              <a:off x="144" y="2400"/>
              <a:ext cx="244" cy="288"/>
            </a:xfrm>
            <a:prstGeom prst="ellipse">
              <a:avLst/>
            </a:prstGeom>
            <a:solidFill>
              <a:srgbClr val="FF9999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latin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4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3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834 4.88211E-6 L -0.49167 0.1553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77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34 -0.01111 L -0.70834 -3.33333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3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2.22222E-6 L -0.425 2.22222E-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1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333 0.02222 L -0.4 -0.14444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3" grpId="0" animBg="1"/>
      <p:bldP spid="13324" grpId="0" animBg="1"/>
      <p:bldP spid="13325" grpId="0" animBg="1"/>
      <p:bldP spid="13326" grpId="0" animBg="1"/>
      <p:bldP spid="13327" grpId="0"/>
      <p:bldP spid="13328" grpId="0"/>
      <p:bldP spid="13329" grpId="0"/>
      <p:bldP spid="133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223376" y="1143001"/>
            <a:ext cx="70342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16595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304800" y="76200"/>
            <a:ext cx="1016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u="sng">
                <a:solidFill>
                  <a:srgbClr val="0070C0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4800">
                <a:solidFill>
                  <a:srgbClr val="0070C0"/>
                </a:solidFill>
                <a:latin typeface="Times New Roman" panose="02020603050405020304" pitchFamily="18" charset="0"/>
              </a:rPr>
              <a:t>: Dùng ê ke và vẽ góc vuông biết đỉnh và một cạnh cho trước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812800" y="5058833"/>
            <a:ext cx="1422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2F2F"/>
                </a:solidFill>
                <a:latin typeface="Times New Roman" panose="02020603050405020304" pitchFamily="18" charset="0"/>
              </a:rPr>
              <a:t>O</a:t>
            </a:r>
            <a:endParaRPr lang="en-US" altLang="en-US">
              <a:solidFill>
                <a:srgbClr val="FF2F2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0" y="3200400"/>
            <a:ext cx="1625600" cy="1905000"/>
            <a:chOff x="3072" y="2592"/>
            <a:chExt cx="768" cy="1200"/>
          </a:xfrm>
        </p:grpSpPr>
        <p:sp>
          <p:nvSpPr>
            <p:cNvPr id="5132" name="AutoShape 16"/>
            <p:cNvSpPr>
              <a:spLocks noChangeArrowheads="1"/>
            </p:cNvSpPr>
            <p:nvPr/>
          </p:nvSpPr>
          <p:spPr bwMode="auto">
            <a:xfrm>
              <a:off x="3072" y="2592"/>
              <a:ext cx="768" cy="1200"/>
            </a:xfrm>
            <a:prstGeom prst="rtTriangle">
              <a:avLst/>
            </a:prstGeom>
            <a:solidFill>
              <a:srgbClr val="006699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33" name="AutoShape 17"/>
            <p:cNvSpPr>
              <a:spLocks noChangeArrowheads="1"/>
            </p:cNvSpPr>
            <p:nvPr/>
          </p:nvSpPr>
          <p:spPr bwMode="auto">
            <a:xfrm>
              <a:off x="3216" y="30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22400" y="5029200"/>
            <a:ext cx="2743200" cy="152400"/>
            <a:chOff x="672" y="3552"/>
            <a:chExt cx="1824" cy="96"/>
          </a:xfrm>
        </p:grpSpPr>
        <p:sp>
          <p:nvSpPr>
            <p:cNvPr id="5130" name="Line 19"/>
            <p:cNvSpPr>
              <a:spLocks noChangeShapeType="1"/>
            </p:cNvSpPr>
            <p:nvPr/>
          </p:nvSpPr>
          <p:spPr bwMode="auto">
            <a:xfrm>
              <a:off x="720" y="3600"/>
              <a:ext cx="1776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131" name="Oval 20"/>
            <p:cNvSpPr>
              <a:spLocks noChangeArrowheads="1"/>
            </p:cNvSpPr>
            <p:nvPr/>
          </p:nvSpPr>
          <p:spPr bwMode="auto">
            <a:xfrm>
              <a:off x="672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861" name="Line 21"/>
          <p:cNvSpPr>
            <a:spLocks noChangeShapeType="1"/>
          </p:cNvSpPr>
          <p:nvPr/>
        </p:nvSpPr>
        <p:spPr bwMode="auto">
          <a:xfrm flipV="1">
            <a:off x="1524000" y="2971800"/>
            <a:ext cx="0" cy="2057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4165600" y="1670052"/>
            <a:ext cx="7823200" cy="271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>
                <a:solidFill>
                  <a:srgbClr val="C00000"/>
                </a:solidFill>
                <a:latin typeface="Times New Roman" panose="02020603050405020304" pitchFamily="18" charset="0"/>
              </a:rPr>
              <a:t>* Đặt đỉnh góc vuông của ê ke trùng với đỉnh O và một cạnh góc vuông của ê ke trùng với cạnh đã cho.</a:t>
            </a:r>
          </a:p>
        </p:txBody>
      </p:sp>
      <p:sp>
        <p:nvSpPr>
          <p:cNvPr id="163863" name="Text Box 23"/>
          <p:cNvSpPr txBox="1">
            <a:spLocks noChangeArrowheads="1"/>
          </p:cNvSpPr>
          <p:nvPr/>
        </p:nvSpPr>
        <p:spPr bwMode="auto">
          <a:xfrm>
            <a:off x="4368800" y="4525433"/>
            <a:ext cx="7620000" cy="206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>
                <a:solidFill>
                  <a:srgbClr val="00B050"/>
                </a:solidFill>
                <a:latin typeface="Times New Roman" panose="02020603050405020304" pitchFamily="18" charset="0"/>
              </a:rPr>
              <a:t>* Vẽ cạnh còn lại của góc vuông theo cạnh còn lại của góc vuông ê ke.</a:t>
            </a:r>
          </a:p>
        </p:txBody>
      </p:sp>
    </p:spTree>
    <p:extLst>
      <p:ext uri="{BB962C8B-B14F-4D97-AF65-F5344CB8AC3E}">
        <p14:creationId xmlns:p14="http://schemas.microsoft.com/office/powerpoint/2010/main" val="6345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63854" grpId="0" autoUpdateAnimBg="0"/>
      <p:bldP spid="163862" grpId="0" autoUpdateAnimBg="0"/>
      <p:bldP spid="16386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4"/>
          <p:cNvGrpSpPr>
            <a:grpSpLocks/>
          </p:cNvGrpSpPr>
          <p:nvPr/>
        </p:nvGrpSpPr>
        <p:grpSpPr bwMode="auto">
          <a:xfrm>
            <a:off x="3860801" y="3458634"/>
            <a:ext cx="2942167" cy="2175933"/>
            <a:chOff x="1099" y="2035"/>
            <a:chExt cx="1544" cy="1451"/>
          </a:xfrm>
        </p:grpSpPr>
        <p:sp>
          <p:nvSpPr>
            <p:cNvPr id="6160" name="Line 47"/>
            <p:cNvSpPr>
              <a:spLocks noChangeShapeType="1"/>
            </p:cNvSpPr>
            <p:nvPr/>
          </p:nvSpPr>
          <p:spPr bwMode="auto">
            <a:xfrm flipV="1">
              <a:off x="1099" y="2474"/>
              <a:ext cx="1357" cy="10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161" name="Text Box 48"/>
            <p:cNvSpPr txBox="1">
              <a:spLocks noChangeArrowheads="1"/>
            </p:cNvSpPr>
            <p:nvPr/>
          </p:nvSpPr>
          <p:spPr bwMode="auto">
            <a:xfrm>
              <a:off x="2067" y="2035"/>
              <a:ext cx="576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733" b="1">
                  <a:solidFill>
                    <a:srgbClr val="CC9900"/>
                  </a:solidFill>
                  <a:latin typeface=".VnTimeH" pitchFamily="34" charset="0"/>
                </a:rPr>
                <a:t>A</a:t>
              </a:r>
              <a:endParaRPr lang="en-US" altLang="en-US" sz="3733" b="1">
                <a:latin typeface=".VnTimeH" pitchFamily="34" charset="0"/>
              </a:endParaRPr>
            </a:p>
          </p:txBody>
        </p:sp>
      </p:grpSp>
      <p:sp>
        <p:nvSpPr>
          <p:cNvPr id="7" name="Line 55"/>
          <p:cNvSpPr>
            <a:spLocks noChangeShapeType="1"/>
          </p:cNvSpPr>
          <p:nvPr/>
        </p:nvSpPr>
        <p:spPr bwMode="auto">
          <a:xfrm flipV="1">
            <a:off x="9317567" y="4878918"/>
            <a:ext cx="2349500" cy="130174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48" name="Text Box 57"/>
          <p:cNvSpPr txBox="1">
            <a:spLocks noChangeArrowheads="1"/>
          </p:cNvSpPr>
          <p:nvPr/>
        </p:nvSpPr>
        <p:spPr bwMode="auto">
          <a:xfrm>
            <a:off x="8403167" y="5505451"/>
            <a:ext cx="1727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733" b="1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9" name="Line 50"/>
          <p:cNvSpPr>
            <a:spLocks noChangeShapeType="1"/>
          </p:cNvSpPr>
          <p:nvPr/>
        </p:nvSpPr>
        <p:spPr bwMode="auto">
          <a:xfrm>
            <a:off x="262467" y="6112933"/>
            <a:ext cx="2927351" cy="25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50" name="Text Box 57"/>
          <p:cNvSpPr txBox="1">
            <a:spLocks noChangeArrowheads="1"/>
          </p:cNvSpPr>
          <p:nvPr/>
        </p:nvSpPr>
        <p:spPr bwMode="auto">
          <a:xfrm>
            <a:off x="52917" y="6108700"/>
            <a:ext cx="1727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733" b="1">
                <a:solidFill>
                  <a:srgbClr val="FF00FF"/>
                </a:solidFill>
                <a:latin typeface="Times New Roman" panose="02020603050405020304" pitchFamily="18" charset="0"/>
              </a:rPr>
              <a:t>O</a:t>
            </a:r>
            <a:endParaRPr lang="en-US" altLang="en-US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" name="Group 41"/>
          <p:cNvGrpSpPr>
            <a:grpSpLocks/>
          </p:cNvGrpSpPr>
          <p:nvPr/>
        </p:nvGrpSpPr>
        <p:grpSpPr bwMode="auto">
          <a:xfrm rot="8961352">
            <a:off x="5537524" y="4399353"/>
            <a:ext cx="1422400" cy="1676400"/>
            <a:chOff x="2736" y="2496"/>
            <a:chExt cx="768" cy="1200"/>
          </a:xfrm>
          <a:solidFill>
            <a:srgbClr val="FFC000"/>
          </a:solidFill>
        </p:grpSpPr>
        <p:sp>
          <p:nvSpPr>
            <p:cNvPr id="14" name="AutoShape 42"/>
            <p:cNvSpPr>
              <a:spLocks noChangeArrowheads="1"/>
            </p:cNvSpPr>
            <p:nvPr/>
          </p:nvSpPr>
          <p:spPr bwMode="auto">
            <a:xfrm>
              <a:off x="2736" y="2496"/>
              <a:ext cx="768" cy="1200"/>
            </a:xfrm>
            <a:prstGeom prst="rtTriangle">
              <a:avLst/>
            </a:prstGeom>
            <a:grpFill/>
            <a:ln w="9525">
              <a:solidFill>
                <a:srgbClr val="99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>
              <a:off x="2880" y="2976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dirty="0"/>
            </a:p>
          </p:txBody>
        </p:sp>
      </p:grpSp>
      <p:sp>
        <p:nvSpPr>
          <p:cNvPr id="16" name="Line 49"/>
          <p:cNvSpPr>
            <a:spLocks noChangeShapeType="1"/>
          </p:cNvSpPr>
          <p:nvPr/>
        </p:nvSpPr>
        <p:spPr bwMode="auto">
          <a:xfrm>
            <a:off x="6436785" y="4104218"/>
            <a:ext cx="1299633" cy="221614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 rot="19915279">
            <a:off x="8847934" y="4191661"/>
            <a:ext cx="1542132" cy="1674459"/>
            <a:chOff x="2749" y="2504"/>
            <a:chExt cx="768" cy="1200"/>
          </a:xfrm>
          <a:solidFill>
            <a:srgbClr val="FFC000"/>
          </a:solidFill>
        </p:grpSpPr>
        <p:sp>
          <p:nvSpPr>
            <p:cNvPr id="18" name="AutoShape 42"/>
            <p:cNvSpPr>
              <a:spLocks noChangeArrowheads="1"/>
            </p:cNvSpPr>
            <p:nvPr/>
          </p:nvSpPr>
          <p:spPr bwMode="auto">
            <a:xfrm rot="21586073">
              <a:off x="2749" y="2504"/>
              <a:ext cx="768" cy="1200"/>
            </a:xfrm>
            <a:prstGeom prst="rtTriangle">
              <a:avLst/>
            </a:prstGeom>
            <a:grpFill/>
            <a:ln w="9525">
              <a:solidFill>
                <a:srgbClr val="99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9" name="AutoShape 43"/>
            <p:cNvSpPr>
              <a:spLocks noChangeArrowheads="1"/>
            </p:cNvSpPr>
            <p:nvPr/>
          </p:nvSpPr>
          <p:spPr bwMode="auto">
            <a:xfrm>
              <a:off x="2880" y="2976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9933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6154" name="Line 55"/>
          <p:cNvSpPr>
            <a:spLocks noChangeShapeType="1"/>
          </p:cNvSpPr>
          <p:nvPr/>
        </p:nvSpPr>
        <p:spPr bwMode="auto">
          <a:xfrm flipH="1" flipV="1">
            <a:off x="8392584" y="4461933"/>
            <a:ext cx="903816" cy="1676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55" name="Line 50"/>
          <p:cNvSpPr>
            <a:spLocks noChangeShapeType="1"/>
          </p:cNvSpPr>
          <p:nvPr/>
        </p:nvSpPr>
        <p:spPr bwMode="auto">
          <a:xfrm flipH="1">
            <a:off x="304800" y="3886200"/>
            <a:ext cx="2117" cy="2277533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156" name="Text Box 46"/>
          <p:cNvSpPr txBox="1">
            <a:spLocks noChangeArrowheads="1"/>
          </p:cNvSpPr>
          <p:nvPr/>
        </p:nvSpPr>
        <p:spPr bwMode="auto">
          <a:xfrm>
            <a:off x="84667" y="5300133"/>
            <a:ext cx="11451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7" name="Text Box 46"/>
          <p:cNvSpPr txBox="1">
            <a:spLocks noChangeArrowheads="1"/>
          </p:cNvSpPr>
          <p:nvPr/>
        </p:nvSpPr>
        <p:spPr bwMode="auto">
          <a:xfrm>
            <a:off x="6229352" y="3316817"/>
            <a:ext cx="1147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8" name="Text Box 46"/>
          <p:cNvSpPr txBox="1">
            <a:spLocks noChangeArrowheads="1"/>
          </p:cNvSpPr>
          <p:nvPr/>
        </p:nvSpPr>
        <p:spPr bwMode="auto">
          <a:xfrm>
            <a:off x="9082618" y="5342467"/>
            <a:ext cx="11451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9" name="Text Box 71"/>
          <p:cNvSpPr txBox="1">
            <a:spLocks noChangeArrowheads="1"/>
          </p:cNvSpPr>
          <p:nvPr/>
        </p:nvSpPr>
        <p:spPr bwMode="auto">
          <a:xfrm>
            <a:off x="-101600" y="260351"/>
            <a:ext cx="12192000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733" b="1" u="sng">
                <a:solidFill>
                  <a:srgbClr val="0070C0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3733" b="1">
                <a:solidFill>
                  <a:srgbClr val="0070C0"/>
                </a:solidFill>
                <a:latin typeface="Times New Roman" panose="02020603050405020304" pitchFamily="18" charset="0"/>
              </a:rPr>
              <a:t>: Dùng ê ke và vẽ góc vuông biết đỉnh và một cạnh  cho trước</a:t>
            </a:r>
          </a:p>
        </p:txBody>
      </p:sp>
    </p:spTree>
    <p:extLst>
      <p:ext uri="{BB962C8B-B14F-4D97-AF65-F5344CB8AC3E}">
        <p14:creationId xmlns:p14="http://schemas.microsoft.com/office/powerpoint/2010/main" val="3489259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1219200" y="3276600"/>
            <a:ext cx="3352800" cy="1676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157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564681"/>
              </p:ext>
            </p:extLst>
          </p:nvPr>
        </p:nvGraphicFramePr>
        <p:xfrm>
          <a:off x="6299200" y="2459567"/>
          <a:ext cx="5892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2133898" imgH="1733333" progId="Paint.Picture">
                  <p:embed/>
                </p:oleObj>
              </mc:Choice>
              <mc:Fallback>
                <p:oleObj name="Bitmap Image" r:id="rId3" imgW="2133898" imgH="1733333" progId="Paint.Picture">
                  <p:embed/>
                  <p:pic>
                    <p:nvPicPr>
                      <p:cNvPr id="157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2459567"/>
                        <a:ext cx="5892800" cy="297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15"/>
          <p:cNvSpPr txBox="1">
            <a:spLocks noChangeArrowheads="1"/>
          </p:cNvSpPr>
          <p:nvPr/>
        </p:nvSpPr>
        <p:spPr bwMode="auto">
          <a:xfrm>
            <a:off x="101600" y="226484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ê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ke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04800" y="5257800"/>
            <a:ext cx="5181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267" b="1" i="1">
                <a:solidFill>
                  <a:srgbClr val="FF0000"/>
                </a:solidFill>
                <a:latin typeface="Times New Roman" panose="02020603050405020304" pitchFamily="18" charset="0"/>
              </a:rPr>
              <a:t>Có 4 góc vuông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6502400" y="5257800"/>
            <a:ext cx="5181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267" b="1" i="1">
                <a:solidFill>
                  <a:srgbClr val="FF0000"/>
                </a:solidFill>
                <a:latin typeface="Times New Roman" panose="02020603050405020304" pitchFamily="18" charset="0"/>
              </a:rPr>
              <a:t>Có 2 góc vuông</a:t>
            </a: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219200" y="4724400"/>
            <a:ext cx="222251" cy="228600"/>
            <a:chOff x="576" y="2976"/>
            <a:chExt cx="105" cy="144"/>
          </a:xfrm>
        </p:grpSpPr>
        <p:sp>
          <p:nvSpPr>
            <p:cNvPr id="8216" name="Line 25"/>
            <p:cNvSpPr>
              <a:spLocks noChangeShapeType="1"/>
            </p:cNvSpPr>
            <p:nvPr/>
          </p:nvSpPr>
          <p:spPr bwMode="auto">
            <a:xfrm flipH="1">
              <a:off x="681" y="2976"/>
              <a:ext cx="0" cy="14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17" name="Line 32"/>
            <p:cNvSpPr>
              <a:spLocks noChangeShapeType="1"/>
            </p:cNvSpPr>
            <p:nvPr/>
          </p:nvSpPr>
          <p:spPr bwMode="auto">
            <a:xfrm flipH="1">
              <a:off x="576" y="2976"/>
              <a:ext cx="9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368800" y="3272368"/>
            <a:ext cx="203200" cy="232833"/>
            <a:chOff x="2064" y="2061"/>
            <a:chExt cx="96" cy="147"/>
          </a:xfrm>
        </p:grpSpPr>
        <p:sp>
          <p:nvSpPr>
            <p:cNvPr id="8214" name="Line 26"/>
            <p:cNvSpPr>
              <a:spLocks noChangeShapeType="1"/>
            </p:cNvSpPr>
            <p:nvPr/>
          </p:nvSpPr>
          <p:spPr bwMode="auto">
            <a:xfrm flipH="1">
              <a:off x="2064" y="2061"/>
              <a:ext cx="0" cy="14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15" name="Line 33"/>
            <p:cNvSpPr>
              <a:spLocks noChangeShapeType="1"/>
            </p:cNvSpPr>
            <p:nvPr/>
          </p:nvSpPr>
          <p:spPr bwMode="auto">
            <a:xfrm flipH="1">
              <a:off x="2064" y="2208"/>
              <a:ext cx="9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368800" y="4724400"/>
            <a:ext cx="203200" cy="228600"/>
            <a:chOff x="2064" y="2976"/>
            <a:chExt cx="96" cy="144"/>
          </a:xfrm>
        </p:grpSpPr>
        <p:sp>
          <p:nvSpPr>
            <p:cNvPr id="8212" name="Line 23"/>
            <p:cNvSpPr>
              <a:spLocks noChangeShapeType="1"/>
            </p:cNvSpPr>
            <p:nvPr/>
          </p:nvSpPr>
          <p:spPr bwMode="auto">
            <a:xfrm flipH="1">
              <a:off x="2064" y="2976"/>
              <a:ext cx="0" cy="14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13" name="Line 34"/>
            <p:cNvSpPr>
              <a:spLocks noChangeShapeType="1"/>
            </p:cNvSpPr>
            <p:nvPr/>
          </p:nvSpPr>
          <p:spPr bwMode="auto">
            <a:xfrm flipH="1">
              <a:off x="2064" y="2976"/>
              <a:ext cx="9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1074400" y="4597400"/>
            <a:ext cx="203200" cy="228600"/>
            <a:chOff x="5241" y="2919"/>
            <a:chExt cx="96" cy="144"/>
          </a:xfrm>
        </p:grpSpPr>
        <p:sp>
          <p:nvSpPr>
            <p:cNvPr id="8210" name="Line 28"/>
            <p:cNvSpPr>
              <a:spLocks noChangeShapeType="1"/>
            </p:cNvSpPr>
            <p:nvPr/>
          </p:nvSpPr>
          <p:spPr bwMode="auto">
            <a:xfrm flipH="1">
              <a:off x="5241" y="2919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11" name="Line 35"/>
            <p:cNvSpPr>
              <a:spLocks noChangeShapeType="1"/>
            </p:cNvSpPr>
            <p:nvPr/>
          </p:nvSpPr>
          <p:spPr bwMode="auto">
            <a:xfrm flipH="1">
              <a:off x="5241" y="2919"/>
              <a:ext cx="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219201" y="3272368"/>
            <a:ext cx="215900" cy="232833"/>
            <a:chOff x="576" y="2061"/>
            <a:chExt cx="102" cy="147"/>
          </a:xfrm>
        </p:grpSpPr>
        <p:sp>
          <p:nvSpPr>
            <p:cNvPr id="8208" name="Line 29"/>
            <p:cNvSpPr>
              <a:spLocks noChangeShapeType="1"/>
            </p:cNvSpPr>
            <p:nvPr/>
          </p:nvSpPr>
          <p:spPr bwMode="auto">
            <a:xfrm flipH="1">
              <a:off x="678" y="2061"/>
              <a:ext cx="0" cy="14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09" name="Line 36"/>
            <p:cNvSpPr>
              <a:spLocks noChangeShapeType="1"/>
            </p:cNvSpPr>
            <p:nvPr/>
          </p:nvSpPr>
          <p:spPr bwMode="auto">
            <a:xfrm flipH="1">
              <a:off x="576" y="2208"/>
              <a:ext cx="9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26" name="Group 42"/>
          <p:cNvGrpSpPr>
            <a:grpSpLocks/>
          </p:cNvGrpSpPr>
          <p:nvPr/>
        </p:nvGrpSpPr>
        <p:grpSpPr bwMode="auto">
          <a:xfrm rot="5400000">
            <a:off x="7194551" y="4584700"/>
            <a:ext cx="203200" cy="228600"/>
            <a:chOff x="5241" y="2919"/>
            <a:chExt cx="96" cy="144"/>
          </a:xfrm>
        </p:grpSpPr>
        <p:sp>
          <p:nvSpPr>
            <p:cNvPr id="8206" name="Line 28"/>
            <p:cNvSpPr>
              <a:spLocks noChangeShapeType="1"/>
            </p:cNvSpPr>
            <p:nvPr/>
          </p:nvSpPr>
          <p:spPr bwMode="auto">
            <a:xfrm flipH="1">
              <a:off x="5241" y="29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07" name="Line 35"/>
            <p:cNvSpPr>
              <a:spLocks noChangeShapeType="1"/>
            </p:cNvSpPr>
            <p:nvPr/>
          </p:nvSpPr>
          <p:spPr bwMode="auto">
            <a:xfrm flipH="1">
              <a:off x="5241" y="291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635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6" grpId="0" animBg="1"/>
      <p:bldP spid="6149" grpId="0"/>
      <p:bldP spid="157712" grpId="0"/>
      <p:bldP spid="1577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34" name="Object 10"/>
          <p:cNvGraphicFramePr>
            <a:graphicFrameLocks noChangeAspect="1"/>
          </p:cNvGraphicFramePr>
          <p:nvPr/>
        </p:nvGraphicFramePr>
        <p:xfrm>
          <a:off x="1625600" y="2667000"/>
          <a:ext cx="39624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Bitmap Image" r:id="rId4" imgW="2285714" imgH="2285714" progId="Paint.Picture">
                  <p:embed/>
                </p:oleObj>
              </mc:Choice>
              <mc:Fallback>
                <p:oleObj name="Bitmap Image" r:id="rId4" imgW="2285714" imgH="2285714" progId="Paint.Picture">
                  <p:embed/>
                  <p:pic>
                    <p:nvPicPr>
                      <p:cNvPr id="154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667000"/>
                        <a:ext cx="39624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5" name="Object 11"/>
          <p:cNvGraphicFramePr>
            <a:graphicFrameLocks noChangeAspect="1"/>
          </p:cNvGraphicFramePr>
          <p:nvPr/>
        </p:nvGraphicFramePr>
        <p:xfrm>
          <a:off x="8585200" y="2819400"/>
          <a:ext cx="24892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Bitmap Image" r:id="rId6" imgW="1457143" imgH="2381582" progId="Paint.Picture">
                  <p:embed/>
                </p:oleObj>
              </mc:Choice>
              <mc:Fallback>
                <p:oleObj name="Bitmap Image" r:id="rId6" imgW="1457143" imgH="2381582" progId="Paint.Picture">
                  <p:embed/>
                  <p:pic>
                    <p:nvPicPr>
                      <p:cNvPr id="154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5200" y="2819400"/>
                        <a:ext cx="24892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8" name="Object 14"/>
          <p:cNvGraphicFramePr>
            <a:graphicFrameLocks noChangeAspect="1"/>
          </p:cNvGraphicFramePr>
          <p:nvPr/>
        </p:nvGraphicFramePr>
        <p:xfrm>
          <a:off x="6400800" y="2819401"/>
          <a:ext cx="1828800" cy="133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Bitmap Image" r:id="rId8" imgW="1066667" imgH="1038370" progId="Paint.Picture">
                  <p:embed/>
                </p:oleObj>
              </mc:Choice>
              <mc:Fallback>
                <p:oleObj name="Bitmap Image" r:id="rId8" imgW="1066667" imgH="1038370" progId="Paint.Picture">
                  <p:embed/>
                  <p:pic>
                    <p:nvPicPr>
                      <p:cNvPr id="1546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19401"/>
                        <a:ext cx="1828800" cy="1335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9" name="Object 15"/>
          <p:cNvGraphicFramePr>
            <a:graphicFrameLocks noChangeAspect="1"/>
          </p:cNvGraphicFramePr>
          <p:nvPr/>
        </p:nvGraphicFramePr>
        <p:xfrm>
          <a:off x="6318251" y="4455584"/>
          <a:ext cx="1911349" cy="1335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Bitmap Image" r:id="rId10" imgW="1066667" imgH="1085714" progId="Paint.Picture">
                  <p:embed/>
                </p:oleObj>
              </mc:Choice>
              <mc:Fallback>
                <p:oleObj name="Bitmap Image" r:id="rId10" imgW="1066667" imgH="1085714" progId="Paint.Picture">
                  <p:embed/>
                  <p:pic>
                    <p:nvPicPr>
                      <p:cNvPr id="1546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4455584"/>
                        <a:ext cx="1911349" cy="1335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304800" y="-55033"/>
            <a:ext cx="9806517" cy="206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267" u="sng">
                <a:solidFill>
                  <a:srgbClr val="0070C0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4267">
                <a:solidFill>
                  <a:srgbClr val="0070C0"/>
                </a:solidFill>
                <a:latin typeface="Times New Roman" panose="02020603050405020304" pitchFamily="18" charset="0"/>
              </a:rPr>
              <a:t>: Hai miếng bìa nào có thể ghép lại được một góc vuông như hình A hoặc hình B          </a:t>
            </a:r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>
            <a:off x="609600" y="5562600"/>
            <a:ext cx="7010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Hình A được ghép từ hình 1 và hình 4.</a:t>
            </a:r>
            <a:r>
              <a:rPr lang="en-US" altLang="en-US" sz="3733" b="1">
                <a:solidFill>
                  <a:srgbClr val="C00000"/>
                </a:solidFill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609600" y="6273800"/>
            <a:ext cx="711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Hình B được ghép từ hình 2 và hình 3.          </a:t>
            </a:r>
          </a:p>
        </p:txBody>
      </p:sp>
      <p:pic>
        <p:nvPicPr>
          <p:cNvPr id="9225" name="Picture 57" descr="3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0"/>
            <a:ext cx="172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0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6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22934 0.006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58025E-6 L 0.22934 0.007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154642" grpId="0"/>
      <p:bldP spid="1546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91987"/>
            <a:ext cx="10515600" cy="1325563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Củng cố, dặn dò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1016" y="1459241"/>
            <a:ext cx="44332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09" y="2614704"/>
            <a:ext cx="1037371" cy="1037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19" y="879784"/>
            <a:ext cx="762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63" y="217002"/>
            <a:ext cx="762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wallpaper #wall #papeldeparede #papel #decoração #natural #natureza  #wallpaperiphone #desenho #… in 2020 | Cute patterns wallpaper, Pattern  wallpaper, Homescreen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566"/>
            <a:ext cx="12039600" cy="6904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6" descr="Premium Vector | Cartoon school kids with chalk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b="13832"/>
          <a:stretch>
            <a:fillRect/>
          </a:stretch>
        </p:blipFill>
        <p:spPr bwMode="auto">
          <a:xfrm>
            <a:off x="-40217" y="1320801"/>
            <a:ext cx="12192001" cy="553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3276600" y="304800"/>
            <a:ext cx="6019800" cy="1017032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8800" b="1" u="sng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800" b="1" u="sng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u="sng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800" b="1" u="sng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587500" y="1934634"/>
            <a:ext cx="9398000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42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tập trong VBT.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42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Đề- ca-mét. Héc- tô- mét</a:t>
            </a:r>
          </a:p>
        </p:txBody>
      </p:sp>
    </p:spTree>
    <p:extLst>
      <p:ext uri="{BB962C8B-B14F-4D97-AF65-F5344CB8AC3E}">
        <p14:creationId xmlns:p14="http://schemas.microsoft.com/office/powerpoint/2010/main" val="3358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39" y="447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8706926"/>
              </p:ext>
            </p:extLst>
          </p:nvPr>
        </p:nvGraphicFramePr>
        <p:xfrm>
          <a:off x="1296293" y="1124689"/>
          <a:ext cx="7210475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 descr="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95" y="2688194"/>
            <a:ext cx="2832372" cy="27749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13" y="2688194"/>
            <a:ext cx="2516281" cy="25746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1956" y="5390594"/>
            <a:ext cx="288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40200" y="5390594"/>
            <a:ext cx="293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67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824" y="1279529"/>
            <a:ext cx="11691256" cy="246951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VUÔNG, GÓC KHÔNG VUÔNG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NHẬN BIẾT VÀ VẼ GÓC VUÔNG BẰNG Ê- KE</a:t>
            </a:r>
          </a:p>
        </p:txBody>
      </p:sp>
    </p:spTree>
    <p:extLst>
      <p:ext uri="{BB962C8B-B14F-4D97-AF65-F5344CB8AC3E}">
        <p14:creationId xmlns:p14="http://schemas.microsoft.com/office/powerpoint/2010/main" val="100700565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52" y="1093727"/>
            <a:ext cx="4662268" cy="805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5" y="2483535"/>
            <a:ext cx="2832372" cy="27749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07" y="2466080"/>
            <a:ext cx="2698044" cy="2760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29" y="2483535"/>
            <a:ext cx="2682195" cy="2743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05984" y="5377228"/>
            <a:ext cx="817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962003"/>
            <a:ext cx="1140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92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091" y="1062730"/>
            <a:ext cx="4662268" cy="805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5" y="2483535"/>
            <a:ext cx="2832372" cy="27749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07" y="2466080"/>
            <a:ext cx="2698044" cy="2760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29" y="2483535"/>
            <a:ext cx="2682195" cy="2743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377440" y="3066757"/>
            <a:ext cx="0" cy="7883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77443" y="3871010"/>
            <a:ext cx="928468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64359" y="3066757"/>
            <a:ext cx="0" cy="788378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64359" y="3411940"/>
            <a:ext cx="677384" cy="459072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053471" y="3039164"/>
            <a:ext cx="0" cy="78837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053470" y="3843421"/>
            <a:ext cx="431724" cy="683719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-141809" y="5291042"/>
            <a:ext cx="122238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741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209800" y="26670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2346325" y="27432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3619500" y="2719388"/>
            <a:ext cx="133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126" name="Text Box 18"/>
          <p:cNvSpPr txBox="1">
            <a:spLocks noChangeArrowheads="1"/>
          </p:cNvSpPr>
          <p:nvPr/>
        </p:nvSpPr>
        <p:spPr bwMode="auto">
          <a:xfrm>
            <a:off x="3676651" y="3719513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7829551" y="2667001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7" name="Picture 3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2667000" cy="27749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151"/>
            <a:ext cx="2743200" cy="2760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2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184150"/>
            <a:ext cx="2711450" cy="2743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2"/>
          <p:cNvGrpSpPr>
            <a:grpSpLocks/>
          </p:cNvGrpSpPr>
          <p:nvPr/>
        </p:nvGrpSpPr>
        <p:grpSpPr bwMode="auto">
          <a:xfrm>
            <a:off x="2899954" y="152400"/>
            <a:ext cx="1191034" cy="1544637"/>
            <a:chOff x="432" y="1817"/>
            <a:chExt cx="777" cy="1130"/>
          </a:xfrm>
        </p:grpSpPr>
        <p:sp>
          <p:nvSpPr>
            <p:cNvPr id="5143" name="Line 3"/>
            <p:cNvSpPr>
              <a:spLocks noChangeShapeType="1"/>
            </p:cNvSpPr>
            <p:nvPr/>
          </p:nvSpPr>
          <p:spPr bwMode="auto">
            <a:xfrm>
              <a:off x="432" y="1817"/>
              <a:ext cx="0" cy="11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4"/>
            <p:cNvSpPr>
              <a:spLocks noChangeShapeType="1"/>
            </p:cNvSpPr>
            <p:nvPr/>
          </p:nvSpPr>
          <p:spPr bwMode="auto">
            <a:xfrm>
              <a:off x="432" y="2924"/>
              <a:ext cx="7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"/>
          <p:cNvGrpSpPr>
            <a:grpSpLocks/>
          </p:cNvGrpSpPr>
          <p:nvPr/>
        </p:nvGrpSpPr>
        <p:grpSpPr bwMode="auto">
          <a:xfrm>
            <a:off x="5917474" y="152400"/>
            <a:ext cx="1015931" cy="1447800"/>
            <a:chOff x="2221" y="1949"/>
            <a:chExt cx="729" cy="1352"/>
          </a:xfrm>
        </p:grpSpPr>
        <p:sp>
          <p:nvSpPr>
            <p:cNvPr id="74" name="Line 8"/>
            <p:cNvSpPr>
              <a:spLocks noChangeShapeType="1"/>
            </p:cNvSpPr>
            <p:nvPr/>
          </p:nvSpPr>
          <p:spPr bwMode="auto">
            <a:xfrm>
              <a:off x="2221" y="1949"/>
              <a:ext cx="0" cy="1352"/>
            </a:xfrm>
            <a:prstGeom prst="line">
              <a:avLst/>
            </a:prstGeom>
            <a:ln w="76200">
              <a:solidFill>
                <a:srgbClr val="FF2F2F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Line 9"/>
            <p:cNvSpPr>
              <a:spLocks noChangeShapeType="1"/>
            </p:cNvSpPr>
            <p:nvPr/>
          </p:nvSpPr>
          <p:spPr bwMode="auto">
            <a:xfrm flipV="1">
              <a:off x="2227" y="2494"/>
              <a:ext cx="723" cy="789"/>
            </a:xfrm>
            <a:prstGeom prst="line">
              <a:avLst/>
            </a:prstGeom>
            <a:ln w="76200">
              <a:solidFill>
                <a:srgbClr val="FF2F2F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6" name="Group 38"/>
          <p:cNvGrpSpPr>
            <a:grpSpLocks/>
          </p:cNvGrpSpPr>
          <p:nvPr/>
        </p:nvGrpSpPr>
        <p:grpSpPr bwMode="auto">
          <a:xfrm>
            <a:off x="9067800" y="381000"/>
            <a:ext cx="349250" cy="1752600"/>
            <a:chOff x="7346950" y="381000"/>
            <a:chExt cx="349250" cy="175260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7346950" y="381000"/>
              <a:ext cx="0" cy="118268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346950" y="1519238"/>
              <a:ext cx="349250" cy="61436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6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00174 0.489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92 L -0.00677 0.52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01424 0.561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119314" y="2006601"/>
            <a:ext cx="1233487" cy="1793875"/>
            <a:chOff x="432" y="1817"/>
            <a:chExt cx="777" cy="1130"/>
          </a:xfrm>
        </p:grpSpPr>
        <p:sp>
          <p:nvSpPr>
            <p:cNvPr id="6166" name="Line 3"/>
            <p:cNvSpPr>
              <a:spLocks noChangeShapeType="1"/>
            </p:cNvSpPr>
            <p:nvPr/>
          </p:nvSpPr>
          <p:spPr bwMode="auto">
            <a:xfrm>
              <a:off x="432" y="1817"/>
              <a:ext cx="0" cy="11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4"/>
            <p:cNvSpPr>
              <a:spLocks noChangeShapeType="1"/>
            </p:cNvSpPr>
            <p:nvPr/>
          </p:nvSpPr>
          <p:spPr bwMode="auto">
            <a:xfrm>
              <a:off x="432" y="2924"/>
              <a:ext cx="7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143000" y="4402449"/>
            <a:ext cx="243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3200" b="1" dirty="0">
                <a:latin typeface="Times New Roman" panose="02020603050405020304" pitchFamily="18" charset="0"/>
              </a:rPr>
              <a:t> O,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>
                <a:latin typeface="Times New Roman" panose="02020603050405020304" pitchFamily="18" charset="0"/>
              </a:rPr>
              <a:t> OA, OB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4440238" y="4428815"/>
            <a:ext cx="335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P,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PM, PN.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59350" y="2233613"/>
            <a:ext cx="1157288" cy="2146300"/>
            <a:chOff x="2221" y="1949"/>
            <a:chExt cx="729" cy="1352"/>
          </a:xfrm>
        </p:grpSpPr>
        <p:sp>
          <p:nvSpPr>
            <p:cNvPr id="106504" name="Line 8"/>
            <p:cNvSpPr>
              <a:spLocks noChangeShapeType="1"/>
            </p:cNvSpPr>
            <p:nvPr/>
          </p:nvSpPr>
          <p:spPr bwMode="auto">
            <a:xfrm>
              <a:off x="2221" y="1949"/>
              <a:ext cx="0" cy="1352"/>
            </a:xfrm>
            <a:prstGeom prst="line">
              <a:avLst/>
            </a:prstGeom>
            <a:ln w="7620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05" name="Line 9"/>
            <p:cNvSpPr>
              <a:spLocks noChangeShapeType="1"/>
            </p:cNvSpPr>
            <p:nvPr/>
          </p:nvSpPr>
          <p:spPr bwMode="auto">
            <a:xfrm flipV="1">
              <a:off x="2227" y="2495"/>
              <a:ext cx="723" cy="790"/>
            </a:xfrm>
            <a:prstGeom prst="line">
              <a:avLst/>
            </a:prstGeom>
            <a:ln w="7620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848601" y="1857375"/>
            <a:ext cx="1630363" cy="2827338"/>
            <a:chOff x="3981" y="1478"/>
            <a:chExt cx="1027" cy="1781"/>
          </a:xfrm>
        </p:grpSpPr>
        <p:sp>
          <p:nvSpPr>
            <p:cNvPr id="106508" name="Line 12"/>
            <p:cNvSpPr>
              <a:spLocks noChangeShapeType="1"/>
            </p:cNvSpPr>
            <p:nvPr/>
          </p:nvSpPr>
          <p:spPr bwMode="auto">
            <a:xfrm rot="-87300000">
              <a:off x="4509" y="2445"/>
              <a:ext cx="499" cy="814"/>
            </a:xfrm>
            <a:prstGeom prst="line">
              <a:avLst/>
            </a:prstGeom>
            <a:ln w="76200">
              <a:solidFill>
                <a:srgbClr val="0000FF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09" name="Line 13"/>
            <p:cNvSpPr>
              <a:spLocks noChangeShapeType="1"/>
            </p:cNvSpPr>
            <p:nvPr/>
          </p:nvSpPr>
          <p:spPr bwMode="auto">
            <a:xfrm rot="2700000">
              <a:off x="3981" y="1478"/>
              <a:ext cx="873" cy="873"/>
            </a:xfrm>
            <a:prstGeom prst="line">
              <a:avLst/>
            </a:prstGeom>
            <a:ln w="76200">
              <a:solidFill>
                <a:srgbClr val="0000FF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1524000" y="3389314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1828800" y="1484314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3352800" y="3465514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4038600" y="3465514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5791200" y="1636714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6096000" y="3373439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8382000" y="3694114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7391400" y="1773239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6528" name="Text Box 32"/>
          <p:cNvSpPr txBox="1">
            <a:spLocks noChangeArrowheads="1"/>
          </p:cNvSpPr>
          <p:nvPr/>
        </p:nvSpPr>
        <p:spPr bwMode="auto">
          <a:xfrm>
            <a:off x="10210800" y="3846514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7184" name="TextBox 19"/>
          <p:cNvSpPr txBox="1">
            <a:spLocks noChangeArrowheads="1"/>
          </p:cNvSpPr>
          <p:nvPr/>
        </p:nvSpPr>
        <p:spPr bwMode="auto">
          <a:xfrm>
            <a:off x="1524000" y="228601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2)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7994395" y="4481479"/>
            <a:ext cx="3276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E,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EC, ED.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738812"/>
            <a:ext cx="11930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26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  <p:bldP spid="106502" grpId="0"/>
      <p:bldP spid="106520" grpId="0"/>
      <p:bldP spid="106521" grpId="0"/>
      <p:bldP spid="106522" grpId="0"/>
      <p:bldP spid="106523" grpId="0"/>
      <p:bldP spid="106524" grpId="0"/>
      <p:bldP spid="106525" grpId="0"/>
      <p:bldP spid="106526" grpId="0"/>
      <p:bldP spid="106527" grpId="0"/>
      <p:bldP spid="106528" grpId="0"/>
      <p:bldP spid="7184" grpId="0"/>
      <p:bldP spid="10653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2662" y="401182"/>
            <a:ext cx="9277639" cy="805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Ê ke</a:t>
            </a:r>
          </a:p>
        </p:txBody>
      </p:sp>
      <p:grpSp>
        <p:nvGrpSpPr>
          <p:cNvPr id="8" name="Group 7"/>
          <p:cNvGrpSpPr/>
          <p:nvPr/>
        </p:nvGrpSpPr>
        <p:grpSpPr>
          <a:xfrm rot="16200000" flipV="1">
            <a:off x="3637131" y="1738558"/>
            <a:ext cx="4995080" cy="3125339"/>
            <a:chOff x="4285398" y="1362097"/>
            <a:chExt cx="4967785" cy="2593075"/>
          </a:xfrm>
        </p:grpSpPr>
        <p:sp>
          <p:nvSpPr>
            <p:cNvPr id="5" name="Right Triangle 4"/>
            <p:cNvSpPr/>
            <p:nvPr/>
          </p:nvSpPr>
          <p:spPr>
            <a:xfrm>
              <a:off x="4285398" y="1362097"/>
              <a:ext cx="4967785" cy="259307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4766766" y="2154807"/>
              <a:ext cx="2891049" cy="1389797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70030" y="6038975"/>
            <a:ext cx="323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Cái ê ke</a:t>
            </a:r>
          </a:p>
        </p:txBody>
      </p:sp>
      <p:cxnSp>
        <p:nvCxnSpPr>
          <p:cNvPr id="11" name="Straight Connector 10"/>
          <p:cNvCxnSpPr>
            <a:endCxn id="5" idx="2"/>
          </p:cNvCxnSpPr>
          <p:nvPr/>
        </p:nvCxnSpPr>
        <p:spPr>
          <a:xfrm>
            <a:off x="4572014" y="803697"/>
            <a:ext cx="1" cy="499508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71999" y="5798758"/>
            <a:ext cx="3125344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11" y="803676"/>
            <a:ext cx="3125343" cy="499508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4203523" y="401162"/>
            <a:ext cx="982639" cy="1072796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4068337" y="5155122"/>
            <a:ext cx="982639" cy="1072796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7121910" y="5128477"/>
            <a:ext cx="982639" cy="1072796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7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254456"/>
  <p:tag name="VIOLETTITLE" val="Góc vuông, góc không vuông"/>
  <p:tag name="VIOLETLESSON" val="23"/>
  <p:tag name="VIOLETCATID" val="2194"/>
  <p:tag name="VIOLETSUBJECT" val="Toán học 3"/>
  <p:tag name="VIOLETAUTHORID" val="13512131"/>
  <p:tag name="VIOLETAUTHORNAME" val="Nguyễn Thị Phi Yến"/>
  <p:tag name="VIOLETAUTHORAVATAR" val="no_avatar.jpg"/>
  <p:tag name="VIOLETAUTHORADDRESS" val="trường TH chu Minh - Hà Nội "/>
  <p:tag name="VIOLETDATE" val="2021-10-29 09:28:13"/>
  <p:tag name="VIOLETHIT" val="106"/>
  <p:tag name="VIOLETLIKE" val="0"/>
  <p:tag name="INKNOELEADERBOARD" val="17975159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978</Words>
  <Application>Microsoft Office PowerPoint</Application>
  <PresentationFormat>Widescreen</PresentationFormat>
  <Paragraphs>166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.VnArial</vt:lpstr>
      <vt:lpstr>.VnTimeH</vt:lpstr>
      <vt:lpstr>Arial</vt:lpstr>
      <vt:lpstr>Calibri</vt:lpstr>
      <vt:lpstr>Calibri Light</vt:lpstr>
      <vt:lpstr>Times New Roman</vt:lpstr>
      <vt:lpstr>Office Theme</vt:lpstr>
      <vt:lpstr>2_Default Design</vt:lpstr>
      <vt:lpstr>3_Default Design</vt:lpstr>
      <vt:lpstr>Bitmap Image</vt:lpstr>
      <vt:lpstr>PowerPoint Presentation</vt:lpstr>
      <vt:lpstr>PowerPoint Presentation</vt:lpstr>
      <vt:lpstr>KHỞI ĐỘNG</vt:lpstr>
      <vt:lpstr>Thứ ba ngày 2 tháng 11 năm 2021 Toán GÓC VUÔNG, GÓC KHÔNG VUÔNG THỰC HÀNH NHẬN BIẾT VÀ VẼ GÓC VUÔNG BẰNG Ê- 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sử dụng Ê ke:</vt:lpstr>
      <vt:lpstr>a) Dùng ê ke để nhận biết góc vuông của hình bên rồi đánh dấu góc vuông (theo mẫu)</vt:lpstr>
      <vt:lpstr>b) Dùng ê ke để vẽ: - Góc vuông đỉnh O; cạnh OA, OB (theo mẫu) - Góc vuông đỉnh M; cạnh MC, MD.</vt:lpstr>
      <vt:lpstr>Trong các hình dưới đây: a) Nêu tên đỉnh và cạnh các góc vuông b) Nêu tên đỉnh và cạnh các góc không vuông</vt:lpstr>
      <vt:lpstr>Trong các hình dưới đây: a) Nêu tên đỉnh và cạnh các góc vuông b) Nêu tên đỉnh và cạnh các góc không vuông</vt:lpstr>
      <vt:lpstr>Trong các hình dưới đây: a) Nêu tên đỉnh và cạnh các góc vuông b) Nêu tên đỉnh và cạnh các góc không vuông</vt:lpstr>
      <vt:lpstr>Trong các hình dưới đây: a) Nêu tên đỉnh và cạnh các góc vuông b) Nêu tên đỉnh và cạnh các góc không vuông</vt:lpstr>
      <vt:lpstr>Trong các hình dưới đây: a) Nêu tên đỉnh và cạnh các góc vuông b) Nêu tên đỉnh và cạnh các góc không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Củng cố, dặn dò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thầy cô và  các em học sinh đến với  tiết học ngày hôm nay</dc:title>
  <dc:creator>Trang</dc:creator>
  <cp:lastModifiedBy>Đào Thị Minh Phượng</cp:lastModifiedBy>
  <cp:revision>82</cp:revision>
  <dcterms:created xsi:type="dcterms:W3CDTF">2016-10-16T09:22:46Z</dcterms:created>
  <dcterms:modified xsi:type="dcterms:W3CDTF">2021-11-04T03:28:41Z</dcterms:modified>
</cp:coreProperties>
</file>