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09" r:id="rId2"/>
    <p:sldId id="286" r:id="rId3"/>
    <p:sldId id="285" r:id="rId4"/>
    <p:sldId id="257" r:id="rId5"/>
    <p:sldId id="293" r:id="rId6"/>
    <p:sldId id="294" r:id="rId7"/>
    <p:sldId id="295" r:id="rId8"/>
    <p:sldId id="288" r:id="rId9"/>
    <p:sldId id="296" r:id="rId10"/>
    <p:sldId id="291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89" r:id="rId19"/>
    <p:sldId id="304" r:id="rId20"/>
    <p:sldId id="305" r:id="rId21"/>
    <p:sldId id="268" r:id="rId22"/>
    <p:sldId id="306" r:id="rId23"/>
    <p:sldId id="259" r:id="rId24"/>
    <p:sldId id="308" r:id="rId25"/>
    <p:sldId id="292" r:id="rId26"/>
    <p:sldId id="284" r:id="rId27"/>
  </p:sldIdLst>
  <p:sldSz cx="16778288" cy="9475788"/>
  <p:notesSz cx="6858000" cy="9144000"/>
  <p:custDataLst>
    <p:tags r:id="rId2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3300"/>
    <a:srgbClr val="FFEB71"/>
    <a:srgbClr val="FFEFAB"/>
    <a:srgbClr val="FFD937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25"/>
  </p:normalViewPr>
  <p:slideViewPr>
    <p:cSldViewPr showGuides="1">
      <p:cViewPr varScale="1">
        <p:scale>
          <a:sx n="53" d="100"/>
          <a:sy n="53" d="100"/>
        </p:scale>
        <p:origin x="666" y="78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62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01663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3507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0489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18882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1226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3150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50275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2913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59001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9823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80654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47372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12870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3158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200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32573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1089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8602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8928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46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789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6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6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850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27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62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617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39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346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776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21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549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646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611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17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8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494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433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91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66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19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12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57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12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978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582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00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782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78" r:id="rId14"/>
    <p:sldLayoutId id="2147483677" r:id="rId15"/>
    <p:sldLayoutId id="2147483676" r:id="rId16"/>
    <p:sldLayoutId id="2147483675" r:id="rId17"/>
    <p:sldLayoutId id="2147483674" r:id="rId18"/>
    <p:sldLayoutId id="2147483673" r:id="rId19"/>
    <p:sldLayoutId id="2147483672" r:id="rId20"/>
    <p:sldLayoutId id="2147483671" r:id="rId21"/>
    <p:sldLayoutId id="2147483670" r:id="rId22"/>
    <p:sldLayoutId id="2147483669" r:id="rId23"/>
    <p:sldLayoutId id="2147483668" r:id="rId24"/>
    <p:sldLayoutId id="2147483667" r:id="rId25"/>
    <p:sldLayoutId id="2147483666" r:id="rId26"/>
    <p:sldLayoutId id="2147483665" r:id="rId27"/>
    <p:sldLayoutId id="2147483664" r:id="rId28"/>
    <p:sldLayoutId id="2147483663" r:id="rId29"/>
    <p:sldLayoutId id="2147483662" r:id="rId30"/>
    <p:sldLayoutId id="2147483661" r:id="rId31"/>
    <p:sldLayoutId id="2147483651" r:id="rId32"/>
    <p:sldLayoutId id="2147483652" r:id="rId33"/>
    <p:sldLayoutId id="2147483653" r:id="rId34"/>
    <p:sldLayoutId id="2147483654" r:id="rId35"/>
    <p:sldLayoutId id="2147483655" r:id="rId36"/>
    <p:sldLayoutId id="2147483656" r:id="rId37"/>
    <p:sldLayoutId id="2147483657" r:id="rId38"/>
    <p:sldLayoutId id="2147483658" r:id="rId39"/>
    <p:sldLayoutId id="2147483659" r:id="rId40"/>
    <p:sldLayoutId id="2147483660" r:id="rId4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0.png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1" descr="butterfly5">
            <a:extLst>
              <a:ext uri="{FF2B5EF4-FFF2-40B4-BE49-F238E27FC236}">
                <a16:creationId xmlns:a16="http://schemas.microsoft.com/office/drawing/2014/main" id="{7FC8842F-869B-4E00-9DE4-6C2253A18E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26457" y="5064132"/>
            <a:ext cx="1135483" cy="144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2" descr="butterfly5">
            <a:extLst>
              <a:ext uri="{FF2B5EF4-FFF2-40B4-BE49-F238E27FC236}">
                <a16:creationId xmlns:a16="http://schemas.microsoft.com/office/drawing/2014/main" id="{9D8BF2A7-52B4-46ED-8607-564C6074E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3" y="5254655"/>
            <a:ext cx="1538010" cy="10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5" descr="butterfly5">
            <a:extLst>
              <a:ext uri="{FF2B5EF4-FFF2-40B4-BE49-F238E27FC236}">
                <a16:creationId xmlns:a16="http://schemas.microsoft.com/office/drawing/2014/main" id="{E87E01DF-CE64-40C8-9C4F-1164CEB264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67" y="1709938"/>
            <a:ext cx="1538010" cy="10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6" descr="butterfly5">
            <a:extLst>
              <a:ext uri="{FF2B5EF4-FFF2-40B4-BE49-F238E27FC236}">
                <a16:creationId xmlns:a16="http://schemas.microsoft.com/office/drawing/2014/main" id="{04B0B820-AC87-4B03-8139-EB330F83AD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78746" y="1519417"/>
            <a:ext cx="1135483" cy="14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11">
            <a:extLst>
              <a:ext uri="{FF2B5EF4-FFF2-40B4-BE49-F238E27FC236}">
                <a16:creationId xmlns:a16="http://schemas.microsoft.com/office/drawing/2014/main" id="{8124D530-DCC4-4E2B-A9F8-1A69E6D02335}"/>
              </a:ext>
            </a:extLst>
          </p:cNvPr>
          <p:cNvGrpSpPr>
            <a:grpSpLocks/>
          </p:cNvGrpSpPr>
          <p:nvPr/>
        </p:nvGrpSpPr>
        <p:grpSpPr bwMode="auto">
          <a:xfrm>
            <a:off x="559276" y="8316390"/>
            <a:ext cx="15519916" cy="1066667"/>
            <a:chOff x="-48" y="3888"/>
            <a:chExt cx="5808" cy="621"/>
          </a:xfrm>
        </p:grpSpPr>
        <p:pic>
          <p:nvPicPr>
            <p:cNvPr id="11276" name="Picture 12" descr="FLOWRBOX">
              <a:extLst>
                <a:ext uri="{FF2B5EF4-FFF2-40B4-BE49-F238E27FC236}">
                  <a16:creationId xmlns:a16="http://schemas.microsoft.com/office/drawing/2014/main" id="{F66EF2A0-A798-47C2-A506-DA6BA3CD5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3" descr="FLOWRBOX">
              <a:extLst>
                <a:ext uri="{FF2B5EF4-FFF2-40B4-BE49-F238E27FC236}">
                  <a16:creationId xmlns:a16="http://schemas.microsoft.com/office/drawing/2014/main" id="{EC688404-ADD3-427C-89E0-3B38CF8A2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4" descr="FLOWRBOX">
              <a:extLst>
                <a:ext uri="{FF2B5EF4-FFF2-40B4-BE49-F238E27FC236}">
                  <a16:creationId xmlns:a16="http://schemas.microsoft.com/office/drawing/2014/main" id="{514FEBEC-BDAC-407B-A370-5EFB7784B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5" descr="FLOWRBOX">
              <a:extLst>
                <a:ext uri="{FF2B5EF4-FFF2-40B4-BE49-F238E27FC236}">
                  <a16:creationId xmlns:a16="http://schemas.microsoft.com/office/drawing/2014/main" id="{C1B9EE2B-B539-445C-A063-2D6D1BBD0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6" descr="FLOWRBOX">
              <a:extLst>
                <a:ext uri="{FF2B5EF4-FFF2-40B4-BE49-F238E27FC236}">
                  <a16:creationId xmlns:a16="http://schemas.microsoft.com/office/drawing/2014/main" id="{6507984F-310B-49B7-A8F2-BD9787E33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17" descr="FLOWRBOX">
              <a:extLst>
                <a:ext uri="{FF2B5EF4-FFF2-40B4-BE49-F238E27FC236}">
                  <a16:creationId xmlns:a16="http://schemas.microsoft.com/office/drawing/2014/main" id="{F256F855-CFC6-43EB-AC24-15BDC64A6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WordArt 5" descr="anh-tran-tri-blogger-blogspot_anh-dong-nen-blog_Namkna-blogspot-com_20 (1)">
            <a:extLst>
              <a:ext uri="{FF2B5EF4-FFF2-40B4-BE49-F238E27FC236}">
                <a16:creationId xmlns:a16="http://schemas.microsoft.com/office/drawing/2014/main" id="{D8F05B52-DF66-4FD7-B632-31B668AE40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5387" y="312701"/>
            <a:ext cx="12365253" cy="1069535"/>
          </a:xfrm>
          <a:prstGeom prst="rect">
            <a:avLst/>
          </a:prstGeom>
        </p:spPr>
        <p:txBody>
          <a:bodyPr wrap="none" lIns="166730" tIns="83365" rIns="166730" bIns="83365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8074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Trường</a:t>
            </a:r>
            <a:r>
              <a:rPr lang="en-US" sz="8074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</a:t>
            </a:r>
            <a:r>
              <a:rPr lang="en-US" sz="8074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tiểu</a:t>
            </a:r>
            <a:r>
              <a:rPr lang="en-US" sz="8074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</a:t>
            </a:r>
            <a:r>
              <a:rPr lang="en-US" sz="8074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học</a:t>
            </a:r>
            <a:r>
              <a:rPr lang="en-US" sz="8074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</a:t>
            </a:r>
            <a:r>
              <a:rPr lang="en-US" sz="8074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ái</a:t>
            </a:r>
            <a:r>
              <a:rPr lang="en-US" sz="8074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</a:t>
            </a:r>
            <a:r>
              <a:rPr lang="en-US" sz="8074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mộ</a:t>
            </a:r>
            <a:r>
              <a:rPr lang="en-US" sz="8074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a</a:t>
            </a:r>
          </a:p>
        </p:txBody>
      </p:sp>
      <p:sp>
        <p:nvSpPr>
          <p:cNvPr id="18" name="WordArt 18">
            <a:extLst>
              <a:ext uri="{FF2B5EF4-FFF2-40B4-BE49-F238E27FC236}">
                <a16:creationId xmlns:a16="http://schemas.microsoft.com/office/drawing/2014/main" id="{D47CD1DA-C728-4959-9FA0-8D44467995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7258" y="1980851"/>
            <a:ext cx="10234179" cy="3635296"/>
          </a:xfrm>
          <a:prstGeom prst="rect">
            <a:avLst/>
          </a:prstGeom>
          <a:noFill/>
        </p:spPr>
        <p:txBody>
          <a:bodyPr wrap="none" lIns="166757" tIns="83378" rIns="166757" bIns="83378" numCol="1" fromWordArt="1">
            <a:prstTxWarp prst="textChevron">
              <a:avLst>
                <a:gd name="adj" fmla="val 729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7432" b="1" kern="10" spc="92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17432" b="1" kern="10" spc="92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7432" b="1" kern="10" spc="92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17432" b="1" kern="10" spc="92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7432" b="1" kern="10" spc="92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trực</a:t>
            </a:r>
            <a:r>
              <a:rPr lang="en-US" sz="17432" b="1" kern="10" spc="92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7432" b="1" kern="10" spc="92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tuyến</a:t>
            </a:r>
            <a:r>
              <a:rPr lang="en-US" sz="17432" b="1" kern="10" spc="92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7432" b="1" kern="10" spc="92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17432" b="1" kern="10" spc="92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  <a:p>
            <a:pPr algn="ctr">
              <a:defRPr/>
            </a:pPr>
            <a:r>
              <a:rPr lang="en-US" sz="17432" b="1" kern="10" spc="92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17432" b="1" kern="10" spc="92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11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DB6857-967A-4868-A332-92D5C2102033}"/>
              </a:ext>
            </a:extLst>
          </p:cNvPr>
          <p:cNvSpPr/>
          <p:nvPr/>
        </p:nvSpPr>
        <p:spPr>
          <a:xfrm>
            <a:off x="699096" y="5716628"/>
            <a:ext cx="15255447" cy="11088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6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6606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6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606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1032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76776" y="2865686"/>
            <a:ext cx="3352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99"/>
                </a:solidFill>
              </a:rPr>
              <a:t>1  x  8  =    8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2  x  8  =  16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3  x  8  =  24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4  x  8  =  32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5  x  8  =  40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6  x  8  =  48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7  x  8  =  56</a:t>
            </a:r>
          </a:p>
        </p:txBody>
      </p:sp>
      <p:sp>
        <p:nvSpPr>
          <p:cNvPr id="5" name="Line 71"/>
          <p:cNvSpPr>
            <a:spLocks noChangeShapeType="1"/>
          </p:cNvSpPr>
          <p:nvPr/>
        </p:nvSpPr>
        <p:spPr bwMode="auto">
          <a:xfrm>
            <a:off x="8505776" y="3246686"/>
            <a:ext cx="0" cy="33147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67776" y="2865686"/>
            <a:ext cx="26749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99"/>
                </a:solidFill>
              </a:rPr>
              <a:t>8  x 1  =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8  x  2  =  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8  x  3  =  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8  x  4  =  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8  x  5  =  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8  x  6  = </a:t>
            </a:r>
          </a:p>
          <a:p>
            <a:r>
              <a:rPr lang="en-US" altLang="en-US" sz="4000" b="1">
                <a:solidFill>
                  <a:srgbClr val="000099"/>
                </a:solidFill>
              </a:rPr>
              <a:t>8  x  7  =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40114" y="2416026"/>
            <a:ext cx="28956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1  x  8  =    8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2  x  8  =  16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3  x  8  =  24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4  x  8  =  32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5  x  8  =  40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6  x  8  =  48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7  x  8  =  56</a:t>
            </a:r>
          </a:p>
          <a:p>
            <a:pPr>
              <a:buFontTx/>
              <a:buNone/>
            </a:pPr>
            <a:endParaRPr lang="en-US" altLang="en-US" b="1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8" name="Line 71"/>
          <p:cNvSpPr>
            <a:spLocks noChangeShapeType="1"/>
          </p:cNvSpPr>
          <p:nvPr/>
        </p:nvSpPr>
        <p:spPr bwMode="auto">
          <a:xfrm>
            <a:off x="8364314" y="3178026"/>
            <a:ext cx="0" cy="33147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897714" y="2416026"/>
            <a:ext cx="22494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99"/>
                </a:solidFill>
              </a:rPr>
              <a:t>8  x 1  =</a:t>
            </a:r>
          </a:p>
          <a:p>
            <a:r>
              <a:rPr lang="en-US" altLang="en-US" sz="3600" b="1">
                <a:solidFill>
                  <a:srgbClr val="000099"/>
                </a:solidFill>
              </a:rPr>
              <a:t>8  x  2  =  </a:t>
            </a:r>
          </a:p>
          <a:p>
            <a:r>
              <a:rPr lang="en-US" altLang="en-US" sz="3600" b="1">
                <a:solidFill>
                  <a:srgbClr val="000099"/>
                </a:solidFill>
              </a:rPr>
              <a:t>8  x  3  =  </a:t>
            </a:r>
          </a:p>
          <a:p>
            <a:r>
              <a:rPr lang="en-US" altLang="en-US" sz="3600" b="1">
                <a:solidFill>
                  <a:srgbClr val="000099"/>
                </a:solidFill>
              </a:rPr>
              <a:t>8  x  4  =  </a:t>
            </a:r>
          </a:p>
          <a:p>
            <a:r>
              <a:rPr lang="en-US" altLang="en-US" sz="3600" b="1">
                <a:solidFill>
                  <a:srgbClr val="000099"/>
                </a:solidFill>
              </a:rPr>
              <a:t>8  x  5  =  </a:t>
            </a:r>
          </a:p>
          <a:p>
            <a:r>
              <a:rPr lang="en-US" altLang="en-US" sz="3600" b="1">
                <a:solidFill>
                  <a:srgbClr val="000099"/>
                </a:solidFill>
              </a:rPr>
              <a:t>8  x  6  = </a:t>
            </a:r>
          </a:p>
          <a:p>
            <a:r>
              <a:rPr lang="en-US" altLang="en-US" sz="3600" b="1">
                <a:solidFill>
                  <a:srgbClr val="000099"/>
                </a:solidFill>
              </a:rPr>
              <a:t>8  x  7  =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091639" y="2416026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893202" y="2885926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947177" y="3409801"/>
            <a:ext cx="639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947177" y="4051151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947177" y="4575026"/>
            <a:ext cx="639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955114" y="5133826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955114" y="5741839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15177" y="6214914"/>
            <a:ext cx="20208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99"/>
                </a:solidFill>
              </a:rPr>
              <a:t>8  x  8  = </a:t>
            </a:r>
          </a:p>
          <a:p>
            <a:r>
              <a:rPr lang="en-US" altLang="en-US" sz="3600" b="1">
                <a:solidFill>
                  <a:srgbClr val="000099"/>
                </a:solidFill>
              </a:rPr>
              <a:t>8  x  9  =  </a:t>
            </a:r>
          </a:p>
          <a:p>
            <a:r>
              <a:rPr lang="en-US" altLang="en-US" sz="3600" b="1">
                <a:solidFill>
                  <a:srgbClr val="000099"/>
                </a:solidFill>
              </a:rPr>
              <a:t>8  x 10 =</a:t>
            </a:r>
            <a:endParaRPr lang="en-US" altLang="en-US" sz="3600"/>
          </a:p>
        </p:txBody>
      </p:sp>
      <p:sp>
        <p:nvSpPr>
          <p:cNvPr id="19" name="AutoShape 75"/>
          <p:cNvSpPr>
            <a:spLocks noChangeArrowheads="1"/>
          </p:cNvSpPr>
          <p:nvPr/>
        </p:nvSpPr>
        <p:spPr bwMode="auto">
          <a:xfrm>
            <a:off x="11659964" y="3246289"/>
            <a:ext cx="147638" cy="328612"/>
          </a:xfrm>
          <a:prstGeom prst="curvedLeftArrow">
            <a:avLst>
              <a:gd name="adj1" fmla="val 50853"/>
              <a:gd name="adj2" fmla="val 1017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" name="AutoShape 75"/>
          <p:cNvSpPr>
            <a:spLocks noChangeArrowheads="1"/>
          </p:cNvSpPr>
          <p:nvPr/>
        </p:nvSpPr>
        <p:spPr bwMode="auto">
          <a:xfrm>
            <a:off x="11653614" y="3830489"/>
            <a:ext cx="147638" cy="328612"/>
          </a:xfrm>
          <a:prstGeom prst="curvedLeftArrow">
            <a:avLst>
              <a:gd name="adj1" fmla="val 50853"/>
              <a:gd name="adj2" fmla="val 1017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948889" y="3258989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+ </a:t>
            </a:r>
            <a:r>
              <a:rPr lang="en-US" alt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933014" y="3789214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+ </a:t>
            </a:r>
            <a:r>
              <a:rPr lang="en-US" alt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flipH="1">
            <a:off x="10972577" y="6230789"/>
            <a:ext cx="687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988452" y="6757839"/>
            <a:ext cx="639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012264" y="7267426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918987" y="6214914"/>
            <a:ext cx="276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8  x  8  =  64</a:t>
            </a:r>
          </a:p>
        </p:txBody>
      </p:sp>
    </p:spTree>
    <p:extLst>
      <p:ext uri="{BB962C8B-B14F-4D97-AF65-F5344CB8AC3E}">
        <p14:creationId xmlns:p14="http://schemas.microsoft.com/office/powerpoint/2010/main" val="605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88386" y="1723414"/>
            <a:ext cx="6096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97986" y="1715477"/>
            <a:ext cx="762000" cy="67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264723" y="1680552"/>
            <a:ext cx="625475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4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5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8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9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764786" y="1705952"/>
            <a:ext cx="762000" cy="67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194999" y="1723414"/>
            <a:ext cx="83185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  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16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24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32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40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48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56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64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72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80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9900CC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9573007">
            <a:off x="1813676" y="1986913"/>
            <a:ext cx="304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BẢNG NHÂN 8</a:t>
            </a:r>
          </a:p>
        </p:txBody>
      </p:sp>
    </p:spTree>
    <p:extLst>
      <p:ext uri="{BB962C8B-B14F-4D97-AF65-F5344CB8AC3E}">
        <p14:creationId xmlns:p14="http://schemas.microsoft.com/office/powerpoint/2010/main" val="9332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9573007">
            <a:off x="1813676" y="2079245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ĐỌC BẢNG NHÂN 8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309024" y="2001590"/>
            <a:ext cx="3810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1  =    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2  =  16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3  =  24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4  =  32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5  =  40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6  =  48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7  =  56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8  =  64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 9  =  72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8  x 10 =  80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03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9573007">
            <a:off x="2190527" y="1624130"/>
            <a:ext cx="3048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HỌC THUỘC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BẢNG NHÂN 8</a:t>
            </a:r>
          </a:p>
        </p:txBody>
      </p:sp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8973840" y="6181924"/>
            <a:ext cx="238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7957840" y="2811662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0"/>
          <p:cNvSpPr txBox="1">
            <a:spLocks noChangeArrowheads="1"/>
          </p:cNvSpPr>
          <p:nvPr/>
        </p:nvSpPr>
        <p:spPr bwMode="auto">
          <a:xfrm>
            <a:off x="7152978" y="1800424"/>
            <a:ext cx="457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7708603" y="1743274"/>
            <a:ext cx="457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Text Box 82"/>
          <p:cNvSpPr txBox="1">
            <a:spLocks noChangeArrowheads="1"/>
          </p:cNvSpPr>
          <p:nvPr/>
        </p:nvSpPr>
        <p:spPr bwMode="auto">
          <a:xfrm>
            <a:off x="8154690" y="1800424"/>
            <a:ext cx="6096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8643640" y="1857574"/>
            <a:ext cx="457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9253240" y="1857574"/>
            <a:ext cx="7239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  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16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24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32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40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48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56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64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72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80</a:t>
            </a:r>
          </a:p>
        </p:txBody>
      </p:sp>
      <p:graphicFrame>
        <p:nvGraphicFramePr>
          <p:cNvPr id="12" name="Object 8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2477733"/>
              </p:ext>
            </p:extLst>
          </p:nvPr>
        </p:nvGraphicFramePr>
        <p:xfrm>
          <a:off x="9218315" y="3845124"/>
          <a:ext cx="742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17845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8315" y="3845124"/>
                        <a:ext cx="742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538429"/>
              </p:ext>
            </p:extLst>
          </p:nvPr>
        </p:nvGraphicFramePr>
        <p:xfrm>
          <a:off x="9370715" y="1960762"/>
          <a:ext cx="7429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Bitmap Image" r:id="rId7" imgW="743054" imgH="638264" progId="Paint.Picture">
                  <p:embed/>
                </p:oleObj>
              </mc:Choice>
              <mc:Fallback>
                <p:oleObj name="Bitmap Image" r:id="rId7" imgW="743054" imgH="638264" progId="Paint.Picture">
                  <p:embed/>
                  <p:pic>
                    <p:nvPicPr>
                      <p:cNvPr id="117846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715" y="1960762"/>
                        <a:ext cx="7429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61323"/>
              </p:ext>
            </p:extLst>
          </p:nvPr>
        </p:nvGraphicFramePr>
        <p:xfrm>
          <a:off x="9256415" y="7624962"/>
          <a:ext cx="7429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Bitmap Image" r:id="rId8" imgW="743054" imgH="638264" progId="Paint.Picture">
                  <p:embed/>
                </p:oleObj>
              </mc:Choice>
              <mc:Fallback>
                <p:oleObj name="Bitmap Image" r:id="rId8" imgW="743054" imgH="638264" progId="Paint.Picture">
                  <p:embed/>
                  <p:pic>
                    <p:nvPicPr>
                      <p:cNvPr id="117847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6415" y="7624962"/>
                        <a:ext cx="7429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20603"/>
              </p:ext>
            </p:extLst>
          </p:nvPr>
        </p:nvGraphicFramePr>
        <p:xfrm>
          <a:off x="9323090" y="5743774"/>
          <a:ext cx="7429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Bitmap Image" r:id="rId9" imgW="743054" imgH="638264" progId="Paint.Picture">
                  <p:embed/>
                </p:oleObj>
              </mc:Choice>
              <mc:Fallback>
                <p:oleObj name="Bitmap Image" r:id="rId9" imgW="743054" imgH="638264" progId="Paint.Picture">
                  <p:embed/>
                  <p:pic>
                    <p:nvPicPr>
                      <p:cNvPr id="117848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3090" y="5743774"/>
                        <a:ext cx="7429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92631"/>
              </p:ext>
            </p:extLst>
          </p:nvPr>
        </p:nvGraphicFramePr>
        <p:xfrm>
          <a:off x="9283403" y="4403924"/>
          <a:ext cx="7429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Bitmap Image" r:id="rId10" imgW="743054" imgH="638264" progId="Paint.Picture">
                  <p:embed/>
                </p:oleObj>
              </mc:Choice>
              <mc:Fallback>
                <p:oleObj name="Bitmap Image" r:id="rId10" imgW="743054" imgH="638264" progId="Paint.Picture">
                  <p:embed/>
                  <p:pic>
                    <p:nvPicPr>
                      <p:cNvPr id="117849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3403" y="4403924"/>
                        <a:ext cx="7429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3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 rot="19573007">
            <a:off x="2190527" y="1624130"/>
            <a:ext cx="3048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HỌC THUỘC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BẢNG NHÂN 8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265861" y="2355603"/>
            <a:ext cx="443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099424" y="2149228"/>
            <a:ext cx="3810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1  =   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2  =  16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3  =  24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4  =  32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5  =  40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6  =  48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7  =  56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8  =  64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9  =  72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10 =  80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22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74" y="2149228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10" y="2677064"/>
            <a:ext cx="5746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99" y="3187453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61" y="387484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61" y="445269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74" y="5011490"/>
            <a:ext cx="57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424" y="5604422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36" y="6121897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74" y="6775997"/>
            <a:ext cx="695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10" y="7349091"/>
            <a:ext cx="695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93853" y="2380853"/>
            <a:ext cx="443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27416" y="2174478"/>
            <a:ext cx="3810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1  =   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2  =  16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3  =  24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4  =  32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5  =  40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6  =  48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7  =  56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8  =  64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9  =  72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10 =  80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8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78" y="2035936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291" y="2675897"/>
            <a:ext cx="5746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53" y="3228943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78" y="3817112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39" y="442754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498" y="5035675"/>
            <a:ext cx="57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72" y="5614287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52" y="618215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89" y="6759178"/>
            <a:ext cx="695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41" y="7352805"/>
            <a:ext cx="695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 rot="19553785">
            <a:off x="2402770" y="1970658"/>
            <a:ext cx="1826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Thi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đọc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 rot="19553785">
            <a:off x="2402770" y="1970658"/>
            <a:ext cx="1826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Thi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đọc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171432" y="2102470"/>
            <a:ext cx="3810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1  =   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2  =  16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3  =  24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4  =  32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5  =  40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6  =  48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7  =  56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8  =  64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 9  =  72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8  x 10 =  80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21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44" y="2078483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43" y="2616819"/>
            <a:ext cx="5746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22" y="3177207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13" y="380179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85" y="4395166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12" y="4936554"/>
            <a:ext cx="57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22" y="5541169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05" y="6075275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82" y="6687863"/>
            <a:ext cx="695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 descr="AP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62" y="7303988"/>
            <a:ext cx="695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9300"/>
            <a:ext cx="16778288" cy="1023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03191" y="3666480"/>
            <a:ext cx="3137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nhẩm</a:t>
            </a:r>
            <a:r>
              <a:rPr lang="en-US" altLang="en-US" b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6416" y="4631680"/>
            <a:ext cx="102971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8 x 3 =           8 x 2 =                8 x 4 =                 8 x 1 =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8 x 5 =           8 x 6 =                8 x 7 =                 0 x 8 =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8 x 8 =           8 x10 =               8 x 9 =                 8 x 0 =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204568" y="1425526"/>
            <a:ext cx="32349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9300"/>
            <a:ext cx="16778288" cy="1023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204568" y="1425526"/>
            <a:ext cx="32349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63564" y="4403983"/>
            <a:ext cx="1097810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 x 3 =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24 </a:t>
            </a:r>
            <a:r>
              <a:rPr lang="en-US" altLang="en-US" b="1">
                <a:latin typeface="Times New Roman" panose="02020603050405020304" pitchFamily="18" charset="0"/>
              </a:rPr>
              <a:t>         8 x 2 =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r>
              <a:rPr lang="en-US" altLang="en-US" b="1">
                <a:latin typeface="Times New Roman" panose="02020603050405020304" pitchFamily="18" charset="0"/>
              </a:rPr>
              <a:t>         8 x 4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  <a:r>
              <a:rPr lang="en-US" altLang="en-US" b="1">
                <a:latin typeface="Times New Roman" panose="02020603050405020304" pitchFamily="18" charset="0"/>
              </a:rPr>
              <a:t>            8 x 1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 x 5 =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r>
              <a:rPr lang="en-US" altLang="en-US" b="1">
                <a:latin typeface="Times New Roman" panose="02020603050405020304" pitchFamily="18" charset="0"/>
              </a:rPr>
              <a:t>          8 x 6 =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  <a:r>
              <a:rPr lang="en-US" altLang="en-US" b="1">
                <a:latin typeface="Times New Roman" panose="02020603050405020304" pitchFamily="18" charset="0"/>
              </a:rPr>
              <a:t>         8 x 7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56</a:t>
            </a:r>
            <a:r>
              <a:rPr lang="en-US" altLang="en-US" b="1">
                <a:latin typeface="Times New Roman" panose="02020603050405020304" pitchFamily="18" charset="0"/>
              </a:rPr>
              <a:t>            0 x 8 =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 x 8 =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  <a:r>
              <a:rPr lang="en-US" altLang="en-US" b="1">
                <a:latin typeface="Times New Roman" panose="02020603050405020304" pitchFamily="18" charset="0"/>
              </a:rPr>
              <a:t>         8 x10 = 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80</a:t>
            </a:r>
            <a:r>
              <a:rPr lang="en-US" altLang="en-US" b="1">
                <a:latin typeface="Times New Roman" panose="02020603050405020304" pitchFamily="18" charset="0"/>
              </a:rPr>
              <a:t>       8 x 9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72</a:t>
            </a:r>
            <a:r>
              <a:rPr lang="en-US" altLang="en-US" b="1">
                <a:latin typeface="Times New Roman" panose="02020603050405020304" pitchFamily="18" charset="0"/>
              </a:rPr>
              <a:t>            8 x 0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03191" y="3666480"/>
            <a:ext cx="3137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nhẩm</a:t>
            </a:r>
            <a:r>
              <a:rPr lang="en-US" altLang="en-US" b="1" dirty="0">
                <a:latin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0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7258050"/>
            <a:ext cx="763111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3802063"/>
            <a:ext cx="7631112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275" y="5529263"/>
            <a:ext cx="7631113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文本框 71691"/>
          <p:cNvSpPr txBox="1"/>
          <p:nvPr/>
        </p:nvSpPr>
        <p:spPr>
          <a:xfrm>
            <a:off x="7431340" y="4040471"/>
            <a:ext cx="727241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7817545" y="5818188"/>
            <a:ext cx="59467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đầy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đủ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sách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vở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7146464" y="7473950"/>
            <a:ext cx="72926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Hăng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hái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xây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dựng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 bwMode="auto">
          <a:xfrm>
            <a:off x="7129462" y="1857574"/>
            <a:ext cx="6408737" cy="17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8880" y="2676967"/>
            <a:ext cx="511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71693" grpId="0"/>
      <p:bldP spid="71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9300"/>
            <a:ext cx="16778288" cy="1023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03191" y="3666480"/>
            <a:ext cx="3137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nhẩm</a:t>
            </a:r>
            <a:r>
              <a:rPr lang="en-US" altLang="en-US" b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204568" y="1425526"/>
            <a:ext cx="32349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63564" y="4449862"/>
            <a:ext cx="9105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8 x 3 =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24 </a:t>
            </a:r>
            <a:r>
              <a:rPr lang="en-US" altLang="en-US" sz="2800" b="1">
                <a:latin typeface="Times New Roman" panose="02020603050405020304" pitchFamily="18" charset="0"/>
              </a:rPr>
              <a:t>         8 x 2 =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r>
              <a:rPr lang="en-US" altLang="en-US" sz="2800" b="1">
                <a:latin typeface="Times New Roman" panose="02020603050405020304" pitchFamily="18" charset="0"/>
              </a:rPr>
              <a:t>         8 x 4 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  <a:r>
              <a:rPr lang="en-US" altLang="en-US" sz="2800" b="1">
                <a:latin typeface="Times New Roman" panose="02020603050405020304" pitchFamily="18" charset="0"/>
              </a:rPr>
              <a:t>            8 x 1 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8 x 5 =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r>
              <a:rPr lang="en-US" altLang="en-US" sz="2800" b="1">
                <a:latin typeface="Times New Roman" panose="02020603050405020304" pitchFamily="18" charset="0"/>
              </a:rPr>
              <a:t>          8 x 6 =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  <a:r>
              <a:rPr lang="en-US" altLang="en-US" sz="2800" b="1">
                <a:latin typeface="Times New Roman" panose="02020603050405020304" pitchFamily="18" charset="0"/>
              </a:rPr>
              <a:t>         8 x 7 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</a:t>
            </a:r>
            <a:r>
              <a:rPr lang="en-US" altLang="en-US" sz="2800" b="1">
                <a:latin typeface="Times New Roman" panose="02020603050405020304" pitchFamily="18" charset="0"/>
              </a:rPr>
              <a:t>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 x 8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8 x 8 =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  <a:r>
              <a:rPr lang="en-US" altLang="en-US" sz="2800" b="1">
                <a:latin typeface="Times New Roman" panose="02020603050405020304" pitchFamily="18" charset="0"/>
              </a:rPr>
              <a:t>         8 x10 =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</a:t>
            </a:r>
            <a:r>
              <a:rPr lang="en-US" altLang="en-US" sz="2800" b="1">
                <a:latin typeface="Times New Roman" panose="02020603050405020304" pitchFamily="18" charset="0"/>
              </a:rPr>
              <a:t>       8 x 9 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72</a:t>
            </a:r>
            <a:r>
              <a:rPr lang="en-US" altLang="en-US" sz="2800" b="1">
                <a:latin typeface="Times New Roman" panose="02020603050405020304" pitchFamily="18" charset="0"/>
              </a:rPr>
              <a:t>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 x 0 =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05114" y="6764437"/>
            <a:ext cx="3200400" cy="9540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nhân với số nào cũng bằng 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02364" y="6739037"/>
            <a:ext cx="3429000" cy="9540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Số nào nhân với 0 cũng bằng 0</a:t>
            </a: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9788327" y="6135787"/>
            <a:ext cx="381000" cy="628650"/>
          </a:xfrm>
          <a:prstGeom prst="line">
            <a:avLst/>
          </a:prstGeom>
          <a:noFill/>
          <a:ln w="38100">
            <a:solidFill>
              <a:srgbClr val="EE2AD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>
            <a:off x="7373739" y="5518250"/>
            <a:ext cx="2209800" cy="1314450"/>
          </a:xfrm>
          <a:prstGeom prst="line">
            <a:avLst/>
          </a:prstGeom>
          <a:noFill/>
          <a:ln w="38100">
            <a:solidFill>
              <a:srgbClr val="EE2AD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744538"/>
            <a:ext cx="11809413" cy="873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5486400"/>
            <a:ext cx="4679950" cy="366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925194" y="307149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Bài 2:</a:t>
            </a:r>
            <a:endParaRPr lang="en-US" altLang="en-US" sz="2400" b="1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8582" y="4219252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Tóm tắt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25257" y="4754240"/>
            <a:ext cx="273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1 can:     8 l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7020569" y="3433440"/>
            <a:ext cx="800100" cy="1746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8506469" y="3433440"/>
            <a:ext cx="1333500" cy="1746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0308282" y="3433440"/>
            <a:ext cx="979487" cy="254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3040369" y="3450902"/>
            <a:ext cx="1447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6944369" y="3811265"/>
            <a:ext cx="1143000" cy="20637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885632" y="3066727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Mỗi can có 8 lít dầu. Hỏi 6 can như thế có bao nhiêu lít dầu ?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794" y="4676452"/>
            <a:ext cx="8207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8087369" y="68799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9839969" y="60417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0754369" y="5836915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1059169" y="63211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66532" y="5209852"/>
            <a:ext cx="199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6 can: …. l ?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7553969" y="68037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94" y="6143302"/>
            <a:ext cx="8207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9306569" y="641159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82" y="6133777"/>
            <a:ext cx="8207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9763769" y="65751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69" y="6149652"/>
            <a:ext cx="8207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9666932" y="620680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669" y="6144890"/>
            <a:ext cx="8207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9947919" y="7032302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007" y="6146477"/>
            <a:ext cx="8207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107" y="6151240"/>
            <a:ext cx="8207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744538"/>
            <a:ext cx="11809413" cy="873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5486400"/>
            <a:ext cx="4679950" cy="366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8087369" y="68799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9839969" y="60417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0754369" y="5836915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1059169" y="63211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7553969" y="68037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9306569" y="641159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9763769" y="657510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9666932" y="620680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9947919" y="7032302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116688" y="5406876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7116688" y="5564039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88088" y="4835376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876976" y="5389414"/>
            <a:ext cx="2411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can :    8 l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876976" y="5806926"/>
            <a:ext cx="2220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6 can :       l? 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0698088" y="4382939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7421488" y="2700189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2: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954888" y="4263876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9900"/>
              </a:solidFill>
              <a:latin typeface="VNI-Times"/>
            </a:endParaRP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10545688" y="5710089"/>
            <a:ext cx="147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Bài giải:</a:t>
            </a: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9555088" y="6203801"/>
            <a:ext cx="4041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6 can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0190088" y="6645126"/>
            <a:ext cx="2076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8 x 6 = 48 (l)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10421863" y="7049939"/>
            <a:ext cx="135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11726788" y="7068989"/>
            <a:ext cx="1403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48 </a:t>
            </a:r>
            <a:r>
              <a:rPr lang="en-US" altLang="en-US" sz="2800" b="1" dirty="0">
                <a:latin typeface=".VnTime" pitchFamily="34" charset="0"/>
              </a:rPr>
              <a:t>l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dầu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6876976" y="3435201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.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6 can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04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5" y="73025"/>
            <a:ext cx="14185900" cy="833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0396" y="234246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</a:rPr>
              <a:t>Bài 3</a:t>
            </a:r>
            <a:r>
              <a:rPr lang="en-US" altLang="en-US" sz="2800" b="1">
                <a:solidFill>
                  <a:srgbClr val="FF3300"/>
                </a:solidFill>
              </a:rPr>
              <a:t>: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4694658" y="2344207"/>
            <a:ext cx="85190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</a:rPr>
              <a:t>Đếm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thêm</a:t>
            </a:r>
            <a:r>
              <a:rPr lang="en-US" altLang="en-US" sz="2800" b="1" dirty="0">
                <a:solidFill>
                  <a:srgbClr val="0000CC"/>
                </a:solidFill>
              </a:rPr>
              <a:t> 8 </a:t>
            </a:r>
            <a:r>
              <a:rPr lang="en-US" altLang="en-US" sz="2800" b="1" dirty="0" err="1">
                <a:solidFill>
                  <a:srgbClr val="0000CC"/>
                </a:solidFill>
              </a:rPr>
              <a:t>rồi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thích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hợp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vào</a:t>
            </a:r>
            <a:r>
              <a:rPr lang="en-US" altLang="en-US" sz="2800" b="1" dirty="0">
                <a:solidFill>
                  <a:srgbClr val="0000CC"/>
                </a:solidFill>
              </a:rPr>
              <a:t> ô </a:t>
            </a:r>
            <a:r>
              <a:rPr lang="en-US" altLang="en-US" sz="2800" b="1" dirty="0" err="1">
                <a:solidFill>
                  <a:srgbClr val="0000CC"/>
                </a:solidFill>
              </a:rPr>
              <a:t>trống</a:t>
            </a:r>
            <a:r>
              <a:rPr lang="en-US" altLang="en-US" sz="2800" b="1" dirty="0">
                <a:solidFill>
                  <a:srgbClr val="0000CC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00055"/>
              </p:ext>
            </p:extLst>
          </p:nvPr>
        </p:nvGraphicFramePr>
        <p:xfrm>
          <a:off x="3894559" y="3554398"/>
          <a:ext cx="8229600" cy="680041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1358984" y="3547468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744371" y="276483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4694659" y="2856414"/>
            <a:ext cx="1839912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948984" y="2865686"/>
            <a:ext cx="324036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5" y="73025"/>
            <a:ext cx="14185900" cy="833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0396" y="234246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</a:rPr>
              <a:t>Bài 3</a:t>
            </a:r>
            <a:r>
              <a:rPr lang="en-US" altLang="en-US" sz="2800" b="1">
                <a:solidFill>
                  <a:srgbClr val="FF3300"/>
                </a:solidFill>
              </a:rPr>
              <a:t>:</a:t>
            </a: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4694658" y="2344207"/>
            <a:ext cx="85190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</a:rPr>
              <a:t>Đếm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thêm</a:t>
            </a:r>
            <a:r>
              <a:rPr lang="en-US" altLang="en-US" sz="2800" b="1" dirty="0">
                <a:solidFill>
                  <a:srgbClr val="0000CC"/>
                </a:solidFill>
              </a:rPr>
              <a:t> 8 </a:t>
            </a:r>
            <a:r>
              <a:rPr lang="en-US" altLang="en-US" sz="2800" b="1" dirty="0" err="1">
                <a:solidFill>
                  <a:srgbClr val="0000CC"/>
                </a:solidFill>
              </a:rPr>
              <a:t>rồi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thích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hợp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vào</a:t>
            </a:r>
            <a:r>
              <a:rPr lang="en-US" altLang="en-US" sz="2800" b="1" dirty="0">
                <a:solidFill>
                  <a:srgbClr val="0000CC"/>
                </a:solidFill>
              </a:rPr>
              <a:t> ô </a:t>
            </a:r>
            <a:r>
              <a:rPr lang="en-US" altLang="en-US" sz="2800" b="1" dirty="0" err="1">
                <a:solidFill>
                  <a:srgbClr val="0000CC"/>
                </a:solidFill>
              </a:rPr>
              <a:t>trống</a:t>
            </a:r>
            <a:r>
              <a:rPr lang="en-US" altLang="en-US" sz="2800" b="1" dirty="0">
                <a:solidFill>
                  <a:srgbClr val="0000CC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94559" y="3554398"/>
          <a:ext cx="8229600" cy="680041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1358984" y="3547468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744371" y="276483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4694659" y="2856414"/>
            <a:ext cx="1839912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948984" y="2865686"/>
            <a:ext cx="324036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20337" y="3553243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14087" y="3577055"/>
            <a:ext cx="641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85712" y="3558005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815975" y="3518318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56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666875" y="3561180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64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349625" y="3577055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7483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400"/>
            <a:ext cx="16778288" cy="881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804968" y="2865686"/>
            <a:ext cx="2149475" cy="1358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Dặn</a:t>
            </a:r>
            <a:r>
              <a:rPr lang="en-US" sz="4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dò</a:t>
            </a:r>
            <a:endParaRPr lang="en-US" sz="48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20792" y="4649738"/>
            <a:ext cx="5637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</a:rPr>
              <a:t>Hôm</a:t>
            </a:r>
            <a:r>
              <a:rPr lang="en-US" altLang="en-US" sz="2800" b="1" dirty="0">
                <a:solidFill>
                  <a:srgbClr val="000099"/>
                </a:solidFill>
              </a:rPr>
              <a:t> nay </a:t>
            </a:r>
            <a:r>
              <a:rPr lang="en-US" altLang="en-US" sz="2800" b="1" dirty="0" err="1">
                <a:solidFill>
                  <a:srgbClr val="000099"/>
                </a:solidFill>
              </a:rPr>
              <a:t>chúng</a:t>
            </a:r>
            <a:r>
              <a:rPr lang="en-US" altLang="en-US" sz="2800" b="1" dirty="0">
                <a:solidFill>
                  <a:srgbClr val="000099"/>
                </a:solidFill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gì</a:t>
            </a:r>
            <a:r>
              <a:rPr lang="en-US" altLang="en-US" sz="2800" b="1" dirty="0">
                <a:solidFill>
                  <a:srgbClr val="000099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</a:rPr>
              <a:t>Đọc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thuộc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bảng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</a:rPr>
              <a:t> 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</a:rPr>
              <a:t>Chuẩn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bị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Luyện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tập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trang</a:t>
            </a:r>
            <a:r>
              <a:rPr lang="en-US" altLang="en-US" sz="2800" b="1" dirty="0">
                <a:solidFill>
                  <a:srgbClr val="000099"/>
                </a:solidFill>
              </a:rPr>
              <a:t> 54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4428704" y="5453906"/>
            <a:ext cx="8640961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TRÂN TRỌNG CẢM ƠN CÁC THẦY, CÔ GIÁO VÀ CÁC EM HỌC SINH!</a:t>
            </a:r>
            <a:endParaRPr lang="zh-CN" altLang="en-US" sz="4800" b="1" dirty="0">
              <a:solidFill>
                <a:srgbClr val="FF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0" y="-1165225"/>
            <a:ext cx="8366125" cy="1064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75" y="-590550"/>
            <a:ext cx="9264650" cy="1044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153511" y="6394078"/>
            <a:ext cx="46875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2852" y="3225726"/>
            <a:ext cx="71810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TRÒ CHƠI</a:t>
            </a:r>
          </a:p>
          <a:p>
            <a:pPr algn="ctr"/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VÒNG QUAY KÌ DIỆU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122881" descr="3HAND"/>
          <p:cNvSpPr>
            <a:spLocks noChangeArrowheads="1"/>
          </p:cNvSpPr>
          <p:nvPr/>
        </p:nvSpPr>
        <p:spPr bwMode="auto">
          <a:xfrm>
            <a:off x="5461124" y="4341986"/>
            <a:ext cx="2819400" cy="28194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000"/>
          </a:p>
        </p:txBody>
      </p:sp>
      <p:sp>
        <p:nvSpPr>
          <p:cNvPr id="7" name="16-Point Star 6"/>
          <p:cNvSpPr>
            <a:spLocks noChangeArrowheads="1"/>
          </p:cNvSpPr>
          <p:nvPr/>
        </p:nvSpPr>
        <p:spPr bwMode="auto">
          <a:xfrm>
            <a:off x="6313611" y="3084686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8" name="16-Point Star 7"/>
          <p:cNvSpPr>
            <a:spLocks noChangeArrowheads="1"/>
          </p:cNvSpPr>
          <p:nvPr/>
        </p:nvSpPr>
        <p:spPr bwMode="auto">
          <a:xfrm>
            <a:off x="7670924" y="3541886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" name="16-Point Star 8"/>
          <p:cNvSpPr>
            <a:spLocks noChangeArrowheads="1"/>
          </p:cNvSpPr>
          <p:nvPr/>
        </p:nvSpPr>
        <p:spPr bwMode="auto">
          <a:xfrm>
            <a:off x="8356724" y="4549949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" name="16-Point Star 9"/>
          <p:cNvSpPr>
            <a:spLocks noChangeArrowheads="1"/>
          </p:cNvSpPr>
          <p:nvPr/>
        </p:nvSpPr>
        <p:spPr bwMode="auto">
          <a:xfrm>
            <a:off x="8356724" y="5751686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3 </a:t>
            </a:r>
          </a:p>
        </p:txBody>
      </p:sp>
      <p:sp>
        <p:nvSpPr>
          <p:cNvPr id="11" name="16-Point Star 10"/>
          <p:cNvSpPr>
            <a:spLocks noChangeArrowheads="1"/>
          </p:cNvSpPr>
          <p:nvPr/>
        </p:nvSpPr>
        <p:spPr bwMode="auto">
          <a:xfrm>
            <a:off x="7670924" y="6742286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12" name="16-Point Star 11"/>
          <p:cNvSpPr>
            <a:spLocks noChangeArrowheads="1"/>
          </p:cNvSpPr>
          <p:nvPr/>
        </p:nvSpPr>
        <p:spPr bwMode="auto">
          <a:xfrm>
            <a:off x="6313611" y="7123286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16-Point Star 12"/>
          <p:cNvSpPr>
            <a:spLocks noChangeArrowheads="1"/>
          </p:cNvSpPr>
          <p:nvPr/>
        </p:nvSpPr>
        <p:spPr bwMode="auto">
          <a:xfrm>
            <a:off x="5080124" y="6894686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6 </a:t>
            </a:r>
          </a:p>
        </p:txBody>
      </p:sp>
      <p:sp>
        <p:nvSpPr>
          <p:cNvPr id="14" name="16-Point Star 13"/>
          <p:cNvSpPr>
            <a:spLocks noChangeArrowheads="1"/>
          </p:cNvSpPr>
          <p:nvPr/>
        </p:nvSpPr>
        <p:spPr bwMode="auto">
          <a:xfrm>
            <a:off x="4241924" y="5751686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7 </a:t>
            </a:r>
          </a:p>
        </p:txBody>
      </p:sp>
      <p:sp>
        <p:nvSpPr>
          <p:cNvPr id="15" name="16-Point Star 14"/>
          <p:cNvSpPr>
            <a:spLocks noChangeArrowheads="1"/>
          </p:cNvSpPr>
          <p:nvPr/>
        </p:nvSpPr>
        <p:spPr bwMode="auto">
          <a:xfrm>
            <a:off x="4241924" y="4549949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6" name="16-Point Star 15"/>
          <p:cNvSpPr>
            <a:spLocks noChangeArrowheads="1"/>
          </p:cNvSpPr>
          <p:nvPr/>
        </p:nvSpPr>
        <p:spPr bwMode="auto">
          <a:xfrm>
            <a:off x="5003924" y="3465686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7" name="Explosion 1 16"/>
          <p:cNvSpPr>
            <a:spLocks noChangeArrowheads="1"/>
          </p:cNvSpPr>
          <p:nvPr/>
        </p:nvSpPr>
        <p:spPr bwMode="auto">
          <a:xfrm>
            <a:off x="5278561" y="3905424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FF00"/>
                </a:solidFill>
              </a:rPr>
              <a:t>38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632424" y="1665357"/>
            <a:ext cx="4692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 err="1">
                <a:solidFill>
                  <a:srgbClr val="0000FF"/>
                </a:solidFill>
              </a:rPr>
              <a:t>Tìm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ra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thừa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8 ở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bảng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</a:rPr>
              <a:t>kiến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"/>
                            </p:stCondLst>
                            <p:childTnLst>
                              <p:par>
                                <p:cTn id="2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1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"/>
                            </p:stCondLst>
                            <p:childTnLst>
                              <p:par>
                                <p:cTn id="3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"/>
                            </p:stCondLst>
                            <p:childTnLst>
                              <p:par>
                                <p:cTn id="4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6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1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"/>
                            </p:stCondLst>
                            <p:childTnLst>
                              <p:par>
                                <p:cTn id="6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6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"/>
                            </p:stCondLst>
                            <p:childTnLst>
                              <p:par>
                                <p:cTn id="7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"/>
                            </p:stCondLst>
                            <p:childTnLst>
                              <p:par>
                                <p:cTn id="8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"/>
                            </p:stCondLst>
                            <p:childTnLst>
                              <p:par>
                                <p:cTn id="10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14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Oval 124929" descr="3HAND"/>
          <p:cNvSpPr>
            <a:spLocks noChangeArrowheads="1"/>
          </p:cNvSpPr>
          <p:nvPr/>
        </p:nvSpPr>
        <p:spPr bwMode="auto">
          <a:xfrm>
            <a:off x="5020048" y="4072459"/>
            <a:ext cx="2819400" cy="28194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000"/>
          </a:p>
        </p:txBody>
      </p:sp>
      <p:sp>
        <p:nvSpPr>
          <p:cNvPr id="20" name="16-Point Star 19"/>
          <p:cNvSpPr>
            <a:spLocks noChangeArrowheads="1"/>
          </p:cNvSpPr>
          <p:nvPr/>
        </p:nvSpPr>
        <p:spPr bwMode="auto">
          <a:xfrm>
            <a:off x="5872535" y="2815159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1" name="16-Point Star 20"/>
          <p:cNvSpPr>
            <a:spLocks noChangeArrowheads="1"/>
          </p:cNvSpPr>
          <p:nvPr/>
        </p:nvSpPr>
        <p:spPr bwMode="auto">
          <a:xfrm>
            <a:off x="7229848" y="32723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" name="16-Point Star 21"/>
          <p:cNvSpPr>
            <a:spLocks noChangeArrowheads="1"/>
          </p:cNvSpPr>
          <p:nvPr/>
        </p:nvSpPr>
        <p:spPr bwMode="auto">
          <a:xfrm>
            <a:off x="7915648" y="4280422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3" name="16-Point Star 22"/>
          <p:cNvSpPr>
            <a:spLocks noChangeArrowheads="1"/>
          </p:cNvSpPr>
          <p:nvPr/>
        </p:nvSpPr>
        <p:spPr bwMode="auto">
          <a:xfrm>
            <a:off x="7915648" y="5482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3 </a:t>
            </a:r>
          </a:p>
        </p:txBody>
      </p:sp>
      <p:sp>
        <p:nvSpPr>
          <p:cNvPr id="24" name="16-Point Star 23"/>
          <p:cNvSpPr>
            <a:spLocks noChangeArrowheads="1"/>
          </p:cNvSpPr>
          <p:nvPr/>
        </p:nvSpPr>
        <p:spPr bwMode="auto">
          <a:xfrm>
            <a:off x="7229848" y="6472759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5" name="16-Point Star 24"/>
          <p:cNvSpPr>
            <a:spLocks noChangeArrowheads="1"/>
          </p:cNvSpPr>
          <p:nvPr/>
        </p:nvSpPr>
        <p:spPr bwMode="auto">
          <a:xfrm>
            <a:off x="5872535" y="6853759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6" name="16-Point Star 25"/>
          <p:cNvSpPr>
            <a:spLocks noChangeArrowheads="1"/>
          </p:cNvSpPr>
          <p:nvPr/>
        </p:nvSpPr>
        <p:spPr bwMode="auto">
          <a:xfrm>
            <a:off x="4639048" y="6625159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6 </a:t>
            </a:r>
          </a:p>
        </p:txBody>
      </p:sp>
      <p:sp>
        <p:nvSpPr>
          <p:cNvPr id="27" name="16-Point Star 26"/>
          <p:cNvSpPr>
            <a:spLocks noChangeArrowheads="1"/>
          </p:cNvSpPr>
          <p:nvPr/>
        </p:nvSpPr>
        <p:spPr bwMode="auto">
          <a:xfrm>
            <a:off x="3800848" y="5482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7 </a:t>
            </a:r>
          </a:p>
        </p:txBody>
      </p:sp>
      <p:sp>
        <p:nvSpPr>
          <p:cNvPr id="28" name="16-Point Star 27"/>
          <p:cNvSpPr>
            <a:spLocks noChangeArrowheads="1"/>
          </p:cNvSpPr>
          <p:nvPr/>
        </p:nvSpPr>
        <p:spPr bwMode="auto">
          <a:xfrm>
            <a:off x="3800848" y="4280422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9" name="16-Point Star 28"/>
          <p:cNvSpPr>
            <a:spLocks noChangeArrowheads="1"/>
          </p:cNvSpPr>
          <p:nvPr/>
        </p:nvSpPr>
        <p:spPr bwMode="auto">
          <a:xfrm>
            <a:off x="4562848" y="3196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0" name="Explosion 1 29"/>
          <p:cNvSpPr>
            <a:spLocks noChangeArrowheads="1"/>
          </p:cNvSpPr>
          <p:nvPr/>
        </p:nvSpPr>
        <p:spPr bwMode="auto">
          <a:xfrm>
            <a:off x="4805735" y="3881959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FF00"/>
                </a:solidFill>
              </a:rPr>
              <a:t>02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2944292" y="1497534"/>
            <a:ext cx="8685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thừa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8 ở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bảng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kiến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4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9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4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9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"/>
                            </p:stCondLst>
                            <p:childTnLst>
                              <p:par>
                                <p:cTn id="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9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"/>
                            </p:stCondLst>
                            <p:childTnLst>
                              <p:par>
                                <p:cTn id="9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"/>
                            </p:stCondLst>
                            <p:childTnLst>
                              <p:par>
                                <p:cTn id="10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1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Oval 124929" descr="3HAND"/>
          <p:cNvSpPr>
            <a:spLocks noChangeArrowheads="1"/>
          </p:cNvSpPr>
          <p:nvPr/>
        </p:nvSpPr>
        <p:spPr bwMode="auto">
          <a:xfrm>
            <a:off x="5020048" y="4072459"/>
            <a:ext cx="2819400" cy="28194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000"/>
          </a:p>
        </p:txBody>
      </p:sp>
      <p:sp>
        <p:nvSpPr>
          <p:cNvPr id="20" name="16-Point Star 19"/>
          <p:cNvSpPr>
            <a:spLocks noChangeArrowheads="1"/>
          </p:cNvSpPr>
          <p:nvPr/>
        </p:nvSpPr>
        <p:spPr bwMode="auto">
          <a:xfrm>
            <a:off x="5872535" y="2815159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1" name="16-Point Star 20"/>
          <p:cNvSpPr>
            <a:spLocks noChangeArrowheads="1"/>
          </p:cNvSpPr>
          <p:nvPr/>
        </p:nvSpPr>
        <p:spPr bwMode="auto">
          <a:xfrm>
            <a:off x="7229848" y="32723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" name="16-Point Star 21"/>
          <p:cNvSpPr>
            <a:spLocks noChangeArrowheads="1"/>
          </p:cNvSpPr>
          <p:nvPr/>
        </p:nvSpPr>
        <p:spPr bwMode="auto">
          <a:xfrm>
            <a:off x="7915648" y="4280422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3" name="16-Point Star 22"/>
          <p:cNvSpPr>
            <a:spLocks noChangeArrowheads="1"/>
          </p:cNvSpPr>
          <p:nvPr/>
        </p:nvSpPr>
        <p:spPr bwMode="auto">
          <a:xfrm>
            <a:off x="7915648" y="5482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3 </a:t>
            </a:r>
          </a:p>
        </p:txBody>
      </p:sp>
      <p:sp>
        <p:nvSpPr>
          <p:cNvPr id="24" name="16-Point Star 23"/>
          <p:cNvSpPr>
            <a:spLocks noChangeArrowheads="1"/>
          </p:cNvSpPr>
          <p:nvPr/>
        </p:nvSpPr>
        <p:spPr bwMode="auto">
          <a:xfrm>
            <a:off x="7229848" y="6472759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5" name="16-Point Star 24"/>
          <p:cNvSpPr>
            <a:spLocks noChangeArrowheads="1"/>
          </p:cNvSpPr>
          <p:nvPr/>
        </p:nvSpPr>
        <p:spPr bwMode="auto">
          <a:xfrm>
            <a:off x="5872535" y="6853759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6" name="16-Point Star 25"/>
          <p:cNvSpPr>
            <a:spLocks noChangeArrowheads="1"/>
          </p:cNvSpPr>
          <p:nvPr/>
        </p:nvSpPr>
        <p:spPr bwMode="auto">
          <a:xfrm>
            <a:off x="4639048" y="6625159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6 </a:t>
            </a:r>
          </a:p>
        </p:txBody>
      </p:sp>
      <p:sp>
        <p:nvSpPr>
          <p:cNvPr id="27" name="16-Point Star 26"/>
          <p:cNvSpPr>
            <a:spLocks noChangeArrowheads="1"/>
          </p:cNvSpPr>
          <p:nvPr/>
        </p:nvSpPr>
        <p:spPr bwMode="auto">
          <a:xfrm>
            <a:off x="3800848" y="5482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7 </a:t>
            </a:r>
          </a:p>
        </p:txBody>
      </p:sp>
      <p:sp>
        <p:nvSpPr>
          <p:cNvPr id="28" name="16-Point Star 27"/>
          <p:cNvSpPr>
            <a:spLocks noChangeArrowheads="1"/>
          </p:cNvSpPr>
          <p:nvPr/>
        </p:nvSpPr>
        <p:spPr bwMode="auto">
          <a:xfrm>
            <a:off x="3800848" y="4280422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9" name="16-Point Star 28"/>
          <p:cNvSpPr>
            <a:spLocks noChangeArrowheads="1"/>
          </p:cNvSpPr>
          <p:nvPr/>
        </p:nvSpPr>
        <p:spPr bwMode="auto">
          <a:xfrm>
            <a:off x="4562848" y="3196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0" name="Explosion 1 29"/>
          <p:cNvSpPr>
            <a:spLocks noChangeArrowheads="1"/>
          </p:cNvSpPr>
          <p:nvPr/>
        </p:nvSpPr>
        <p:spPr bwMode="auto">
          <a:xfrm>
            <a:off x="4805735" y="3881959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FF00"/>
                </a:solidFill>
              </a:rPr>
              <a:t>23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115048" y="1527696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thừa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8 ở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bảng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kiến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6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9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4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9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"/>
                            </p:stCondLst>
                            <p:childTnLst>
                              <p:par>
                                <p:cTn id="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9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"/>
                            </p:stCondLst>
                            <p:childTnLst>
                              <p:par>
                                <p:cTn id="9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"/>
                            </p:stCondLst>
                            <p:childTnLst>
                              <p:par>
                                <p:cTn id="10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1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Oval 124929" descr="3HAND"/>
          <p:cNvSpPr>
            <a:spLocks noChangeArrowheads="1"/>
          </p:cNvSpPr>
          <p:nvPr/>
        </p:nvSpPr>
        <p:spPr bwMode="auto">
          <a:xfrm>
            <a:off x="5020048" y="4072459"/>
            <a:ext cx="2819400" cy="28194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000"/>
          </a:p>
        </p:txBody>
      </p:sp>
      <p:sp>
        <p:nvSpPr>
          <p:cNvPr id="20" name="16-Point Star 19"/>
          <p:cNvSpPr>
            <a:spLocks noChangeArrowheads="1"/>
          </p:cNvSpPr>
          <p:nvPr/>
        </p:nvSpPr>
        <p:spPr bwMode="auto">
          <a:xfrm>
            <a:off x="5872535" y="2815159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1" name="16-Point Star 20"/>
          <p:cNvSpPr>
            <a:spLocks noChangeArrowheads="1"/>
          </p:cNvSpPr>
          <p:nvPr/>
        </p:nvSpPr>
        <p:spPr bwMode="auto">
          <a:xfrm>
            <a:off x="7229848" y="32723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" name="16-Point Star 21"/>
          <p:cNvSpPr>
            <a:spLocks noChangeArrowheads="1"/>
          </p:cNvSpPr>
          <p:nvPr/>
        </p:nvSpPr>
        <p:spPr bwMode="auto">
          <a:xfrm>
            <a:off x="7915648" y="4280422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3" name="16-Point Star 22"/>
          <p:cNvSpPr>
            <a:spLocks noChangeArrowheads="1"/>
          </p:cNvSpPr>
          <p:nvPr/>
        </p:nvSpPr>
        <p:spPr bwMode="auto">
          <a:xfrm>
            <a:off x="7915648" y="5482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3 </a:t>
            </a:r>
          </a:p>
        </p:txBody>
      </p:sp>
      <p:sp>
        <p:nvSpPr>
          <p:cNvPr id="24" name="16-Point Star 23"/>
          <p:cNvSpPr>
            <a:spLocks noChangeArrowheads="1"/>
          </p:cNvSpPr>
          <p:nvPr/>
        </p:nvSpPr>
        <p:spPr bwMode="auto">
          <a:xfrm>
            <a:off x="7229848" y="6472759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5" name="16-Point Star 24"/>
          <p:cNvSpPr>
            <a:spLocks noChangeArrowheads="1"/>
          </p:cNvSpPr>
          <p:nvPr/>
        </p:nvSpPr>
        <p:spPr bwMode="auto">
          <a:xfrm>
            <a:off x="5872535" y="6853759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6" name="16-Point Star 25"/>
          <p:cNvSpPr>
            <a:spLocks noChangeArrowheads="1"/>
          </p:cNvSpPr>
          <p:nvPr/>
        </p:nvSpPr>
        <p:spPr bwMode="auto">
          <a:xfrm>
            <a:off x="4639048" y="6625159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6 </a:t>
            </a:r>
          </a:p>
        </p:txBody>
      </p:sp>
      <p:sp>
        <p:nvSpPr>
          <p:cNvPr id="27" name="16-Point Star 26"/>
          <p:cNvSpPr>
            <a:spLocks noChangeArrowheads="1"/>
          </p:cNvSpPr>
          <p:nvPr/>
        </p:nvSpPr>
        <p:spPr bwMode="auto">
          <a:xfrm>
            <a:off x="3800848" y="5482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7 </a:t>
            </a:r>
          </a:p>
        </p:txBody>
      </p:sp>
      <p:sp>
        <p:nvSpPr>
          <p:cNvPr id="28" name="16-Point Star 27"/>
          <p:cNvSpPr>
            <a:spLocks noChangeArrowheads="1"/>
          </p:cNvSpPr>
          <p:nvPr/>
        </p:nvSpPr>
        <p:spPr bwMode="auto">
          <a:xfrm>
            <a:off x="3800848" y="4280422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9" name="16-Point Star 28"/>
          <p:cNvSpPr>
            <a:spLocks noChangeArrowheads="1"/>
          </p:cNvSpPr>
          <p:nvPr/>
        </p:nvSpPr>
        <p:spPr bwMode="auto">
          <a:xfrm>
            <a:off x="4562848" y="3196159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0" name="Explosion 1 29"/>
          <p:cNvSpPr>
            <a:spLocks noChangeArrowheads="1"/>
          </p:cNvSpPr>
          <p:nvPr/>
        </p:nvSpPr>
        <p:spPr bwMode="auto">
          <a:xfrm>
            <a:off x="4805735" y="3881959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FF00"/>
                </a:solidFill>
              </a:rPr>
              <a:t>05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153148" y="1495947"/>
            <a:ext cx="81534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thừa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8 ở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bảng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kiến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4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9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4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9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"/>
                            </p:stCondLst>
                            <p:childTnLst>
                              <p:par>
                                <p:cTn id="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9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"/>
                            </p:stCondLst>
                            <p:childTnLst>
                              <p:par>
                                <p:cTn id="9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"/>
                            </p:stCondLst>
                            <p:childTnLst>
                              <p:par>
                                <p:cTn id="10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1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87312"/>
            <a:ext cx="15554325" cy="995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025" y="5276850"/>
            <a:ext cx="5148263" cy="442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37016" y="3002756"/>
            <a:ext cx="305243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99"/>
                </a:solidFill>
              </a:rPr>
              <a:t>1  x  8  =    8</a:t>
            </a:r>
          </a:p>
          <a:p>
            <a:r>
              <a:rPr lang="en-US" altLang="en-US" sz="4000" b="1" dirty="0">
                <a:solidFill>
                  <a:srgbClr val="000099"/>
                </a:solidFill>
              </a:rPr>
              <a:t>2  x  8  =  16</a:t>
            </a:r>
          </a:p>
          <a:p>
            <a:r>
              <a:rPr lang="en-US" altLang="en-US" sz="4000" b="1" dirty="0">
                <a:solidFill>
                  <a:srgbClr val="000099"/>
                </a:solidFill>
              </a:rPr>
              <a:t>3  x  8  =  24</a:t>
            </a:r>
          </a:p>
          <a:p>
            <a:r>
              <a:rPr lang="en-US" altLang="en-US" sz="4000" b="1" dirty="0">
                <a:solidFill>
                  <a:srgbClr val="000099"/>
                </a:solidFill>
              </a:rPr>
              <a:t>4  x  8  =  32</a:t>
            </a:r>
          </a:p>
          <a:p>
            <a:r>
              <a:rPr lang="en-US" altLang="en-US" sz="4000" b="1" dirty="0">
                <a:solidFill>
                  <a:srgbClr val="000099"/>
                </a:solidFill>
              </a:rPr>
              <a:t>5  x  8  =  40</a:t>
            </a:r>
          </a:p>
          <a:p>
            <a:r>
              <a:rPr lang="en-US" altLang="en-US" sz="4000" b="1" dirty="0">
                <a:solidFill>
                  <a:srgbClr val="000099"/>
                </a:solidFill>
              </a:rPr>
              <a:t>6  x  8  =  48</a:t>
            </a:r>
          </a:p>
          <a:p>
            <a:r>
              <a:rPr lang="en-US" altLang="en-US" sz="4000" b="1" dirty="0">
                <a:solidFill>
                  <a:srgbClr val="000099"/>
                </a:solidFill>
              </a:rPr>
              <a:t>7  x  8  =  56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32" y="-158650"/>
            <a:ext cx="12739670" cy="979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64608" y="846105"/>
            <a:ext cx="1052865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21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4421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421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4421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421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4421" b="1" dirty="0">
                <a:solidFill>
                  <a:srgbClr val="FFFFFF"/>
                </a:solidFill>
                <a:latin typeface="HP001 4 hàng" panose="020B0603050302020204" pitchFamily="34" charset="0"/>
              </a:rPr>
              <a:t> 16 </a:t>
            </a:r>
            <a:r>
              <a:rPr lang="en-US" altLang="en-US" sz="4421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4421" b="1" dirty="0">
                <a:solidFill>
                  <a:srgbClr val="FFFFFF"/>
                </a:solidFill>
                <a:latin typeface="HP001 4 hàng" panose="020B0603050302020204" pitchFamily="34" charset="0"/>
              </a:rPr>
              <a:t> 11 </a:t>
            </a:r>
            <a:r>
              <a:rPr lang="en-US" altLang="en-US" sz="4421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4421" b="1" dirty="0">
                <a:solidFill>
                  <a:srgbClr val="FFFFFF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39816" y="1820581"/>
            <a:ext cx="2932668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21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Toán</a:t>
            </a:r>
            <a:endParaRPr lang="en-US" altLang="en-US" sz="4421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341" name="Straight Connector 2"/>
          <p:cNvCxnSpPr>
            <a:cxnSpLocks/>
          </p:cNvCxnSpPr>
          <p:nvPr/>
        </p:nvCxnSpPr>
        <p:spPr bwMode="auto">
          <a:xfrm>
            <a:off x="3820849" y="489422"/>
            <a:ext cx="15690" cy="8176397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18545" y="2623507"/>
            <a:ext cx="3853939" cy="77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21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4421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421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5279388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童心飞扬儿童教育PPT模板"/>
  <p:tag name="VIOLETID" val="13272222"/>
  <p:tag name="VIOLETTITLE" val="Bảng nhân 8"/>
  <p:tag name="VIOLETLESSON" val="31"/>
  <p:tag name="VIOLETCATID" val="2194"/>
  <p:tag name="VIOLETSUBJECT" val="Toán học 3"/>
  <p:tag name="VIOLETAUTHORID" val="4167583"/>
  <p:tag name="VIOLETAUTHORNAME" val="Nguyễn Loan"/>
  <p:tag name="VIOLETAUTHORAVATAR" val="no_avatarf.jpg"/>
  <p:tag name="VIOLETAUTHORADDRESS" val="Trường TH Tam Hiệp - Hà Nội"/>
  <p:tag name="VIOLETDATE" val="2021-11-10 22:19:00"/>
  <p:tag name="VIOLETHIT" val="63"/>
  <p:tag name="VIOLETLIKE" val="0"/>
  <p:tag name="INKNOELEADERBOARD" val="494193540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1126</Words>
  <Application>Microsoft Office PowerPoint</Application>
  <PresentationFormat>Custom</PresentationFormat>
  <Paragraphs>348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黑体</vt:lpstr>
      <vt:lpstr>.VnArial</vt:lpstr>
      <vt:lpstr>.VnTime</vt:lpstr>
      <vt:lpstr>Arial</vt:lpstr>
      <vt:lpstr>Cambria</vt:lpstr>
      <vt:lpstr>Cambria Math</vt:lpstr>
      <vt:lpstr>HP001 4 hàng</vt:lpstr>
      <vt:lpstr>Times New Roman</vt:lpstr>
      <vt:lpstr>VNI-Times</vt:lpstr>
      <vt:lpstr>默认设计模板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卡通童心飞扬儿童教育PPT模板</dc:title>
  <dc:creator>Http://Dian1.taobao.com</dc:creator>
  <dc:description>Http://Dian1.taobao.com</dc:description>
  <cp:lastModifiedBy>MyPC</cp:lastModifiedBy>
  <cp:revision>22</cp:revision>
  <dcterms:created xsi:type="dcterms:W3CDTF">2015-09-14T06:10:00Z</dcterms:created>
  <dcterms:modified xsi:type="dcterms:W3CDTF">2021-11-20T00:31:24Z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