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90" r:id="rId2"/>
    <p:sldId id="260" r:id="rId3"/>
    <p:sldId id="263" r:id="rId4"/>
    <p:sldId id="287" r:id="rId5"/>
    <p:sldId id="264" r:id="rId6"/>
    <p:sldId id="289" r:id="rId7"/>
    <p:sldId id="272" r:id="rId8"/>
    <p:sldId id="277" r:id="rId9"/>
    <p:sldId id="278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D1D8-E598-468B-8AB9-3E8F137D1591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F:\GIAO%20AN%20HOI%20GIANG%20HUYEN%20NH%2009-10\Bai%20tap%20SHC\Package%20-%20Lesson\Lesson.ex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524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86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14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15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8" descr="Book-0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14097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LỚP 4</a:t>
            </a:r>
          </a:p>
        </p:txBody>
      </p:sp>
      <p:pic>
        <p:nvPicPr>
          <p:cNvPr id="39947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8" name="WordArt 15"/>
          <p:cNvSpPr>
            <a:spLocks noChangeArrowheads="1" noChangeShapeType="1" noTextEdit="1"/>
          </p:cNvSpPr>
          <p:nvPr/>
        </p:nvSpPr>
        <p:spPr bwMode="auto">
          <a:xfrm>
            <a:off x="228600" y="2667000"/>
            <a:ext cx="4191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CHIA CHO SỐ </a:t>
            </a:r>
          </a:p>
          <a:p>
            <a:pPr algn="ctr"/>
            <a:r>
              <a:rPr lang="en-US" sz="2400" b="1" kern="1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CÓ HAI CHỮ SỐ</a:t>
            </a:r>
          </a:p>
        </p:txBody>
      </p:sp>
    </p:spTree>
  </p:cSld>
  <p:clrMapOvr>
    <a:masterClrMapping/>
  </p:clrMapOvr>
  <p:transition advTm="60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DuongLam-c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422525" y="4819650"/>
            <a:ext cx="1841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r"/>
            <a:endParaRPr lang="vi-VN" sz="3200">
              <a:solidFill>
                <a:srgbClr val="000000"/>
              </a:solidFill>
            </a:endParaRP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2286000" y="4495800"/>
            <a:ext cx="6629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hlink"/>
                </a:solidFill>
                <a:latin typeface=".VnUniverseH" pitchFamily="34" charset="0"/>
              </a:rPr>
              <a:t>      </a:t>
            </a:r>
            <a:endParaRPr lang="en-US" sz="3200">
              <a:solidFill>
                <a:schemeClr val="tx2"/>
              </a:solidFill>
              <a:latin typeface=".VnUniverseH" pitchFamily="34" charset="0"/>
            </a:endParaRPr>
          </a:p>
        </p:txBody>
      </p:sp>
      <p:sp>
        <p:nvSpPr>
          <p:cNvPr id="57354" name="WordArt 10"/>
          <p:cNvSpPr>
            <a:spLocks noChangeArrowheads="1" noChangeShapeType="1" noTextEdit="1"/>
          </p:cNvSpPr>
          <p:nvPr/>
        </p:nvSpPr>
        <p:spPr bwMode="auto">
          <a:xfrm>
            <a:off x="990600" y="1219200"/>
            <a:ext cx="7239000" cy="3429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Chào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!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Chúc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chăm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ngoan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học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giỏi</a:t>
            </a:r>
            <a:r>
              <a:rPr lang="en-US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!</a:t>
            </a:r>
            <a:endParaRPr lang="en-US" sz="3600" kern="10" dirty="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 bwMode="auto">
          <a:xfrm>
            <a:off x="304800" y="1143000"/>
            <a:ext cx="3962400" cy="762000"/>
            <a:chOff x="240" y="720"/>
            <a:chExt cx="1968" cy="480"/>
          </a:xfrm>
        </p:grpSpPr>
        <p:grpSp>
          <p:nvGrpSpPr>
            <p:cNvPr id="3" name="Group 8"/>
            <p:cNvGrpSpPr/>
            <p:nvPr/>
          </p:nvGrpSpPr>
          <p:grpSpPr bwMode="auto">
            <a:xfrm>
              <a:off x="240" y="720"/>
              <a:ext cx="1968" cy="480"/>
              <a:chOff x="1997" y="1008"/>
              <a:chExt cx="1889" cy="1009"/>
            </a:xfrm>
          </p:grpSpPr>
          <p:grpSp>
            <p:nvGrpSpPr>
              <p:cNvPr id="4" name="Group 12"/>
              <p:cNvGrpSpPr/>
              <p:nvPr/>
            </p:nvGrpSpPr>
            <p:grpSpPr bwMode="auto">
              <a:xfrm>
                <a:off x="1997" y="1008"/>
                <a:ext cx="1889" cy="1009"/>
                <a:chOff x="1997" y="1314"/>
                <a:chExt cx="1889" cy="1009"/>
              </a:xfrm>
            </p:grpSpPr>
            <p:grpSp>
              <p:nvGrpSpPr>
                <p:cNvPr id="5" name="Group 13"/>
                <p:cNvGrpSpPr/>
                <p:nvPr/>
              </p:nvGrpSpPr>
              <p:grpSpPr bwMode="auto">
                <a:xfrm>
                  <a:off x="1997" y="1404"/>
                  <a:ext cx="1889" cy="919"/>
                  <a:chOff x="1973" y="1027"/>
                  <a:chExt cx="1926" cy="937"/>
                </a:xfrm>
              </p:grpSpPr>
              <p:sp>
                <p:nvSpPr>
                  <p:cNvPr id="215054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1994" y="105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CC">
                          <a:gamma/>
                          <a:shade val="63529"/>
                          <a:invGamma/>
                        </a:srgbClr>
                      </a:gs>
                      <a:gs pos="100000">
                        <a:srgbClr val="0066CC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 sz="1800" b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71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1973" y="102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BC7F3"/>
                      </a:gs>
                      <a:gs pos="100000">
                        <a:srgbClr val="1D80E3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</p:spPr>
                <p:txBody>
                  <a:bodyPr wrap="none" anchor="ctr"/>
                  <a:lstStyle/>
                  <a:p>
                    <a:pPr algn="r" rtl="1"/>
                    <a:endParaRPr lang="en-US" sz="1800" b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166" name="Oval 16"/>
                <p:cNvSpPr>
                  <a:spLocks noChangeArrowheads="1"/>
                </p:cNvSpPr>
                <p:nvPr/>
              </p:nvSpPr>
              <p:spPr bwMode="gray">
                <a:xfrm>
                  <a:off x="2086" y="1314"/>
                  <a:ext cx="1691" cy="84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5E00"/>
                    </a:gs>
                    <a:gs pos="100000">
                      <a:srgbClr val="FFCC00"/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7" name="Oval 17"/>
                <p:cNvSpPr>
                  <a:spLocks noChangeArrowheads="1"/>
                </p:cNvSpPr>
                <p:nvPr/>
              </p:nvSpPr>
              <p:spPr bwMode="gray">
                <a:xfrm>
                  <a:off x="2108" y="1319"/>
                  <a:ext cx="1650" cy="8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alpha val="0"/>
                      </a:srgbClr>
                    </a:gs>
                    <a:gs pos="100000">
                      <a:srgbClr val="FFEDA6"/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8" name="Oval 18"/>
                <p:cNvSpPr>
                  <a:spLocks noChangeArrowheads="1"/>
                </p:cNvSpPr>
                <p:nvPr/>
              </p:nvSpPr>
              <p:spPr bwMode="gray">
                <a:xfrm>
                  <a:off x="2125" y="1327"/>
                  <a:ext cx="1570" cy="77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AA200"/>
                    </a:gs>
                    <a:gs pos="100000">
                      <a:srgbClr val="FFCC00">
                        <a:alpha val="48000"/>
                      </a:srgbClr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9" name="Oval 19"/>
                <p:cNvSpPr>
                  <a:spLocks noChangeArrowheads="1"/>
                </p:cNvSpPr>
                <p:nvPr/>
              </p:nvSpPr>
              <p:spPr bwMode="gray">
                <a:xfrm>
                  <a:off x="2208" y="1344"/>
                  <a:ext cx="1382" cy="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CC00">
                        <a:alpha val="37999"/>
                      </a:srgbClr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164" name="Text Box 20"/>
              <p:cNvSpPr txBox="1">
                <a:spLocks noChangeArrowheads="1"/>
              </p:cNvSpPr>
              <p:nvPr/>
            </p:nvSpPr>
            <p:spPr bwMode="auto">
              <a:xfrm>
                <a:off x="2895" y="1136"/>
                <a:ext cx="74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en-US" sz="1400" b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62" name="Text Box 18">
              <a:hlinkClick r:id="rId2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514" y="765"/>
              <a:ext cx="1486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0000CC"/>
                  </a:solidFill>
                  <a:latin typeface="VNI-Times" pitchFamily="2" charset="0"/>
                </a:rPr>
                <a:t>Ôn</a:t>
              </a:r>
              <a:r>
                <a:rPr lang="en-US" sz="2800" b="1" dirty="0" smtClean="0">
                  <a:solidFill>
                    <a:srgbClr val="0000CC"/>
                  </a:solidFill>
                  <a:latin typeface="VNI-Times" pitchFamily="2" charset="0"/>
                </a:rPr>
                <a:t> </a:t>
              </a:r>
              <a:r>
                <a:rPr lang="en-US" sz="2800" b="1" dirty="0" err="1" smtClean="0">
                  <a:solidFill>
                    <a:srgbClr val="0000CC"/>
                  </a:solidFill>
                  <a:latin typeface="VNI-Times" pitchFamily="2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VNI-Times" pitchFamily="2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latin typeface="VNI-Times" pitchFamily="2" charset="0"/>
                </a:rPr>
                <a:t>cũ</a:t>
              </a:r>
              <a:r>
                <a:rPr lang="en-US" sz="2800" b="1" dirty="0">
                  <a:solidFill>
                    <a:srgbClr val="0000CC"/>
                  </a:solidFill>
                  <a:latin typeface="VNI-Times" pitchFamily="2" charset="0"/>
                </a:rPr>
                <a:t> :</a:t>
              </a:r>
            </a:p>
          </p:txBody>
        </p:sp>
      </p:grp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838200" y="2133600"/>
            <a:ext cx="3581400" cy="1160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 b="0"/>
              <a:t>Đặt tính rồi tính:</a:t>
            </a:r>
          </a:p>
          <a:p>
            <a:pPr marL="533400" indent="-533400">
              <a:spcBef>
                <a:spcPct val="50000"/>
              </a:spcBef>
            </a:pPr>
            <a:r>
              <a:rPr lang="en-US" sz="2800" b="0"/>
              <a:t>     9009 : 33</a:t>
            </a:r>
          </a:p>
        </p:txBody>
      </p:sp>
      <p:sp>
        <p:nvSpPr>
          <p:cNvPr id="6150" name="Text Box 26"/>
          <p:cNvSpPr txBox="1">
            <a:spLocks noChangeArrowheads="1"/>
          </p:cNvSpPr>
          <p:nvPr/>
        </p:nvSpPr>
        <p:spPr bwMode="auto">
          <a:xfrm>
            <a:off x="5562600" y="2667000"/>
            <a:ext cx="30480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grpSp>
        <p:nvGrpSpPr>
          <p:cNvPr id="6" name="Group 45"/>
          <p:cNvGrpSpPr/>
          <p:nvPr/>
        </p:nvGrpSpPr>
        <p:grpSpPr bwMode="auto">
          <a:xfrm>
            <a:off x="4724400" y="2667000"/>
            <a:ext cx="2371725" cy="1706563"/>
            <a:chOff x="2976" y="1680"/>
            <a:chExt cx="1494" cy="1075"/>
          </a:xfrm>
        </p:grpSpPr>
        <p:sp>
          <p:nvSpPr>
            <p:cNvPr id="6152" name="Text Box 40"/>
            <p:cNvSpPr txBox="1">
              <a:spLocks noChangeArrowheads="1"/>
            </p:cNvSpPr>
            <p:nvPr/>
          </p:nvSpPr>
          <p:spPr bwMode="auto">
            <a:xfrm>
              <a:off x="3360" y="2467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solidFill>
                    <a:srgbClr val="FFFF00"/>
                  </a:solidFill>
                </a:rPr>
                <a:t>00</a:t>
              </a:r>
            </a:p>
          </p:txBody>
        </p:sp>
        <p:sp>
          <p:nvSpPr>
            <p:cNvPr id="6153" name="Text Box 28"/>
            <p:cNvSpPr txBox="1">
              <a:spLocks noChangeArrowheads="1"/>
            </p:cNvSpPr>
            <p:nvPr/>
          </p:nvSpPr>
          <p:spPr bwMode="auto">
            <a:xfrm>
              <a:off x="2976" y="1680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    9009</a:t>
              </a:r>
            </a:p>
          </p:txBody>
        </p:sp>
        <p:sp>
          <p:nvSpPr>
            <p:cNvPr id="6154" name="Text Box 29"/>
            <p:cNvSpPr txBox="1">
              <a:spLocks noChangeArrowheads="1"/>
            </p:cNvSpPr>
            <p:nvPr/>
          </p:nvSpPr>
          <p:spPr bwMode="auto">
            <a:xfrm>
              <a:off x="3954" y="1686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33</a:t>
              </a:r>
            </a:p>
          </p:txBody>
        </p:sp>
        <p:sp>
          <p:nvSpPr>
            <p:cNvPr id="6155" name="Text Box 30"/>
            <p:cNvSpPr txBox="1">
              <a:spLocks noChangeArrowheads="1"/>
            </p:cNvSpPr>
            <p:nvPr/>
          </p:nvSpPr>
          <p:spPr bwMode="auto">
            <a:xfrm>
              <a:off x="3936" y="196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273</a:t>
              </a:r>
            </a:p>
          </p:txBody>
        </p:sp>
        <p:sp>
          <p:nvSpPr>
            <p:cNvPr id="6156" name="Text Box 31"/>
            <p:cNvSpPr txBox="1">
              <a:spLocks noChangeArrowheads="1"/>
            </p:cNvSpPr>
            <p:nvPr/>
          </p:nvSpPr>
          <p:spPr bwMode="auto">
            <a:xfrm>
              <a:off x="321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240</a:t>
              </a:r>
            </a:p>
          </p:txBody>
        </p:sp>
        <p:sp>
          <p:nvSpPr>
            <p:cNvPr id="6157" name="Text Box 34"/>
            <p:cNvSpPr txBox="1">
              <a:spLocks noChangeArrowheads="1"/>
            </p:cNvSpPr>
            <p:nvPr/>
          </p:nvSpPr>
          <p:spPr bwMode="auto">
            <a:xfrm>
              <a:off x="3360" y="2196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099</a:t>
              </a:r>
              <a:r>
                <a:rPr lang="en-US" sz="2800"/>
                <a:t> </a:t>
              </a:r>
            </a:p>
          </p:txBody>
        </p:sp>
        <p:grpSp>
          <p:nvGrpSpPr>
            <p:cNvPr id="7" name="Group 41"/>
            <p:cNvGrpSpPr/>
            <p:nvPr/>
          </p:nvGrpSpPr>
          <p:grpSpPr bwMode="auto">
            <a:xfrm>
              <a:off x="3894" y="1704"/>
              <a:ext cx="576" cy="519"/>
              <a:chOff x="1167" y="1407"/>
              <a:chExt cx="576" cy="576"/>
            </a:xfrm>
          </p:grpSpPr>
          <p:sp>
            <p:nvSpPr>
              <p:cNvPr id="6159" name="Line 42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Line 43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086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b="1" i="1" dirty="0"/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10105 : 43 = ?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10105</a:t>
            </a: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1600200" y="3276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1219200" y="2438400"/>
            <a:ext cx="1143000" cy="1905000"/>
            <a:chOff x="960" y="1488"/>
            <a:chExt cx="720" cy="1200"/>
          </a:xfrm>
        </p:grpSpPr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960" y="1488"/>
              <a:ext cx="0" cy="1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785" name="Line 9"/>
            <p:cNvSpPr>
              <a:spLocks noChangeShapeType="1"/>
            </p:cNvSpPr>
            <p:nvPr/>
          </p:nvSpPr>
          <p:spPr bwMode="auto">
            <a:xfrm>
              <a:off x="960" y="1833"/>
              <a:ext cx="72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600200" y="2362200"/>
            <a:ext cx="9144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43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609600" y="2808288"/>
            <a:ext cx="3048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 5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752600" y="2895600"/>
            <a:ext cx="381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3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838200" y="34290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981200" y="28956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5</a:t>
            </a:r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838200" y="39624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447800" y="2895600"/>
            <a:ext cx="304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2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2133600" y="2057400"/>
            <a:ext cx="51816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b="1" dirty="0">
                <a:solidFill>
                  <a:srgbClr val="FF0000"/>
                </a:solidFill>
              </a:rPr>
              <a:t>   *</a:t>
            </a:r>
            <a:r>
              <a:rPr lang="en-US" b="1" dirty="0">
                <a:latin typeface="Times New Roman" panose="02020603050405020304" pitchFamily="18" charset="0"/>
              </a:rPr>
              <a:t>101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2,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2</a:t>
            </a:r>
            <a:endParaRPr lang="en-US" b="1" dirty="0"/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2667000" y="25146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2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6; 11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6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5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2667000" y="2895600"/>
            <a:ext cx="6781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2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8,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9; 10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9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2590800" y="3352800"/>
            <a:ext cx="62484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</a:rPr>
              <a:t>Hạ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150; 150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3 ,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3; </a:t>
            </a:r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2743200" y="37338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3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9; 10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9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2743200" y="4038600"/>
            <a:ext cx="7848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3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12,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13; 15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13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2.</a:t>
            </a:r>
          </a:p>
        </p:txBody>
      </p:sp>
      <p:sp>
        <p:nvSpPr>
          <p:cNvPr id="75811" name="Text Box 35"/>
          <p:cNvSpPr txBox="1">
            <a:spLocks noChangeArrowheads="1"/>
          </p:cNvSpPr>
          <p:nvPr/>
        </p:nvSpPr>
        <p:spPr bwMode="auto">
          <a:xfrm>
            <a:off x="4114800" y="525780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SG" sz="2400">
              <a:solidFill>
                <a:schemeClr val="tx1"/>
              </a:solidFill>
            </a:endParaRPr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2667000" y="4343400"/>
            <a:ext cx="60198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</a:rPr>
              <a:t>Hạ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215; 215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5</a:t>
            </a:r>
          </a:p>
        </p:txBody>
      </p:sp>
      <p:sp>
        <p:nvSpPr>
          <p:cNvPr id="75814" name="Text Box 38"/>
          <p:cNvSpPr txBox="1">
            <a:spLocks noChangeArrowheads="1"/>
          </p:cNvSpPr>
          <p:nvPr/>
        </p:nvSpPr>
        <p:spPr bwMode="auto">
          <a:xfrm>
            <a:off x="2743200" y="5181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5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20,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21; 21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21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75817" name="Text Box 41"/>
          <p:cNvSpPr txBox="1">
            <a:spLocks noChangeArrowheads="1"/>
          </p:cNvSpPr>
          <p:nvPr/>
        </p:nvSpPr>
        <p:spPr bwMode="auto">
          <a:xfrm>
            <a:off x="304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10105 : 43 = 235</a:t>
            </a:r>
          </a:p>
        </p:txBody>
      </p:sp>
      <p:sp>
        <p:nvSpPr>
          <p:cNvPr id="75818" name="Text Box 42"/>
          <p:cNvSpPr txBox="1">
            <a:spLocks noChangeArrowheads="1"/>
          </p:cNvSpPr>
          <p:nvPr/>
        </p:nvSpPr>
        <p:spPr bwMode="auto">
          <a:xfrm>
            <a:off x="1905000" y="1676400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i="1" dirty="0"/>
              <a:t>        </a:t>
            </a:r>
            <a:r>
              <a:rPr lang="en-US" sz="2400" b="1" i="1" dirty="0" err="1">
                <a:solidFill>
                  <a:srgbClr val="002060"/>
                </a:solidFill>
              </a:rPr>
              <a:t>Chia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theo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thứ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tự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từ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trái</a:t>
            </a:r>
            <a:r>
              <a:rPr lang="en-US" sz="2400" b="1" i="1" dirty="0">
                <a:solidFill>
                  <a:srgbClr val="002060"/>
                </a:solidFill>
              </a:rPr>
              <a:t> sang </a:t>
            </a:r>
            <a:r>
              <a:rPr lang="en-US" sz="2400" b="1" i="1" dirty="0" err="1">
                <a:solidFill>
                  <a:srgbClr val="002060"/>
                </a:solidFill>
              </a:rPr>
              <a:t>phải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75832" name="Text Box 56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1</a:t>
            </a:r>
          </a:p>
        </p:txBody>
      </p:sp>
      <p:sp>
        <p:nvSpPr>
          <p:cNvPr id="75833" name="Text Box 57"/>
          <p:cNvSpPr txBox="1">
            <a:spLocks noChangeArrowheads="1"/>
          </p:cNvSpPr>
          <p:nvPr/>
        </p:nvSpPr>
        <p:spPr bwMode="auto">
          <a:xfrm>
            <a:off x="4572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2</a:t>
            </a:r>
          </a:p>
        </p:txBody>
      </p:sp>
      <p:sp>
        <p:nvSpPr>
          <p:cNvPr id="75834" name="Text Box 58"/>
          <p:cNvSpPr txBox="1">
            <a:spLocks noChangeArrowheads="1"/>
          </p:cNvSpPr>
          <p:nvPr/>
        </p:nvSpPr>
        <p:spPr bwMode="auto">
          <a:xfrm>
            <a:off x="2743200" y="4800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5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15, 15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15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0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46325" y="838198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       Chia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(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266700" y="3390900"/>
            <a:ext cx="220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75798" idx="0"/>
          </p:cNvCxnSpPr>
          <p:nvPr/>
        </p:nvCxnSpPr>
        <p:spPr>
          <a:xfrm>
            <a:off x="1371600" y="2895600"/>
            <a:ext cx="87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856615" y="76200"/>
            <a:ext cx="7753985" cy="8661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1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 eaLnBrk="0" hangingPunct="0">
              <a:spcBef>
                <a:spcPct val="1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  <p:bldP spid="75786" grpId="0"/>
      <p:bldP spid="75787" grpId="0"/>
      <p:bldP spid="75788" grpId="0"/>
      <p:bldP spid="75792" grpId="0"/>
      <p:bldP spid="75796" grpId="0"/>
      <p:bldP spid="75797" grpId="0"/>
      <p:bldP spid="75798" grpId="0"/>
      <p:bldP spid="75801" grpId="0"/>
      <p:bldP spid="75802" grpId="0"/>
      <p:bldP spid="75803" grpId="0"/>
      <p:bldP spid="75804" grpId="0"/>
      <p:bldP spid="75805" grpId="0"/>
      <p:bldP spid="75807" grpId="0"/>
      <p:bldP spid="75808" grpId="0"/>
      <p:bldP spid="75809" grpId="0"/>
      <p:bldP spid="75812" grpId="0"/>
      <p:bldP spid="75814" grpId="0"/>
      <p:bldP spid="75817" grpId="0"/>
      <p:bldP spid="75818" grpId="0"/>
      <p:bldP spid="75832" grpId="0"/>
      <p:bldP spid="75833" grpId="0"/>
      <p:bldP spid="758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1" y="1600200"/>
            <a:ext cx="517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400" b="1" i="1" dirty="0"/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10105 : 43 = 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1" y="2514600"/>
            <a:ext cx="914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10105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43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85800" y="3429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971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2895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150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3276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215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400" y="3733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526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19812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30480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29000" y="2667000"/>
            <a:ext cx="487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FF0000"/>
                </a:solidFill>
              </a:rPr>
              <a:t>*</a:t>
            </a:r>
            <a:r>
              <a:rPr lang="en-US" sz="2000" b="1" i="1" dirty="0" err="1">
                <a:solidFill>
                  <a:srgbClr val="FF0000"/>
                </a:solidFill>
              </a:rPr>
              <a:t>Cách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lượng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thương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trong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các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lần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chia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244334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101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10:4= 2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005021" y="3918466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150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15:4= 3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i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05021" y="4423828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215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20:4 = 5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1905000" y="838201"/>
            <a:ext cx="66294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9900"/>
                </a:solidFill>
                <a:latin typeface=".VnTimeH" pitchFamily="34" charset="0"/>
              </a:rPr>
              <a:t>      </a:t>
            </a:r>
            <a:r>
              <a:rPr lang="en-US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FF00"/>
              </a:solidFill>
              <a:latin typeface=".VnArial Narrow" panose="020B7200000000000000" pitchFamily="34" charset="0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7086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       </a:t>
            </a:r>
            <a:r>
              <a:rPr lang="en-US" sz="2400" b="1" dirty="0">
                <a:solidFill>
                  <a:srgbClr val="FF0000"/>
                </a:solidFill>
              </a:rPr>
              <a:t>26345 : 35 = ?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26345</a:t>
            </a:r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1600200" y="3276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/>
          <p:nvPr/>
        </p:nvGrpSpPr>
        <p:grpSpPr bwMode="auto">
          <a:xfrm>
            <a:off x="1219200" y="2438400"/>
            <a:ext cx="1143000" cy="1905000"/>
            <a:chOff x="960" y="1488"/>
            <a:chExt cx="720" cy="1200"/>
          </a:xfrm>
        </p:grpSpPr>
        <p:sp>
          <p:nvSpPr>
            <p:cNvPr id="129031" name="Line 7"/>
            <p:cNvSpPr>
              <a:spLocks noChangeShapeType="1"/>
            </p:cNvSpPr>
            <p:nvPr/>
          </p:nvSpPr>
          <p:spPr bwMode="auto">
            <a:xfrm>
              <a:off x="960" y="1488"/>
              <a:ext cx="0" cy="1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9032" name="Line 8"/>
            <p:cNvSpPr>
              <a:spLocks noChangeShapeType="1"/>
            </p:cNvSpPr>
            <p:nvPr/>
          </p:nvSpPr>
          <p:spPr bwMode="auto">
            <a:xfrm>
              <a:off x="960" y="1833"/>
              <a:ext cx="72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1600200" y="2362200"/>
            <a:ext cx="914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35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609600" y="2808288"/>
            <a:ext cx="3048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</a:t>
            </a: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8</a:t>
            </a: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1752600" y="2895600"/>
            <a:ext cx="381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9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838200" y="34290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1981200" y="28956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685800" y="41148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1524000" y="2895600"/>
            <a:ext cx="304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</a:t>
            </a:r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2743200" y="2133600"/>
            <a:ext cx="5257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263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7;</a:t>
            </a:r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2667000" y="25146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7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35, 43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8,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8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4;</a:t>
            </a: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2667000" y="2895600"/>
            <a:ext cx="6781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7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21,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4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25; 26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25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2667000" y="3352800"/>
            <a:ext cx="61722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</a:rPr>
              <a:t> 4,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184; 184 </a:t>
            </a:r>
            <a:r>
              <a:rPr lang="en-US" sz="2000" b="1" dirty="0" err="1">
                <a:latin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</a:p>
        </p:txBody>
      </p:sp>
      <p:sp>
        <p:nvSpPr>
          <p:cNvPr id="129046" name="Text Box 22"/>
          <p:cNvSpPr txBox="1">
            <a:spLocks noChangeArrowheads="1"/>
          </p:cNvSpPr>
          <p:nvPr/>
        </p:nvSpPr>
        <p:spPr bwMode="auto">
          <a:xfrm>
            <a:off x="2667000" y="35814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5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25, 34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25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9,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9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3; </a:t>
            </a:r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2743200" y="3962400"/>
            <a:ext cx="7848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5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15,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18; 18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18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0,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4114800" y="525780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SG" sz="2400">
              <a:solidFill>
                <a:schemeClr val="tx1"/>
              </a:solidFill>
            </a:endParaRP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2743200" y="4343400"/>
            <a:ext cx="59436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sz="2000" b="1" dirty="0" err="1">
                <a:latin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95; 95 </a:t>
            </a:r>
            <a:r>
              <a:rPr lang="en-US" sz="2000" b="1" dirty="0" err="1">
                <a:latin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2743200" y="5181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2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6,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1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7; 9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7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304800" y="5943600"/>
            <a:ext cx="4038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26345 : 35 = 752 (</a:t>
            </a:r>
            <a:r>
              <a:rPr lang="en-US" sz="2800" dirty="0" err="1">
                <a:solidFill>
                  <a:srgbClr val="C00000"/>
                </a:solidFill>
              </a:rPr>
              <a:t>dư</a:t>
            </a:r>
            <a:r>
              <a:rPr lang="en-US" sz="2800" dirty="0">
                <a:solidFill>
                  <a:srgbClr val="C00000"/>
                </a:solidFill>
              </a:rPr>
              <a:t> 25)</a:t>
            </a:r>
          </a:p>
        </p:txBody>
      </p: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1905000" y="1676400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i="1" dirty="0">
                <a:solidFill>
                  <a:srgbClr val="002060"/>
                </a:solidFill>
              </a:rPr>
              <a:t>        </a:t>
            </a:r>
            <a:r>
              <a:rPr lang="en-US" sz="2400" b="1" i="1" dirty="0" err="1">
                <a:solidFill>
                  <a:srgbClr val="002060"/>
                </a:solidFill>
              </a:rPr>
              <a:t>Chia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theo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thứ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tự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từ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trái</a:t>
            </a:r>
            <a:r>
              <a:rPr lang="en-US" sz="2400" b="1" i="1" dirty="0">
                <a:solidFill>
                  <a:srgbClr val="002060"/>
                </a:solidFill>
              </a:rPr>
              <a:t> sang </a:t>
            </a:r>
            <a:r>
              <a:rPr lang="en-US" sz="2400" b="1" i="1" dirty="0" err="1">
                <a:solidFill>
                  <a:srgbClr val="002060"/>
                </a:solidFill>
              </a:rPr>
              <a:t>phải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3810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129056" name="Text Box 32"/>
          <p:cNvSpPr txBox="1">
            <a:spLocks noChangeArrowheads="1"/>
          </p:cNvSpPr>
          <p:nvPr/>
        </p:nvSpPr>
        <p:spPr bwMode="auto">
          <a:xfrm>
            <a:off x="2743200" y="4800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2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10; 15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10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129058" name="Rectangle 34"/>
          <p:cNvSpPr>
            <a:spLocks noChangeArrowheads="1"/>
          </p:cNvSpPr>
          <p:nvPr/>
        </p:nvSpPr>
        <p:spPr bwMode="auto">
          <a:xfrm>
            <a:off x="228600" y="28194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129059" name="Text Box 35"/>
          <p:cNvSpPr txBox="1">
            <a:spLocks noChangeArrowheads="1"/>
          </p:cNvSpPr>
          <p:nvPr/>
        </p:nvSpPr>
        <p:spPr bwMode="auto">
          <a:xfrm>
            <a:off x="914400" y="41148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304800" y="35052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71600" y="28956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/>
      <p:bldP spid="129028" grpId="0"/>
      <p:bldP spid="129033" grpId="0"/>
      <p:bldP spid="129034" grpId="0"/>
      <p:bldP spid="129035" grpId="0"/>
      <p:bldP spid="129036" grpId="0"/>
      <p:bldP spid="129037" grpId="0"/>
      <p:bldP spid="129038" grpId="0"/>
      <p:bldP spid="129039" grpId="0"/>
      <p:bldP spid="129040" grpId="0"/>
      <p:bldP spid="129041" grpId="0"/>
      <p:bldP spid="129042" grpId="0"/>
      <p:bldP spid="129043" grpId="0"/>
      <p:bldP spid="129044" grpId="0"/>
      <p:bldP spid="129045" grpId="0"/>
      <p:bldP spid="129046" grpId="0"/>
      <p:bldP spid="129047" grpId="0"/>
      <p:bldP spid="129049" grpId="0"/>
      <p:bldP spid="129050" grpId="0"/>
      <p:bldP spid="129052" grpId="0"/>
      <p:bldP spid="129055" grpId="0"/>
      <p:bldP spid="129056" grpId="0"/>
      <p:bldP spid="129058" grpId="0"/>
      <p:bldP spid="1290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1" y="1600200"/>
            <a:ext cx="517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/>
              <a:t>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       </a:t>
            </a:r>
            <a:r>
              <a:rPr lang="en-US" sz="2000" b="1" dirty="0">
                <a:solidFill>
                  <a:srgbClr val="FF0000"/>
                </a:solidFill>
              </a:rPr>
              <a:t>26345 : 35 = 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1" y="2514600"/>
            <a:ext cx="914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26345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35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85800" y="3429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971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2895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184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600" y="3276600"/>
            <a:ext cx="611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095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3733800"/>
            <a:ext cx="530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7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19812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30480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2667000"/>
            <a:ext cx="46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FF0000"/>
                </a:solidFill>
              </a:rPr>
              <a:t>*</a:t>
            </a:r>
            <a:r>
              <a:rPr lang="en-US" sz="2000" b="1" i="1" dirty="0" err="1">
                <a:solidFill>
                  <a:srgbClr val="FF0000"/>
                </a:solidFill>
              </a:rPr>
              <a:t>Cách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err="1">
                <a:solidFill>
                  <a:srgbClr val="FF0000"/>
                </a:solidFill>
              </a:rPr>
              <a:t>ước</a:t>
            </a:r>
            <a:r>
              <a:rPr lang="en-US" sz="2000" b="1" i="1">
                <a:solidFill>
                  <a:srgbClr val="FF0000"/>
                </a:solidFill>
              </a:rPr>
              <a:t> lượng </a:t>
            </a:r>
            <a:r>
              <a:rPr lang="en-US" sz="2000" b="1" i="1" dirty="0" err="1">
                <a:solidFill>
                  <a:srgbClr val="FF0000"/>
                </a:solidFill>
              </a:rPr>
              <a:t>thương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trong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các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lần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chia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244334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263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26:3= 8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4200" y="40386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184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18:3= 6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95600" y="51054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95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9:3= 3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00400" y="5715000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: 2 = 4 (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66800" y="3581400"/>
            <a:ext cx="611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29000" y="36576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30: 4 = 7(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52800" y="4721662"/>
            <a:ext cx="388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: 4 = 5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76"/>
          <p:cNvSpPr>
            <a:spLocks noChangeShapeType="1"/>
          </p:cNvSpPr>
          <p:nvPr/>
        </p:nvSpPr>
        <p:spPr bwMode="auto">
          <a:xfrm>
            <a:off x="4267200" y="19050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Text Box 88"/>
          <p:cNvSpPr txBox="1">
            <a:spLocks noChangeArrowheads="1"/>
          </p:cNvSpPr>
          <p:nvPr/>
        </p:nvSpPr>
        <p:spPr bwMode="auto">
          <a:xfrm>
            <a:off x="457200" y="1752600"/>
            <a:ext cx="3429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>
                <a:solidFill>
                  <a:srgbClr val="FFFF66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a)  10105 : 43 = ?</a:t>
            </a:r>
          </a:p>
        </p:txBody>
      </p:sp>
      <p:sp>
        <p:nvSpPr>
          <p:cNvPr id="9220" name="Text Box 103"/>
          <p:cNvSpPr txBox="1">
            <a:spLocks noChangeArrowheads="1"/>
          </p:cNvSpPr>
          <p:nvPr/>
        </p:nvSpPr>
        <p:spPr bwMode="auto">
          <a:xfrm>
            <a:off x="5029200" y="1765300"/>
            <a:ext cx="3429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b)  26345 : 35 = ?</a:t>
            </a:r>
          </a:p>
        </p:txBody>
      </p:sp>
      <p:grpSp>
        <p:nvGrpSpPr>
          <p:cNvPr id="2" name="Group 115"/>
          <p:cNvGrpSpPr/>
          <p:nvPr/>
        </p:nvGrpSpPr>
        <p:grpSpPr bwMode="auto">
          <a:xfrm>
            <a:off x="381000" y="2362200"/>
            <a:ext cx="2371725" cy="1706563"/>
            <a:chOff x="240" y="1488"/>
            <a:chExt cx="1494" cy="1075"/>
          </a:xfrm>
        </p:grpSpPr>
        <p:sp>
          <p:nvSpPr>
            <p:cNvPr id="9241" name="Text Box 78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    10105</a:t>
              </a:r>
            </a:p>
          </p:txBody>
        </p:sp>
        <p:sp>
          <p:nvSpPr>
            <p:cNvPr id="9242" name="Text Box 80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43</a:t>
              </a:r>
            </a:p>
          </p:txBody>
        </p:sp>
        <p:sp>
          <p:nvSpPr>
            <p:cNvPr id="9243" name="Text Box 81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44" name="Text Box 82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5" name="Text Box 83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46" name="Text Box 84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9247" name="Text Box 85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48" name="Text Box 86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9" name="Text Box 87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50" name="Text Box 89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solidFill>
                    <a:srgbClr val="FFFF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251" name="Text Box 90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252" name="Text Box 91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53" name="Text Box 92"/>
            <p:cNvSpPr txBox="1">
              <a:spLocks noChangeArrowheads="1"/>
            </p:cNvSpPr>
            <p:nvPr/>
          </p:nvSpPr>
          <p:spPr bwMode="auto">
            <a:xfrm>
              <a:off x="768" y="2275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C000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3" name="Group 109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9255" name="Line 79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107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22" name="Text Box 93"/>
          <p:cNvSpPr txBox="1">
            <a:spLocks noChangeArrowheads="1"/>
          </p:cNvSpPr>
          <p:nvPr/>
        </p:nvSpPr>
        <p:spPr bwMode="auto">
          <a:xfrm>
            <a:off x="4953000" y="23749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    26345</a:t>
            </a:r>
          </a:p>
        </p:txBody>
      </p:sp>
      <p:sp>
        <p:nvSpPr>
          <p:cNvPr id="9223" name="Text Box 95"/>
          <p:cNvSpPr txBox="1">
            <a:spLocks noChangeArrowheads="1"/>
          </p:cNvSpPr>
          <p:nvPr/>
        </p:nvSpPr>
        <p:spPr bwMode="auto">
          <a:xfrm>
            <a:off x="6453188" y="2371725"/>
            <a:ext cx="7048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35</a:t>
            </a:r>
          </a:p>
        </p:txBody>
      </p:sp>
      <p:sp>
        <p:nvSpPr>
          <p:cNvPr id="9224" name="Text Box 96"/>
          <p:cNvSpPr txBox="1">
            <a:spLocks noChangeArrowheads="1"/>
          </p:cNvSpPr>
          <p:nvPr/>
        </p:nvSpPr>
        <p:spPr bwMode="auto">
          <a:xfrm>
            <a:off x="6353175" y="2743200"/>
            <a:ext cx="3317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9225" name="Text Box 97"/>
          <p:cNvSpPr txBox="1">
            <a:spLocks noChangeArrowheads="1"/>
          </p:cNvSpPr>
          <p:nvPr/>
        </p:nvSpPr>
        <p:spPr bwMode="auto">
          <a:xfrm>
            <a:off x="5457825" y="2755900"/>
            <a:ext cx="381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226" name="Text Box 98"/>
          <p:cNvSpPr txBox="1">
            <a:spLocks noChangeArrowheads="1"/>
          </p:cNvSpPr>
          <p:nvPr/>
        </p:nvSpPr>
        <p:spPr bwMode="auto">
          <a:xfrm flipH="1">
            <a:off x="5630863" y="2755900"/>
            <a:ext cx="3127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9227" name="Text Box 99"/>
          <p:cNvSpPr txBox="1">
            <a:spLocks noChangeArrowheads="1"/>
          </p:cNvSpPr>
          <p:nvPr/>
        </p:nvSpPr>
        <p:spPr bwMode="auto">
          <a:xfrm>
            <a:off x="6561138" y="2738438"/>
            <a:ext cx="304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9228" name="Text Box 100"/>
          <p:cNvSpPr txBox="1">
            <a:spLocks noChangeArrowheads="1"/>
          </p:cNvSpPr>
          <p:nvPr/>
        </p:nvSpPr>
        <p:spPr bwMode="auto">
          <a:xfrm>
            <a:off x="5649913" y="3194050"/>
            <a:ext cx="29368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229" name="Text Box 101"/>
          <p:cNvSpPr txBox="1">
            <a:spLocks noChangeArrowheads="1"/>
          </p:cNvSpPr>
          <p:nvPr/>
        </p:nvSpPr>
        <p:spPr bwMode="auto">
          <a:xfrm>
            <a:off x="5822950" y="3194050"/>
            <a:ext cx="2301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9230" name="Text Box 102"/>
          <p:cNvSpPr txBox="1">
            <a:spLocks noChangeArrowheads="1"/>
          </p:cNvSpPr>
          <p:nvPr/>
        </p:nvSpPr>
        <p:spPr bwMode="auto">
          <a:xfrm>
            <a:off x="6761163" y="2747963"/>
            <a:ext cx="228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231" name="Text Box 104"/>
          <p:cNvSpPr txBox="1">
            <a:spLocks noChangeArrowheads="1"/>
          </p:cNvSpPr>
          <p:nvPr/>
        </p:nvSpPr>
        <p:spPr bwMode="auto">
          <a:xfrm>
            <a:off x="5805488" y="3624263"/>
            <a:ext cx="595312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>
                <a:solidFill>
                  <a:srgbClr val="C00000"/>
                </a:solidFill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9232" name="Text Box 105"/>
          <p:cNvSpPr txBox="1">
            <a:spLocks noChangeArrowheads="1"/>
          </p:cNvSpPr>
          <p:nvPr/>
        </p:nvSpPr>
        <p:spPr bwMode="auto">
          <a:xfrm flipH="1">
            <a:off x="5816600" y="2751138"/>
            <a:ext cx="3127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33" name="Text Box 106"/>
          <p:cNvSpPr txBox="1">
            <a:spLocks noChangeArrowheads="1"/>
          </p:cNvSpPr>
          <p:nvPr/>
        </p:nvSpPr>
        <p:spPr bwMode="auto">
          <a:xfrm>
            <a:off x="5981700" y="3189288"/>
            <a:ext cx="2301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4" name="Group 110"/>
          <p:cNvGrpSpPr/>
          <p:nvPr/>
        </p:nvGrpSpPr>
        <p:grpSpPr bwMode="auto">
          <a:xfrm>
            <a:off x="6357938" y="2381250"/>
            <a:ext cx="928687" cy="795338"/>
            <a:chOff x="4023" y="1416"/>
            <a:chExt cx="585" cy="576"/>
          </a:xfrm>
        </p:grpSpPr>
        <p:sp>
          <p:nvSpPr>
            <p:cNvPr id="9239" name="Line 94"/>
            <p:cNvSpPr>
              <a:spLocks noChangeShapeType="1"/>
            </p:cNvSpPr>
            <p:nvPr/>
          </p:nvSpPr>
          <p:spPr bwMode="auto">
            <a:xfrm>
              <a:off x="4023" y="1416"/>
              <a:ext cx="0" cy="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08"/>
            <p:cNvSpPr>
              <a:spLocks noChangeShapeType="1"/>
            </p:cNvSpPr>
            <p:nvPr/>
          </p:nvSpPr>
          <p:spPr bwMode="auto">
            <a:xfrm>
              <a:off x="4032" y="1705"/>
              <a:ext cx="576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56" name="Text Box 120"/>
          <p:cNvSpPr txBox="1">
            <a:spLocks noChangeArrowheads="1"/>
          </p:cNvSpPr>
          <p:nvPr/>
        </p:nvSpPr>
        <p:spPr bwMode="auto">
          <a:xfrm>
            <a:off x="609600" y="4495800"/>
            <a:ext cx="8077200" cy="16158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* </a:t>
            </a:r>
            <a:r>
              <a:rPr lang="en-US" b="1" dirty="0" err="1">
                <a:solidFill>
                  <a:srgbClr val="FF0000"/>
                </a:solidFill>
              </a:rPr>
              <a:t>Khi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phép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chú</a:t>
            </a:r>
            <a:r>
              <a:rPr lang="en-US" b="1" dirty="0">
                <a:solidFill>
                  <a:srgbClr val="FF0000"/>
                </a:solidFill>
              </a:rPr>
              <a:t> ý: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Đặt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tính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rồi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theo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thứ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tự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từ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trái</a:t>
            </a:r>
            <a:r>
              <a:rPr lang="en-US" b="1" dirty="0">
                <a:solidFill>
                  <a:srgbClr val="002060"/>
                </a:solidFill>
              </a:rPr>
              <a:t> sang </a:t>
            </a:r>
            <a:r>
              <a:rPr lang="en-US" b="1" dirty="0" err="1">
                <a:solidFill>
                  <a:srgbClr val="002060"/>
                </a:solidFill>
              </a:rPr>
              <a:t>phải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Số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dư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giờ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cũng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nhỏ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hơn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số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chia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24384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VNI-Times" pitchFamily="2" charset="0"/>
              </a:rPr>
              <a:t>Luyện</a:t>
            </a:r>
            <a:r>
              <a:rPr lang="en-US" sz="2400" b="1" dirty="0">
                <a:latin typeface="VNI-Times" pitchFamily="2" charset="0"/>
              </a:rPr>
              <a:t> </a:t>
            </a:r>
            <a:r>
              <a:rPr lang="en-US" sz="2400" b="1" dirty="0" err="1">
                <a:latin typeface="VNI-Times" pitchFamily="2" charset="0"/>
              </a:rPr>
              <a:t>tập</a:t>
            </a:r>
            <a:r>
              <a:rPr lang="en-US" sz="2400" b="1" dirty="0">
                <a:latin typeface="VNI-Times" pitchFamily="2" charset="0"/>
              </a:rPr>
              <a:t>:</a:t>
            </a:r>
            <a:endParaRPr lang="th-TH" sz="2400" b="1" dirty="0">
              <a:latin typeface="VNI-Times" pitchFamily="2" charset="0"/>
            </a:endParaRP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609600" y="2286000"/>
            <a:ext cx="40386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th-TH" b="1" u="sng" dirty="0">
              <a:latin typeface="Times New Roman" panose="02020603050405020304" pitchFamily="18" charset="0"/>
            </a:endParaRP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685800" y="2819400"/>
            <a:ext cx="2819400" cy="1004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 algn="just">
              <a:spcBef>
                <a:spcPct val="50000"/>
              </a:spcBef>
              <a:buFontTx/>
              <a:buAutoNum type="alphaLcParenR"/>
            </a:pPr>
            <a:r>
              <a:rPr lang="en-US" b="0">
                <a:latin typeface="VNI-Times" pitchFamily="2" charset="0"/>
              </a:rPr>
              <a:t>23576 : 56</a:t>
            </a:r>
          </a:p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	31628 : 48</a:t>
            </a:r>
            <a:endParaRPr lang="th-TH" b="0">
              <a:solidFill>
                <a:srgbClr val="FFFF66"/>
              </a:solidFill>
              <a:latin typeface="VNI-Times" pitchFamily="2" charset="0"/>
            </a:endParaRP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953000" y="2743200"/>
            <a:ext cx="2819400" cy="1004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b)  18510 : 15</a:t>
            </a:r>
          </a:p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	42546 : 37</a:t>
            </a:r>
            <a:endParaRPr lang="th-TH" b="0">
              <a:solidFill>
                <a:srgbClr val="FFFF66"/>
              </a:solidFill>
              <a:latin typeface="VNI-Times" pitchFamily="2" charset="0"/>
            </a:endParaRPr>
          </a:p>
        </p:txBody>
      </p:sp>
      <p:grpSp>
        <p:nvGrpSpPr>
          <p:cNvPr id="2" name="Group 19"/>
          <p:cNvGrpSpPr/>
          <p:nvPr/>
        </p:nvGrpSpPr>
        <p:grpSpPr bwMode="auto">
          <a:xfrm>
            <a:off x="-76200" y="4114800"/>
            <a:ext cx="2371725" cy="1706563"/>
            <a:chOff x="240" y="1488"/>
            <a:chExt cx="1494" cy="1075"/>
          </a:xfrm>
        </p:grpSpPr>
        <p:sp>
          <p:nvSpPr>
            <p:cNvPr id="10291" name="Text Box 20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    23576</a:t>
              </a:r>
            </a:p>
          </p:txBody>
        </p:sp>
        <p:sp>
          <p:nvSpPr>
            <p:cNvPr id="10292" name="Text Box 21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56</a:t>
              </a:r>
            </a:p>
          </p:txBody>
        </p:sp>
        <p:sp>
          <p:nvSpPr>
            <p:cNvPr id="10293" name="Text Box 22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94" name="Text Box 23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295" name="Text Box 24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296" name="Text Box 25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97" name="Text Box 26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298" name="Text Box 27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299" name="Text Box 28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300" name="Text Box 29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301" name="Text Box 30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302" name="Text Box 31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303" name="Text Box 32"/>
            <p:cNvSpPr txBox="1">
              <a:spLocks noChangeArrowheads="1"/>
            </p:cNvSpPr>
            <p:nvPr/>
          </p:nvSpPr>
          <p:spPr bwMode="auto">
            <a:xfrm>
              <a:off x="768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3" name="Group 33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10305" name="Line 34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Line 35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6"/>
          <p:cNvGrpSpPr/>
          <p:nvPr/>
        </p:nvGrpSpPr>
        <p:grpSpPr bwMode="auto">
          <a:xfrm>
            <a:off x="2209800" y="4084638"/>
            <a:ext cx="2371725" cy="1706562"/>
            <a:chOff x="240" y="1488"/>
            <a:chExt cx="1494" cy="1075"/>
          </a:xfrm>
        </p:grpSpPr>
        <p:sp>
          <p:nvSpPr>
            <p:cNvPr id="10275" name="Text Box 37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    31628</a:t>
              </a:r>
            </a:p>
          </p:txBody>
        </p:sp>
        <p:sp>
          <p:nvSpPr>
            <p:cNvPr id="10276" name="Text Box 38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48</a:t>
              </a:r>
            </a:p>
          </p:txBody>
        </p:sp>
        <p:sp>
          <p:nvSpPr>
            <p:cNvPr id="10277" name="Text Box 39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278" name="Text Box 40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79" name="Text Box 41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0" name="Text Box 42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281" name="Text Box 43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82" name="Text Box 44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83" name="Text Box 45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4" name="Text Box 46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85" name="Text Box 47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86" name="Text Box 48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7" name="Text Box 49"/>
            <p:cNvSpPr txBox="1">
              <a:spLocks noChangeArrowheads="1"/>
            </p:cNvSpPr>
            <p:nvPr/>
          </p:nvSpPr>
          <p:spPr bwMode="auto">
            <a:xfrm>
              <a:off x="768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grpSp>
          <p:nvGrpSpPr>
            <p:cNvPr id="5" name="Group 50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10289" name="Line 51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52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50" name="Line 53"/>
          <p:cNvSpPr>
            <a:spLocks noChangeShapeType="1"/>
          </p:cNvSpPr>
          <p:nvPr/>
        </p:nvSpPr>
        <p:spPr bwMode="auto">
          <a:xfrm>
            <a:off x="4648200" y="28956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83"/>
          <p:cNvGrpSpPr/>
          <p:nvPr/>
        </p:nvGrpSpPr>
        <p:grpSpPr bwMode="auto">
          <a:xfrm>
            <a:off x="4267200" y="4038600"/>
            <a:ext cx="2371725" cy="2114550"/>
            <a:chOff x="2688" y="2544"/>
            <a:chExt cx="1494" cy="1332"/>
          </a:xfrm>
        </p:grpSpPr>
        <p:grpSp>
          <p:nvGrpSpPr>
            <p:cNvPr id="7" name="Group 71"/>
            <p:cNvGrpSpPr/>
            <p:nvPr/>
          </p:nvGrpSpPr>
          <p:grpSpPr bwMode="auto">
            <a:xfrm>
              <a:off x="2688" y="2544"/>
              <a:ext cx="1494" cy="1075"/>
              <a:chOff x="3024" y="2544"/>
              <a:chExt cx="1494" cy="1075"/>
            </a:xfrm>
          </p:grpSpPr>
          <p:sp>
            <p:nvSpPr>
              <p:cNvPr id="10266" name="Text Box 55"/>
              <p:cNvSpPr txBox="1">
                <a:spLocks noChangeArrowheads="1"/>
              </p:cNvSpPr>
              <p:nvPr/>
            </p:nvSpPr>
            <p:spPr bwMode="auto">
              <a:xfrm>
                <a:off x="3024" y="2544"/>
                <a:ext cx="13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    18510</a:t>
                </a:r>
              </a:p>
            </p:txBody>
          </p:sp>
          <p:sp>
            <p:nvSpPr>
              <p:cNvPr id="10267" name="Text Box 56"/>
              <p:cNvSpPr txBox="1">
                <a:spLocks noChangeArrowheads="1"/>
              </p:cNvSpPr>
              <p:nvPr/>
            </p:nvSpPr>
            <p:spPr bwMode="auto">
              <a:xfrm>
                <a:off x="4002" y="2550"/>
                <a:ext cx="4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15</a:t>
                </a:r>
              </a:p>
            </p:txBody>
          </p:sp>
          <p:sp>
            <p:nvSpPr>
              <p:cNvPr id="10268" name="Text Box 57"/>
              <p:cNvSpPr txBox="1">
                <a:spLocks noChangeArrowheads="1"/>
              </p:cNvSpPr>
              <p:nvPr/>
            </p:nvSpPr>
            <p:spPr bwMode="auto">
              <a:xfrm>
                <a:off x="3936" y="278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1234</a:t>
                </a:r>
              </a:p>
            </p:txBody>
          </p:sp>
          <p:sp>
            <p:nvSpPr>
              <p:cNvPr id="10269" name="Text Box 58"/>
              <p:cNvSpPr txBox="1">
                <a:spLocks noChangeArrowheads="1"/>
              </p:cNvSpPr>
              <p:nvPr/>
            </p:nvSpPr>
            <p:spPr bwMode="auto">
              <a:xfrm>
                <a:off x="3342" y="2784"/>
                <a:ext cx="49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35</a:t>
                </a:r>
              </a:p>
            </p:txBody>
          </p:sp>
          <p:sp>
            <p:nvSpPr>
              <p:cNvPr id="10270" name="Text Box 61"/>
              <p:cNvSpPr txBox="1">
                <a:spLocks noChangeArrowheads="1"/>
              </p:cNvSpPr>
              <p:nvPr/>
            </p:nvSpPr>
            <p:spPr bwMode="auto">
              <a:xfrm>
                <a:off x="3463" y="3060"/>
                <a:ext cx="473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51</a:t>
                </a:r>
              </a:p>
            </p:txBody>
          </p:sp>
          <p:sp>
            <p:nvSpPr>
              <p:cNvPr id="10271" name="Text Box 67"/>
              <p:cNvSpPr txBox="1">
                <a:spLocks noChangeArrowheads="1"/>
              </p:cNvSpPr>
              <p:nvPr/>
            </p:nvSpPr>
            <p:spPr bwMode="auto">
              <a:xfrm>
                <a:off x="3552" y="3331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60</a:t>
                </a:r>
              </a:p>
            </p:txBody>
          </p:sp>
          <p:grpSp>
            <p:nvGrpSpPr>
              <p:cNvPr id="8" name="Group 68"/>
              <p:cNvGrpSpPr/>
              <p:nvPr/>
            </p:nvGrpSpPr>
            <p:grpSpPr bwMode="auto">
              <a:xfrm>
                <a:off x="3942" y="2568"/>
                <a:ext cx="576" cy="519"/>
                <a:chOff x="1167" y="1407"/>
                <a:chExt cx="576" cy="576"/>
              </a:xfrm>
            </p:grpSpPr>
            <p:sp>
              <p:nvSpPr>
                <p:cNvPr id="10273" name="Line 69"/>
                <p:cNvSpPr>
                  <a:spLocks noChangeShapeType="1"/>
                </p:cNvSpPr>
                <p:nvPr/>
              </p:nvSpPr>
              <p:spPr bwMode="auto">
                <a:xfrm>
                  <a:off x="1167" y="1407"/>
                  <a:ext cx="0" cy="57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4" name="Line 70"/>
                <p:cNvSpPr>
                  <a:spLocks noChangeShapeType="1"/>
                </p:cNvSpPr>
                <p:nvPr/>
              </p:nvSpPr>
              <p:spPr bwMode="auto">
                <a:xfrm>
                  <a:off x="1167" y="1680"/>
                  <a:ext cx="57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65" name="Text Box 82"/>
            <p:cNvSpPr txBox="1">
              <a:spLocks noChangeArrowheads="1"/>
            </p:cNvSpPr>
            <p:nvPr/>
          </p:nvSpPr>
          <p:spPr bwMode="auto">
            <a:xfrm>
              <a:off x="3168" y="3588"/>
              <a:ext cx="47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00</a:t>
              </a:r>
            </a:p>
          </p:txBody>
        </p:sp>
      </p:grpSp>
      <p:grpSp>
        <p:nvGrpSpPr>
          <p:cNvPr id="9" name="Group 86"/>
          <p:cNvGrpSpPr/>
          <p:nvPr/>
        </p:nvGrpSpPr>
        <p:grpSpPr bwMode="auto">
          <a:xfrm>
            <a:off x="6696075" y="4038600"/>
            <a:ext cx="2371725" cy="2105025"/>
            <a:chOff x="4218" y="2544"/>
            <a:chExt cx="1494" cy="1326"/>
          </a:xfrm>
        </p:grpSpPr>
        <p:grpSp>
          <p:nvGrpSpPr>
            <p:cNvPr id="10" name="Group 85"/>
            <p:cNvGrpSpPr/>
            <p:nvPr/>
          </p:nvGrpSpPr>
          <p:grpSpPr bwMode="auto">
            <a:xfrm>
              <a:off x="4218" y="2544"/>
              <a:ext cx="1494" cy="1075"/>
              <a:chOff x="4218" y="2544"/>
              <a:chExt cx="1494" cy="1075"/>
            </a:xfrm>
          </p:grpSpPr>
          <p:sp>
            <p:nvSpPr>
              <p:cNvPr id="10256" name="Text Box 73"/>
              <p:cNvSpPr txBox="1">
                <a:spLocks noChangeArrowheads="1"/>
              </p:cNvSpPr>
              <p:nvPr/>
            </p:nvSpPr>
            <p:spPr bwMode="auto">
              <a:xfrm>
                <a:off x="4218" y="2544"/>
                <a:ext cx="13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   42546</a:t>
                </a:r>
              </a:p>
            </p:txBody>
          </p:sp>
          <p:sp>
            <p:nvSpPr>
              <p:cNvPr id="10257" name="Text Box 74"/>
              <p:cNvSpPr txBox="1">
                <a:spLocks noChangeArrowheads="1"/>
              </p:cNvSpPr>
              <p:nvPr/>
            </p:nvSpPr>
            <p:spPr bwMode="auto">
              <a:xfrm>
                <a:off x="5196" y="2550"/>
                <a:ext cx="4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37</a:t>
                </a:r>
              </a:p>
            </p:txBody>
          </p:sp>
          <p:sp>
            <p:nvSpPr>
              <p:cNvPr id="10258" name="Text Box 75"/>
              <p:cNvSpPr txBox="1">
                <a:spLocks noChangeArrowheads="1"/>
              </p:cNvSpPr>
              <p:nvPr/>
            </p:nvSpPr>
            <p:spPr bwMode="auto">
              <a:xfrm>
                <a:off x="5130" y="278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1149</a:t>
                </a:r>
              </a:p>
            </p:txBody>
          </p:sp>
          <p:sp>
            <p:nvSpPr>
              <p:cNvPr id="10259" name="Text Box 76"/>
              <p:cNvSpPr txBox="1">
                <a:spLocks noChangeArrowheads="1"/>
              </p:cNvSpPr>
              <p:nvPr/>
            </p:nvSpPr>
            <p:spPr bwMode="auto">
              <a:xfrm>
                <a:off x="4494" y="2784"/>
                <a:ext cx="49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55</a:t>
                </a:r>
              </a:p>
            </p:txBody>
          </p:sp>
          <p:sp>
            <p:nvSpPr>
              <p:cNvPr id="10260" name="Text Box 77"/>
              <p:cNvSpPr txBox="1">
                <a:spLocks noChangeArrowheads="1"/>
              </p:cNvSpPr>
              <p:nvPr/>
            </p:nvSpPr>
            <p:spPr bwMode="auto">
              <a:xfrm>
                <a:off x="4482" y="3060"/>
                <a:ext cx="473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184</a:t>
                </a:r>
              </a:p>
            </p:txBody>
          </p:sp>
          <p:sp>
            <p:nvSpPr>
              <p:cNvPr id="10261" name="Text Box 78"/>
              <p:cNvSpPr txBox="1">
                <a:spLocks noChangeArrowheads="1"/>
              </p:cNvSpPr>
              <p:nvPr/>
            </p:nvSpPr>
            <p:spPr bwMode="auto">
              <a:xfrm>
                <a:off x="4608" y="3331"/>
                <a:ext cx="47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366</a:t>
                </a:r>
              </a:p>
            </p:txBody>
          </p:sp>
          <p:sp>
            <p:nvSpPr>
              <p:cNvPr id="10262" name="Line 80"/>
              <p:cNvSpPr>
                <a:spLocks noChangeShapeType="1"/>
              </p:cNvSpPr>
              <p:nvPr/>
            </p:nvSpPr>
            <p:spPr bwMode="auto">
              <a:xfrm>
                <a:off x="5136" y="2568"/>
                <a:ext cx="0" cy="5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Line 81"/>
              <p:cNvSpPr>
                <a:spLocks noChangeShapeType="1"/>
              </p:cNvSpPr>
              <p:nvPr/>
            </p:nvSpPr>
            <p:spPr bwMode="auto">
              <a:xfrm>
                <a:off x="5136" y="281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5" name="Text Box 84"/>
            <p:cNvSpPr txBox="1">
              <a:spLocks noChangeArrowheads="1"/>
            </p:cNvSpPr>
            <p:nvPr/>
          </p:nvSpPr>
          <p:spPr bwMode="auto">
            <a:xfrm>
              <a:off x="4650" y="3582"/>
              <a:ext cx="47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033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117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117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23825" y="3657600"/>
            <a:ext cx="2819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>
                <a:solidFill>
                  <a:srgbClr val="C00000"/>
                </a:solidFill>
                <a:latin typeface="VNI-Times" pitchFamily="2" charset="0"/>
              </a:rPr>
              <a:t>Tóm</a:t>
            </a:r>
            <a:r>
              <a:rPr lang="en-US" b="1" u="sng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b="1" u="sng" dirty="0" err="1">
                <a:solidFill>
                  <a:srgbClr val="C00000"/>
                </a:solidFill>
                <a:latin typeface="VNI-Times" pitchFamily="2" charset="0"/>
              </a:rPr>
              <a:t>tắt</a:t>
            </a:r>
            <a:r>
              <a:rPr lang="en-US" b="1" u="sng" dirty="0">
                <a:solidFill>
                  <a:srgbClr val="C00000"/>
                </a:solidFill>
                <a:latin typeface="VNI-Times" pitchFamily="2" charset="0"/>
              </a:rPr>
              <a:t> :</a:t>
            </a:r>
            <a:endParaRPr lang="th-TH" b="1" u="sng" dirty="0">
              <a:solidFill>
                <a:srgbClr val="C00000"/>
              </a:solidFill>
              <a:latin typeface="VNI-Zap" pitchFamily="2" charset="0"/>
            </a:endParaRP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23825" y="4191000"/>
            <a:ext cx="4343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1giờ 15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: 38km 400m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3810000" y="3768725"/>
            <a:ext cx="5334000" cy="2031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VNI-Times" pitchFamily="2" charset="0"/>
              </a:rPr>
              <a:t>Đổi</a:t>
            </a:r>
            <a:r>
              <a:rPr lang="en-US" b="0" dirty="0">
                <a:latin typeface="VNI-Times" pitchFamily="2" charset="0"/>
              </a:rPr>
              <a:t> : 1 </a:t>
            </a:r>
            <a:r>
              <a:rPr lang="en-US" b="0" dirty="0" err="1">
                <a:latin typeface="VNI-Times" pitchFamily="2" charset="0"/>
              </a:rPr>
              <a:t>giờ</a:t>
            </a:r>
            <a:r>
              <a:rPr lang="en-US" b="0" dirty="0">
                <a:latin typeface="VNI-Times" pitchFamily="2" charset="0"/>
              </a:rPr>
              <a:t> 15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= 75 </a:t>
            </a:r>
            <a:r>
              <a:rPr lang="en-US" b="0" dirty="0" err="1">
                <a:latin typeface="VNI-Times" pitchFamily="2" charset="0"/>
              </a:rPr>
              <a:t>phút</a:t>
            </a:r>
            <a:endParaRPr lang="en-US" dirty="0"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            38km 400m = 38400m</a:t>
            </a:r>
          </a:p>
          <a:p>
            <a:pPr algn="ctr">
              <a:spcBef>
                <a:spcPct val="50000"/>
              </a:spcBef>
            </a:pPr>
            <a:r>
              <a:rPr lang="en-US" b="0" dirty="0" err="1">
                <a:latin typeface="VNI-Times" pitchFamily="2" charset="0"/>
              </a:rPr>
              <a:t>Trung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bình</a:t>
            </a:r>
            <a:r>
              <a:rPr lang="en-US" b="0" dirty="0">
                <a:latin typeface="VNI-Times" pitchFamily="2" charset="0"/>
              </a:rPr>
              <a:t>  </a:t>
            </a:r>
            <a:r>
              <a:rPr lang="en-US" b="0" dirty="0" err="1">
                <a:latin typeface="VNI-Times" pitchFamily="2" charset="0"/>
              </a:rPr>
              <a:t>mỗi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vận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động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viên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đi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được</a:t>
            </a:r>
            <a:r>
              <a:rPr lang="en-US" b="0" dirty="0">
                <a:latin typeface="VNI-Times" pitchFamily="2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38 400 : 75 = 512 (m)</a:t>
            </a:r>
          </a:p>
          <a:p>
            <a:pPr algn="r">
              <a:spcBef>
                <a:spcPct val="50000"/>
              </a:spcBef>
            </a:pPr>
            <a:r>
              <a:rPr lang="en-US" dirty="0" err="1">
                <a:latin typeface="VNI-Times" pitchFamily="2" charset="0"/>
              </a:rPr>
              <a:t>Đáp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số</a:t>
            </a:r>
            <a:r>
              <a:rPr lang="en-US" b="0" dirty="0">
                <a:latin typeface="VNI-Times" pitchFamily="2" charset="0"/>
              </a:rPr>
              <a:t>: 512 (m)</a:t>
            </a:r>
            <a:endParaRPr lang="th-TH" b="0" dirty="0">
              <a:latin typeface="Tahoma" panose="020B0604030504040204" pitchFamily="34" charset="0"/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5334000" y="3276600"/>
            <a:ext cx="2819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 smtClean="0">
                <a:solidFill>
                  <a:srgbClr val="C00000"/>
                </a:solidFill>
                <a:latin typeface="VNI-Times" pitchFamily="2" charset="0"/>
              </a:rPr>
              <a:t>Giải</a:t>
            </a:r>
            <a:endParaRPr lang="th-TH" b="1" u="sng" dirty="0">
              <a:solidFill>
                <a:srgbClr val="C00000"/>
              </a:solidFill>
              <a:latin typeface="VNI-Zap" pitchFamily="2" charset="0"/>
            </a:endParaRPr>
          </a:p>
        </p:txBody>
      </p:sp>
      <p:sp>
        <p:nvSpPr>
          <p:cNvPr id="11271" name="Line 13"/>
          <p:cNvSpPr>
            <a:spLocks noChangeShapeType="1"/>
          </p:cNvSpPr>
          <p:nvPr/>
        </p:nvSpPr>
        <p:spPr bwMode="auto">
          <a:xfrm>
            <a:off x="3657600" y="3733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52400" y="4648200"/>
            <a:ext cx="4343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1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          :…m ?</a:t>
            </a:r>
            <a:endParaRPr lang="th-TH" b="0" dirty="0">
              <a:latin typeface="VNI-Zap" pitchFamily="2" charset="0"/>
            </a:endParaRP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205766" y="838200"/>
            <a:ext cx="8610600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38km 400m.hỏi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7" grpId="0"/>
      <p:bldP spid="119818" grpId="0"/>
      <p:bldP spid="119819" grpId="0"/>
      <p:bldP spid="119820" grpId="0"/>
      <p:bldP spid="1198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865</Words>
  <Application>Microsoft Office PowerPoint</Application>
  <PresentationFormat>On-screen Show (4:3)</PresentationFormat>
  <Paragraphs>185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Sony 622</cp:lastModifiedBy>
  <cp:revision>102</cp:revision>
  <dcterms:created xsi:type="dcterms:W3CDTF">2017-11-30T21:04:00Z</dcterms:created>
  <dcterms:modified xsi:type="dcterms:W3CDTF">2021-12-03T09:21:41Z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8B4BCA348DBC42EC987DC352B29EEC22</vt:lpwstr>
  </property>
</Properties>
</file>