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81" r:id="rId7"/>
    <p:sldId id="272" r:id="rId8"/>
    <p:sldId id="273" r:id="rId9"/>
    <p:sldId id="274" r:id="rId10"/>
    <p:sldId id="275" r:id="rId11"/>
    <p:sldId id="276" r:id="rId12"/>
    <p:sldId id="28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5ECE"/>
    <a:srgbClr val="0000FF"/>
    <a:srgbClr val="36174D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8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64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97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7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36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34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5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2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17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BF3B5-9DD2-44B0-BC4E-76596BEE669C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768" y="1569014"/>
            <a:ext cx="1134793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A</a:t>
            </a:r>
          </a:p>
          <a:p>
            <a:pPr algn="ctr"/>
            <a:r>
              <a:rPr lang="en-US" sz="6000" b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6000" b="1" u="sng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 CHIA </a:t>
            </a: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SỐ CÓ </a:t>
            </a: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 </a:t>
            </a: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endParaRPr lang="vi-VN" sz="4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089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1600200"/>
            <a:ext cx="8229600" cy="38862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vi-VN" u="sng" dirty="0">
                <a:solidFill>
                  <a:srgbClr val="002060"/>
                </a:solidFill>
                <a:latin typeface="Times New Roman" panose="02020603050405020304" pitchFamily="18" charset="0"/>
              </a:rPr>
              <a:t>Bài 2</a:t>
            </a:r>
            <a:r>
              <a:rPr lang="en-US" altLang="vi-VN" dirty="0">
                <a:solidFill>
                  <a:schemeClr val="folHlink"/>
                </a:solidFill>
                <a:latin typeface="Times New Roman" panose="02020603050405020304" pitchFamily="18" charset="0"/>
              </a:rPr>
              <a:t>:</a:t>
            </a:r>
            <a:r>
              <a:rPr lang="en-US" altLang="vi-VN" dirty="0">
                <a:solidFill>
                  <a:schemeClr val="hlink"/>
                </a:solidFill>
                <a:latin typeface="Times New Roman" panose="02020603050405020304" pitchFamily="18" charset="0"/>
              </a:rPr>
              <a:t>Người ta xếp đều 240 bộ bàn ghế vào 15 phòng học. Hỏi mỗi phòng xếp được bao nhiêu bộ bàn </a:t>
            </a:r>
            <a:br>
              <a:rPr lang="en-US" altLang="vi-VN" dirty="0">
                <a:solidFill>
                  <a:schemeClr val="hlink"/>
                </a:solidFill>
                <a:latin typeface="Times New Roman" panose="02020603050405020304" pitchFamily="18" charset="0"/>
              </a:rPr>
            </a:br>
            <a:r>
              <a:rPr lang="en-US" altLang="vi-VN" dirty="0">
                <a:solidFill>
                  <a:schemeClr val="hlink"/>
                </a:solidFill>
                <a:latin typeface="Times New Roman" panose="02020603050405020304" pitchFamily="18" charset="0"/>
              </a:rPr>
              <a:t>ghế?</a:t>
            </a: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8382000" y="2895600"/>
            <a:ext cx="1676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133600" y="3505200"/>
            <a:ext cx="16002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5105400" y="3524534"/>
            <a:ext cx="27432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9296400" y="3505200"/>
            <a:ext cx="838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2133600" y="4134136"/>
            <a:ext cx="7848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2057400" y="4800600"/>
            <a:ext cx="76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5558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1430215" y="633535"/>
            <a:ext cx="68707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b="1" u="sng" dirty="0">
                <a:solidFill>
                  <a:srgbClr val="002060"/>
                </a:solidFill>
                <a:latin typeface="Times New Roman" panose="02020603050405020304" pitchFamily="18" charset="0"/>
              </a:rPr>
              <a:t>Bài 2: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1524000" y="1447800"/>
            <a:ext cx="81534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Tóm tắt:</a:t>
            </a:r>
          </a:p>
          <a:p>
            <a:pPr marL="0" indent="0" eaLnBrk="1" hangingPunct="1">
              <a:spcBef>
                <a:spcPct val="20000"/>
              </a:spcBef>
            </a:pPr>
            <a:r>
              <a:rPr lang="en-US" altLang="vi-VN" sz="4400" b="1" dirty="0">
                <a:solidFill>
                  <a:srgbClr val="6600CC"/>
                </a:solidFill>
                <a:latin typeface="Times New Roman" panose="02020603050405020304" pitchFamily="18" charset="0"/>
              </a:rPr>
              <a:t>15 phòng học:   240 bộ bàn ghế.</a:t>
            </a:r>
          </a:p>
          <a:p>
            <a:pPr marL="0" indent="0" eaLnBrk="1" hangingPunct="1">
              <a:spcBef>
                <a:spcPct val="20000"/>
              </a:spcBef>
            </a:pPr>
            <a:r>
              <a:rPr lang="en-US" altLang="vi-VN" sz="4400" b="1" dirty="0" smtClean="0">
                <a:solidFill>
                  <a:srgbClr val="6600CC"/>
                </a:solidFill>
                <a:latin typeface="Times New Roman" panose="02020603050405020304" pitchFamily="18" charset="0"/>
              </a:rPr>
              <a:t>    Mỗi </a:t>
            </a:r>
            <a:r>
              <a:rPr lang="en-US" altLang="vi-VN" sz="4400" b="1" dirty="0">
                <a:solidFill>
                  <a:srgbClr val="6600CC"/>
                </a:solidFill>
                <a:latin typeface="Times New Roman" panose="02020603050405020304" pitchFamily="18" charset="0"/>
              </a:rPr>
              <a:t>phòng:   </a:t>
            </a:r>
            <a:r>
              <a:rPr lang="en-US" altLang="vi-VN" sz="4400" b="1" dirty="0" smtClean="0">
                <a:solidFill>
                  <a:srgbClr val="6600CC"/>
                </a:solidFill>
                <a:latin typeface="Times New Roman" panose="02020603050405020304" pitchFamily="18" charset="0"/>
              </a:rPr>
              <a:t>…   bộ </a:t>
            </a:r>
            <a:r>
              <a:rPr lang="en-US" altLang="vi-VN" sz="4400" b="1" dirty="0">
                <a:solidFill>
                  <a:srgbClr val="6600CC"/>
                </a:solidFill>
                <a:latin typeface="Times New Roman" panose="02020603050405020304" pitchFamily="18" charset="0"/>
              </a:rPr>
              <a:t>bàn ghế?</a:t>
            </a:r>
          </a:p>
          <a:p>
            <a:pPr eaLnBrk="1" hangingPunct="1">
              <a:spcBef>
                <a:spcPct val="20000"/>
              </a:spcBef>
            </a:pPr>
            <a:endParaRPr lang="en-US" altLang="vi-VN" sz="4400" b="1" dirty="0">
              <a:solidFill>
                <a:srgbClr val="66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2743200" y="2819400"/>
            <a:ext cx="78486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vi-VN" altLang="vi-VN" sz="4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1055077" y="3734534"/>
            <a:ext cx="100584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4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Bài giải</a:t>
            </a:r>
          </a:p>
          <a:p>
            <a:pPr algn="ctr" eaLnBrk="1" hangingPunct="1"/>
            <a:r>
              <a:rPr lang="en-US" altLang="vi-VN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Mỗi phòng xếp được số bộ ghế là:</a:t>
            </a:r>
          </a:p>
          <a:p>
            <a:pPr algn="ctr" eaLnBrk="1" hangingPunct="1"/>
            <a:r>
              <a:rPr lang="en-US" altLang="vi-VN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240 : 15 = 16 (bộ)</a:t>
            </a:r>
          </a:p>
          <a:p>
            <a:pPr algn="ctr" eaLnBrk="1" hangingPunct="1"/>
            <a:r>
              <a:rPr lang="en-US" altLang="vi-VN" sz="4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				</a:t>
            </a:r>
            <a:r>
              <a:rPr lang="en-US" altLang="vi-VN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Đáp</a:t>
            </a:r>
            <a:r>
              <a:rPr lang="en-US" altLang="vi-VN" sz="4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số: 16 bộ bàn ghế.</a:t>
            </a:r>
          </a:p>
        </p:txBody>
      </p:sp>
    </p:spTree>
    <p:extLst>
      <p:ext uri="{BB962C8B-B14F-4D97-AF65-F5344CB8AC3E}">
        <p14:creationId xmlns:p14="http://schemas.microsoft.com/office/powerpoint/2010/main" val="65310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46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46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46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  <p:bldP spid="46086" grpId="0" build="p"/>
      <p:bldP spid="46087" grpId="0"/>
      <p:bldP spid="460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1524000" y="1600200"/>
            <a:ext cx="4495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3200" b="1" u="sng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3200" b="1" u="sng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u="sng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3</a:t>
            </a:r>
            <a:r>
              <a:rPr lang="en-US" altLang="vi-VN" sz="32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:</a:t>
            </a:r>
            <a:r>
              <a:rPr lang="en-US" altLang="vi-VN" sz="3200" b="1" dirty="0">
                <a:solidFill>
                  <a:srgbClr val="66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vi-VN" sz="32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x.</a:t>
            </a:r>
          </a:p>
        </p:txBody>
      </p:sp>
      <p:sp>
        <p:nvSpPr>
          <p:cNvPr id="2" name="Rectangle 1"/>
          <p:cNvSpPr/>
          <p:nvPr/>
        </p:nvSpPr>
        <p:spPr>
          <a:xfrm>
            <a:off x="5451228" y="2516219"/>
            <a:ext cx="8147539" cy="2426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 b="1" smtClean="0">
                <a:solidFill>
                  <a:srgbClr val="0000FF"/>
                </a:solidFill>
                <a:latin typeface="Times New Roman" pitchFamily="18" charset="0"/>
              </a:rPr>
              <a:t>  b</a:t>
            </a:r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)  846 : X = 18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 b="1" smtClean="0">
                <a:solidFill>
                  <a:srgbClr val="0000FF"/>
                </a:solidFill>
                <a:latin typeface="Times New Roman" pitchFamily="18" charset="0"/>
              </a:rPr>
              <a:t>         X        = </a:t>
            </a:r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846 : 18</a:t>
            </a: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 b="1" smtClean="0">
                <a:solidFill>
                  <a:srgbClr val="0000FF"/>
                </a:solidFill>
                <a:latin typeface="Times New Roman" pitchFamily="18" charset="0"/>
              </a:rPr>
              <a:t>      X       = 47 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832338" y="2516219"/>
            <a:ext cx="4161694" cy="2426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a) X x 34  = 714	        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     X          = 714 : 34              </a:t>
            </a: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X          = </a:t>
            </a:r>
            <a:r>
              <a:rPr lang="en-US" altLang="en-US" sz="3200" b="1" smtClean="0">
                <a:solidFill>
                  <a:srgbClr val="0000FF"/>
                </a:solidFill>
                <a:latin typeface="Times New Roman" pitchFamily="18" charset="0"/>
              </a:rPr>
              <a:t>21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1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28" name="Text Box 568"/>
          <p:cNvSpPr txBox="1">
            <a:spLocks noChangeArrowheads="1"/>
          </p:cNvSpPr>
          <p:nvPr/>
        </p:nvSpPr>
        <p:spPr bwMode="auto">
          <a:xfrm>
            <a:off x="1676400" y="1600200"/>
            <a:ext cx="1219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CC0099"/>
                </a:solidFill>
                <a:latin typeface="Times New Roman" panose="02020603050405020304" pitchFamily="18" charset="0"/>
              </a:rPr>
              <a:t>672</a:t>
            </a:r>
          </a:p>
        </p:txBody>
      </p:sp>
      <p:sp>
        <p:nvSpPr>
          <p:cNvPr id="6147" name="Text Box 570"/>
          <p:cNvSpPr txBox="1">
            <a:spLocks noChangeArrowheads="1"/>
          </p:cNvSpPr>
          <p:nvPr/>
        </p:nvSpPr>
        <p:spPr bwMode="auto">
          <a:xfrm>
            <a:off x="3352800" y="1584325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4400"/>
          </a:p>
        </p:txBody>
      </p:sp>
      <p:sp>
        <p:nvSpPr>
          <p:cNvPr id="6148" name="Text Box 571"/>
          <p:cNvSpPr txBox="1">
            <a:spLocks noChangeArrowheads="1"/>
          </p:cNvSpPr>
          <p:nvPr/>
        </p:nvSpPr>
        <p:spPr bwMode="auto">
          <a:xfrm>
            <a:off x="3336925" y="1468438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4400"/>
          </a:p>
        </p:txBody>
      </p:sp>
      <p:sp>
        <p:nvSpPr>
          <p:cNvPr id="41532" name="Line 572"/>
          <p:cNvSpPr>
            <a:spLocks noChangeShapeType="1"/>
          </p:cNvSpPr>
          <p:nvPr/>
        </p:nvSpPr>
        <p:spPr bwMode="auto">
          <a:xfrm>
            <a:off x="2819400" y="1676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0" name="Text Box 573"/>
          <p:cNvSpPr txBox="1">
            <a:spLocks noChangeArrowheads="1"/>
          </p:cNvSpPr>
          <p:nvPr/>
        </p:nvSpPr>
        <p:spPr bwMode="auto">
          <a:xfrm>
            <a:off x="3352800" y="1660525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4400"/>
          </a:p>
        </p:txBody>
      </p:sp>
      <p:sp>
        <p:nvSpPr>
          <p:cNvPr id="41534" name="Line 574"/>
          <p:cNvSpPr>
            <a:spLocks noChangeShapeType="1"/>
          </p:cNvSpPr>
          <p:nvPr/>
        </p:nvSpPr>
        <p:spPr bwMode="auto">
          <a:xfrm>
            <a:off x="2819400" y="2362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535" name="Text Box 575"/>
          <p:cNvSpPr txBox="1">
            <a:spLocks noChangeArrowheads="1"/>
          </p:cNvSpPr>
          <p:nvPr/>
        </p:nvSpPr>
        <p:spPr bwMode="auto">
          <a:xfrm>
            <a:off x="2895600" y="1600200"/>
            <a:ext cx="74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CC0099"/>
                </a:solidFill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41536" name="Text Box 576"/>
          <p:cNvSpPr txBox="1">
            <a:spLocks noChangeArrowheads="1"/>
          </p:cNvSpPr>
          <p:nvPr/>
        </p:nvSpPr>
        <p:spPr bwMode="auto">
          <a:xfrm>
            <a:off x="3980210" y="1547191"/>
            <a:ext cx="74961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b="1" dirty="0">
                <a:latin typeface="Times New Roman" panose="02020603050405020304" pitchFamily="18" charset="0"/>
              </a:rPr>
              <a:t>Chia theo thứ tự từ trái sang phải</a:t>
            </a:r>
          </a:p>
        </p:txBody>
      </p:sp>
      <p:sp>
        <p:nvSpPr>
          <p:cNvPr id="41537" name="Text Box 577"/>
          <p:cNvSpPr txBox="1">
            <a:spLocks noChangeArrowheads="1"/>
          </p:cNvSpPr>
          <p:nvPr/>
        </p:nvSpPr>
        <p:spPr bwMode="auto">
          <a:xfrm>
            <a:off x="4420912" y="2080591"/>
            <a:ext cx="68516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dirty="0">
                <a:solidFill>
                  <a:schemeClr val="folHlink"/>
                </a:solidFill>
              </a:rPr>
              <a:t>  * </a:t>
            </a:r>
            <a:r>
              <a:rPr lang="en-US" altLang="vi-VN" sz="4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67 chia </a:t>
            </a:r>
            <a:r>
              <a:rPr lang="en-US" altLang="vi-VN" sz="4000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4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 21 </a:t>
            </a:r>
            <a:r>
              <a:rPr lang="en-US" altLang="vi-VN" sz="4000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vi-VN" sz="4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 3, </a:t>
            </a:r>
            <a:r>
              <a:rPr lang="en-US" altLang="vi-VN" sz="4000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4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 3</a:t>
            </a:r>
            <a:r>
              <a:rPr lang="en-US" altLang="vi-VN" sz="4000" dirty="0">
                <a:solidFill>
                  <a:schemeClr val="folHlink"/>
                </a:solidFill>
                <a:latin typeface=".VnTime" panose="020B7200000000000000" pitchFamily="34" charset="0"/>
              </a:rPr>
              <a:t>;</a:t>
            </a:r>
            <a:endParaRPr lang="en-US" altLang="vi-VN" sz="4000" dirty="0">
              <a:solidFill>
                <a:schemeClr val="folHlink"/>
              </a:solidFill>
            </a:endParaRPr>
          </a:p>
        </p:txBody>
      </p:sp>
      <p:sp>
        <p:nvSpPr>
          <p:cNvPr id="41538" name="Text Box 578"/>
          <p:cNvSpPr txBox="1">
            <a:spLocks noChangeArrowheads="1"/>
          </p:cNvSpPr>
          <p:nvPr/>
        </p:nvSpPr>
        <p:spPr bwMode="auto">
          <a:xfrm>
            <a:off x="2895600" y="233406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chemeClr val="folHlink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41541" name="Text Box 581"/>
          <p:cNvSpPr txBox="1">
            <a:spLocks noChangeArrowheads="1"/>
          </p:cNvSpPr>
          <p:nvPr/>
        </p:nvSpPr>
        <p:spPr bwMode="auto">
          <a:xfrm>
            <a:off x="5295601" y="2537791"/>
            <a:ext cx="482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3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1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3,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3</a:t>
            </a:r>
            <a:endParaRPr lang="en-US" altLang="vi-VN" sz="4000" dirty="0">
              <a:solidFill>
                <a:srgbClr val="0000FF"/>
              </a:solidFill>
            </a:endParaRPr>
          </a:p>
        </p:txBody>
      </p:sp>
      <p:sp>
        <p:nvSpPr>
          <p:cNvPr id="41542" name="Text Box 582"/>
          <p:cNvSpPr txBox="1">
            <a:spLocks noChangeArrowheads="1"/>
          </p:cNvSpPr>
          <p:nvPr/>
        </p:nvSpPr>
        <p:spPr bwMode="auto">
          <a:xfrm>
            <a:off x="1981200" y="2340592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41543" name="Text Box 583"/>
          <p:cNvSpPr txBox="1">
            <a:spLocks noChangeArrowheads="1"/>
          </p:cNvSpPr>
          <p:nvPr/>
        </p:nvSpPr>
        <p:spPr bwMode="auto">
          <a:xfrm>
            <a:off x="5295601" y="3071191"/>
            <a:ext cx="482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3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6,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6</a:t>
            </a:r>
            <a:endParaRPr lang="en-US" altLang="vi-VN" sz="4000" dirty="0">
              <a:solidFill>
                <a:srgbClr val="0000FF"/>
              </a:solidFill>
            </a:endParaRPr>
          </a:p>
        </p:txBody>
      </p:sp>
      <p:sp>
        <p:nvSpPr>
          <p:cNvPr id="41544" name="Text Box 584"/>
          <p:cNvSpPr txBox="1">
            <a:spLocks noChangeArrowheads="1"/>
          </p:cNvSpPr>
          <p:nvPr/>
        </p:nvSpPr>
        <p:spPr bwMode="auto">
          <a:xfrm>
            <a:off x="1676400" y="2340592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41545" name="Line 585"/>
          <p:cNvSpPr>
            <a:spLocks noChangeShapeType="1"/>
          </p:cNvSpPr>
          <p:nvPr/>
        </p:nvSpPr>
        <p:spPr bwMode="auto">
          <a:xfrm>
            <a:off x="1752600" y="3026392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546" name="Text Box 586"/>
          <p:cNvSpPr txBox="1">
            <a:spLocks noChangeArrowheads="1"/>
          </p:cNvSpPr>
          <p:nvPr/>
        </p:nvSpPr>
        <p:spPr bwMode="auto">
          <a:xfrm>
            <a:off x="5284752" y="3595558"/>
            <a:ext cx="50593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67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63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4,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4.</a:t>
            </a:r>
            <a:endParaRPr lang="en-US" altLang="vi-VN" sz="4000" dirty="0">
              <a:solidFill>
                <a:srgbClr val="0000FF"/>
              </a:solidFill>
            </a:endParaRPr>
          </a:p>
        </p:txBody>
      </p:sp>
      <p:sp>
        <p:nvSpPr>
          <p:cNvPr id="41547" name="Text Box 587"/>
          <p:cNvSpPr txBox="1">
            <a:spLocks noChangeArrowheads="1"/>
          </p:cNvSpPr>
          <p:nvPr/>
        </p:nvSpPr>
        <p:spPr bwMode="auto">
          <a:xfrm>
            <a:off x="1981200" y="2963840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41548" name="Text Box 588"/>
          <p:cNvSpPr txBox="1">
            <a:spLocks noChangeArrowheads="1"/>
          </p:cNvSpPr>
          <p:nvPr/>
        </p:nvSpPr>
        <p:spPr bwMode="auto">
          <a:xfrm>
            <a:off x="4734301" y="4102734"/>
            <a:ext cx="3886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dirty="0">
                <a:solidFill>
                  <a:srgbClr val="000099"/>
                </a:solidFill>
              </a:rPr>
              <a:t>* </a:t>
            </a:r>
            <a:r>
              <a:rPr lang="en-US" altLang="vi-VN" sz="4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Hạ</a:t>
            </a:r>
            <a:r>
              <a:rPr lang="en-US" altLang="vi-VN" sz="4000" dirty="0">
                <a:solidFill>
                  <a:srgbClr val="000099"/>
                </a:solidFill>
                <a:latin typeface="Times New Roman" panose="02020603050405020304" pitchFamily="18" charset="0"/>
              </a:rPr>
              <a:t> 2, </a:t>
            </a:r>
            <a:r>
              <a:rPr lang="en-US" altLang="vi-VN" sz="4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vi-VN" sz="4000" dirty="0">
                <a:solidFill>
                  <a:srgbClr val="000099"/>
                </a:solidFill>
                <a:latin typeface="Times New Roman" panose="02020603050405020304" pitchFamily="18" charset="0"/>
              </a:rPr>
              <a:t> 42;</a:t>
            </a:r>
            <a:endParaRPr lang="en-US" altLang="vi-VN" sz="4000" dirty="0">
              <a:solidFill>
                <a:srgbClr val="000099"/>
              </a:solidFill>
            </a:endParaRPr>
          </a:p>
        </p:txBody>
      </p:sp>
      <p:sp>
        <p:nvSpPr>
          <p:cNvPr id="41549" name="Text Box 589"/>
          <p:cNvSpPr txBox="1">
            <a:spLocks noChangeArrowheads="1"/>
          </p:cNvSpPr>
          <p:nvPr/>
        </p:nvSpPr>
        <p:spPr bwMode="auto">
          <a:xfrm>
            <a:off x="2286000" y="1600200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1550" name="Text Box 590"/>
          <p:cNvSpPr txBox="1">
            <a:spLocks noChangeArrowheads="1"/>
          </p:cNvSpPr>
          <p:nvPr/>
        </p:nvSpPr>
        <p:spPr bwMode="auto">
          <a:xfrm>
            <a:off x="5248382" y="4518991"/>
            <a:ext cx="608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dirty="0">
                <a:solidFill>
                  <a:srgbClr val="6600CC"/>
                </a:solidFill>
                <a:latin typeface="Times New Roman" panose="02020603050405020304" pitchFamily="18" charset="0"/>
              </a:rPr>
              <a:t>42 chia </a:t>
            </a:r>
            <a:r>
              <a:rPr lang="en-US" altLang="vi-VN" sz="40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4000" dirty="0">
                <a:solidFill>
                  <a:srgbClr val="6600CC"/>
                </a:solidFill>
                <a:latin typeface="Times New Roman" panose="02020603050405020304" pitchFamily="18" charset="0"/>
              </a:rPr>
              <a:t> 21 </a:t>
            </a:r>
            <a:r>
              <a:rPr lang="en-US" altLang="vi-VN" sz="40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vi-VN" sz="4000" dirty="0">
                <a:solidFill>
                  <a:srgbClr val="6600CC"/>
                </a:solidFill>
                <a:latin typeface="Times New Roman" panose="02020603050405020304" pitchFamily="18" charset="0"/>
              </a:rPr>
              <a:t> 2, </a:t>
            </a:r>
            <a:r>
              <a:rPr lang="en-US" altLang="vi-VN" sz="40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4000" dirty="0">
                <a:solidFill>
                  <a:srgbClr val="6600CC"/>
                </a:solidFill>
                <a:latin typeface="Times New Roman" panose="02020603050405020304" pitchFamily="18" charset="0"/>
              </a:rPr>
              <a:t> 2</a:t>
            </a:r>
            <a:endParaRPr lang="en-US" altLang="vi-VN" sz="4000" dirty="0">
              <a:solidFill>
                <a:srgbClr val="6600CC"/>
              </a:solidFill>
            </a:endParaRPr>
          </a:p>
        </p:txBody>
      </p:sp>
      <p:sp>
        <p:nvSpPr>
          <p:cNvPr id="41551" name="Text Box 591"/>
          <p:cNvSpPr txBox="1">
            <a:spLocks noChangeArrowheads="1"/>
          </p:cNvSpPr>
          <p:nvPr/>
        </p:nvSpPr>
        <p:spPr bwMode="auto">
          <a:xfrm>
            <a:off x="3200400" y="233406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000099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1552" name="Text Box 592"/>
          <p:cNvSpPr txBox="1">
            <a:spLocks noChangeArrowheads="1"/>
          </p:cNvSpPr>
          <p:nvPr/>
        </p:nvSpPr>
        <p:spPr bwMode="auto">
          <a:xfrm>
            <a:off x="5284870" y="4976191"/>
            <a:ext cx="482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>
                <a:solidFill>
                  <a:srgbClr val="6600CC"/>
                </a:solidFill>
                <a:latin typeface="Times New Roman" panose="02020603050405020304" pitchFamily="18" charset="0"/>
              </a:rPr>
              <a:t>2 nhân 1 bằng 2, viết 2</a:t>
            </a:r>
            <a:endParaRPr lang="en-US" altLang="vi-VN" sz="4000">
              <a:solidFill>
                <a:srgbClr val="6600CC"/>
              </a:solidFill>
              <a:latin typeface=".VnTime" panose="020B7200000000000000" pitchFamily="34" charset="0"/>
            </a:endParaRPr>
          </a:p>
        </p:txBody>
      </p:sp>
      <p:sp>
        <p:nvSpPr>
          <p:cNvPr id="41553" name="Text Box 593"/>
          <p:cNvSpPr txBox="1">
            <a:spLocks noChangeArrowheads="1"/>
          </p:cNvSpPr>
          <p:nvPr/>
        </p:nvSpPr>
        <p:spPr bwMode="auto">
          <a:xfrm>
            <a:off x="2286000" y="3559792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6600CC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1554" name="Text Box 594"/>
          <p:cNvSpPr txBox="1">
            <a:spLocks noChangeArrowheads="1"/>
          </p:cNvSpPr>
          <p:nvPr/>
        </p:nvSpPr>
        <p:spPr bwMode="auto">
          <a:xfrm>
            <a:off x="5284870" y="5509591"/>
            <a:ext cx="482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>
                <a:solidFill>
                  <a:srgbClr val="6600CC"/>
                </a:solidFill>
                <a:latin typeface="Times New Roman" panose="02020603050405020304" pitchFamily="18" charset="0"/>
              </a:rPr>
              <a:t>2 nhân 2 bằng 4, viết 4</a:t>
            </a:r>
            <a:endParaRPr lang="en-US" altLang="vi-VN" sz="4000">
              <a:solidFill>
                <a:srgbClr val="6600CC"/>
              </a:solidFill>
              <a:latin typeface=".VnTime" panose="020B7200000000000000" pitchFamily="34" charset="0"/>
            </a:endParaRPr>
          </a:p>
        </p:txBody>
      </p:sp>
      <p:sp>
        <p:nvSpPr>
          <p:cNvPr id="41555" name="Text Box 595"/>
          <p:cNvSpPr txBox="1">
            <a:spLocks noChangeArrowheads="1"/>
          </p:cNvSpPr>
          <p:nvPr/>
        </p:nvSpPr>
        <p:spPr bwMode="auto">
          <a:xfrm>
            <a:off x="1981200" y="3559792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6600CC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41556" name="Line 596"/>
          <p:cNvSpPr>
            <a:spLocks noChangeShapeType="1"/>
          </p:cNvSpPr>
          <p:nvPr/>
        </p:nvSpPr>
        <p:spPr bwMode="auto">
          <a:xfrm flipV="1">
            <a:off x="2072849" y="4247819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557" name="Text Box 597"/>
          <p:cNvSpPr txBox="1">
            <a:spLocks noChangeArrowheads="1"/>
          </p:cNvSpPr>
          <p:nvPr/>
        </p:nvSpPr>
        <p:spPr bwMode="auto">
          <a:xfrm>
            <a:off x="5261261" y="6042991"/>
            <a:ext cx="49323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dirty="0">
                <a:solidFill>
                  <a:srgbClr val="6600CC"/>
                </a:solidFill>
                <a:latin typeface="Times New Roman" panose="02020603050405020304" pitchFamily="18" charset="0"/>
              </a:rPr>
              <a:t>42 </a:t>
            </a:r>
            <a:r>
              <a:rPr lang="en-US" altLang="vi-VN" sz="40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vi-VN" sz="4000" dirty="0">
                <a:solidFill>
                  <a:srgbClr val="6600CC"/>
                </a:solidFill>
                <a:latin typeface="Times New Roman" panose="02020603050405020304" pitchFamily="18" charset="0"/>
              </a:rPr>
              <a:t> 42 </a:t>
            </a:r>
            <a:r>
              <a:rPr lang="en-US" altLang="vi-VN" sz="40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4000" dirty="0">
                <a:solidFill>
                  <a:srgbClr val="6600CC"/>
                </a:solidFill>
                <a:latin typeface="Times New Roman" panose="02020603050405020304" pitchFamily="18" charset="0"/>
              </a:rPr>
              <a:t> 0, </a:t>
            </a:r>
            <a:r>
              <a:rPr lang="en-US" altLang="vi-VN" sz="40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4000" dirty="0">
                <a:solidFill>
                  <a:srgbClr val="6600CC"/>
                </a:solidFill>
                <a:latin typeface="Times New Roman" panose="02020603050405020304" pitchFamily="18" charset="0"/>
              </a:rPr>
              <a:t> 0</a:t>
            </a:r>
            <a:endParaRPr lang="en-US" altLang="vi-VN" sz="4000" dirty="0">
              <a:solidFill>
                <a:srgbClr val="6600CC"/>
              </a:solidFill>
              <a:latin typeface=".VnTime" panose="020B7200000000000000" pitchFamily="34" charset="0"/>
            </a:endParaRPr>
          </a:p>
        </p:txBody>
      </p:sp>
      <p:sp>
        <p:nvSpPr>
          <p:cNvPr id="41558" name="Text Box 598"/>
          <p:cNvSpPr txBox="1">
            <a:spLocks noChangeArrowheads="1"/>
          </p:cNvSpPr>
          <p:nvPr/>
        </p:nvSpPr>
        <p:spPr bwMode="auto">
          <a:xfrm>
            <a:off x="2266664" y="4144369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solidFill>
                  <a:srgbClr val="6600CC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41559" name="Text Box 599"/>
          <p:cNvSpPr txBox="1">
            <a:spLocks noChangeArrowheads="1"/>
          </p:cNvSpPr>
          <p:nvPr/>
        </p:nvSpPr>
        <p:spPr bwMode="auto">
          <a:xfrm>
            <a:off x="-46348" y="4756745"/>
            <a:ext cx="34454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b="1" dirty="0"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vi-VN" sz="4000" b="1" dirty="0">
                <a:latin typeface="Times New Roman" panose="02020603050405020304" pitchFamily="18" charset="0"/>
              </a:rPr>
              <a:t> </a:t>
            </a:r>
            <a:r>
              <a:rPr lang="en-US" altLang="vi-VN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672 : 21 =</a:t>
            </a:r>
          </a:p>
        </p:txBody>
      </p:sp>
      <p:sp>
        <p:nvSpPr>
          <p:cNvPr id="41560" name="Text Box 600"/>
          <p:cNvSpPr txBox="1">
            <a:spLocks noChangeArrowheads="1"/>
          </p:cNvSpPr>
          <p:nvPr/>
        </p:nvSpPr>
        <p:spPr bwMode="auto">
          <a:xfrm>
            <a:off x="3336925" y="4736555"/>
            <a:ext cx="74892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solidFill>
                  <a:srgbClr val="36174D"/>
                </a:solidFill>
                <a:latin typeface="Times New Roman" panose="02020603050405020304" pitchFamily="18" charset="0"/>
              </a:rPr>
              <a:t>32</a:t>
            </a:r>
          </a:p>
        </p:txBody>
      </p:sp>
      <p:sp>
        <p:nvSpPr>
          <p:cNvPr id="6176" name="Rectangle 607"/>
          <p:cNvSpPr>
            <a:spLocks noChangeArrowheads="1"/>
          </p:cNvSpPr>
          <p:nvPr/>
        </p:nvSpPr>
        <p:spPr bwMode="auto">
          <a:xfrm>
            <a:off x="2819400" y="1"/>
            <a:ext cx="6858000" cy="1200329"/>
          </a:xfrm>
          <a:prstGeom prst="rect">
            <a:avLst/>
          </a:prstGeom>
          <a:gradFill rotWithShape="1">
            <a:gsLst>
              <a:gs pos="0">
                <a:srgbClr val="F4AAC4"/>
              </a:gs>
              <a:gs pos="100000">
                <a:schemeClr val="bg1"/>
              </a:gs>
            </a:gsLst>
            <a:lin ang="5400000" scaled="1"/>
          </a:gradFill>
          <a:ln w="57150" cmpd="thinThick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Thứ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….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2021</a:t>
            </a:r>
            <a:endParaRPr lang="en-US" altLang="vi-VN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eaLnBrk="1" hangingPunct="1"/>
            <a:r>
              <a:rPr lang="en-US" altLang="vi-VN" sz="24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  <a:r>
              <a:rPr lang="en-US" altLang="vi-VN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vi-VN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eaLnBrk="1" hangingPunct="1"/>
            <a:r>
              <a:rPr lang="en-US" alt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Chia </a:t>
            </a:r>
            <a:r>
              <a:rPr lang="en-US" altLang="vi-VN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chữ</a:t>
            </a:r>
            <a:r>
              <a:rPr lang="en-US" alt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4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(</a:t>
            </a:r>
            <a:r>
              <a:rPr lang="en-US" altLang="vi-VN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1)</a:t>
            </a:r>
            <a:endParaRPr lang="en-US" altLang="vi-VN" b="1" dirty="0">
              <a:solidFill>
                <a:srgbClr val="7030A0"/>
              </a:solidFill>
            </a:endParaRPr>
          </a:p>
        </p:txBody>
      </p:sp>
      <p:sp>
        <p:nvSpPr>
          <p:cNvPr id="41568" name="Line 608"/>
          <p:cNvSpPr>
            <a:spLocks noChangeShapeType="1"/>
          </p:cNvSpPr>
          <p:nvPr/>
        </p:nvSpPr>
        <p:spPr bwMode="auto">
          <a:xfrm>
            <a:off x="2819400" y="1676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550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4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1000"/>
                                        <p:tgtEl>
                                          <p:spTgt spid="4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4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4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1000"/>
                                        <p:tgtEl>
                                          <p:spTgt spid="4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4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4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1000"/>
                                        <p:tgtEl>
                                          <p:spTgt spid="4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1000"/>
                                        <p:tgtEl>
                                          <p:spTgt spid="4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6" dur="1000"/>
                                        <p:tgtEl>
                                          <p:spTgt spid="4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1000"/>
                                        <p:tgtEl>
                                          <p:spTgt spid="4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1000"/>
                                        <p:tgtEl>
                                          <p:spTgt spid="4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4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0.00208 L -0.00104 0.19792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415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4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1000"/>
                                        <p:tgtEl>
                                          <p:spTgt spid="4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5" dur="1000"/>
                                        <p:tgtEl>
                                          <p:spTgt spid="4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0" dur="1000"/>
                                        <p:tgtEl>
                                          <p:spTgt spid="4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5" dur="1000"/>
                                        <p:tgtEl>
                                          <p:spTgt spid="4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4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5" dur="1000"/>
                                        <p:tgtEl>
                                          <p:spTgt spid="4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1000"/>
                                        <p:tgtEl>
                                          <p:spTgt spid="4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5" dur="500"/>
                                        <p:tgtEl>
                                          <p:spTgt spid="4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1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1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7" dur="500"/>
                                        <p:tgtEl>
                                          <p:spTgt spid="4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0" dur="1000"/>
                                        <p:tgtEl>
                                          <p:spTgt spid="4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4" dur="2000"/>
                                        <p:tgtEl>
                                          <p:spTgt spid="41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7" dur="2000"/>
                                        <p:tgtEl>
                                          <p:spTgt spid="41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0" dur="2000"/>
                                        <p:tgtEl>
                                          <p:spTgt spid="415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3" dur="2000"/>
                                        <p:tgtEl>
                                          <p:spTgt spid="41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6" dur="2000"/>
                                        <p:tgtEl>
                                          <p:spTgt spid="41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9" dur="2000"/>
                                        <p:tgtEl>
                                          <p:spTgt spid="41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2" dur="2000"/>
                                        <p:tgtEl>
                                          <p:spTgt spid="41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5" dur="2000"/>
                                        <p:tgtEl>
                                          <p:spTgt spid="415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8" dur="2000"/>
                                        <p:tgtEl>
                                          <p:spTgt spid="41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1" dur="2000"/>
                                        <p:tgtEl>
                                          <p:spTgt spid="41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4" dur="2000"/>
                                        <p:tgtEl>
                                          <p:spTgt spid="41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7" dur="2000"/>
                                        <p:tgtEl>
                                          <p:spTgt spid="41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28" grpId="0"/>
      <p:bldP spid="41532" grpId="0" animBg="1"/>
      <p:bldP spid="41534" grpId="0" animBg="1"/>
      <p:bldP spid="41535" grpId="0"/>
      <p:bldP spid="41536" grpId="0"/>
      <p:bldP spid="41536" grpId="1"/>
      <p:bldP spid="41537" grpId="0"/>
      <p:bldP spid="41537" grpId="1"/>
      <p:bldP spid="41538" grpId="0"/>
      <p:bldP spid="41541" grpId="0"/>
      <p:bldP spid="41541" grpId="1"/>
      <p:bldP spid="41542" grpId="0"/>
      <p:bldP spid="41543" grpId="0"/>
      <p:bldP spid="41543" grpId="1"/>
      <p:bldP spid="41544" grpId="0"/>
      <p:bldP spid="41545" grpId="0" animBg="1"/>
      <p:bldP spid="41546" grpId="0"/>
      <p:bldP spid="41546" grpId="1"/>
      <p:bldP spid="41547" grpId="0"/>
      <p:bldP spid="41548" grpId="0"/>
      <p:bldP spid="41548" grpId="1"/>
      <p:bldP spid="41549" grpId="0"/>
      <p:bldP spid="41549" grpId="1"/>
      <p:bldP spid="41550" grpId="0"/>
      <p:bldP spid="41551" grpId="0"/>
      <p:bldP spid="41552" grpId="0"/>
      <p:bldP spid="41552" grpId="1"/>
      <p:bldP spid="41553" grpId="0"/>
      <p:bldP spid="41554" grpId="0"/>
      <p:bldP spid="41554" grpId="1"/>
      <p:bldP spid="41555" grpId="0"/>
      <p:bldP spid="41556" grpId="0" animBg="1"/>
      <p:bldP spid="41557" grpId="0"/>
      <p:bldP spid="41557" grpId="1"/>
      <p:bldP spid="41558" grpId="0"/>
      <p:bldP spid="41559" grpId="0"/>
      <p:bldP spid="41559" grpId="1"/>
      <p:bldP spid="41560" grpId="0"/>
      <p:bldP spid="41560" grpId="1"/>
      <p:bldP spid="4156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200400" y="1752600"/>
            <a:ext cx="1758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vi-VN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vi-VN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2: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486400" y="2390776"/>
            <a:ext cx="26749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b="1">
                <a:solidFill>
                  <a:srgbClr val="CC0066"/>
                </a:solidFill>
                <a:latin typeface="Times New Roman" panose="02020603050405020304" pitchFamily="18" charset="0"/>
              </a:rPr>
              <a:t>779 : 18 = ?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524000" y="3429001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b="1">
                <a:solidFill>
                  <a:srgbClr val="FF3399"/>
                </a:solidFill>
                <a:latin typeface="Times New Roman" panose="02020603050405020304" pitchFamily="18" charset="0"/>
              </a:rPr>
              <a:t>Hãy đặt tính và thực hiện phép tính trên.</a:t>
            </a:r>
            <a:endParaRPr lang="en-US" altLang="vi-VN" sz="4000" b="1">
              <a:solidFill>
                <a:srgbClr val="FF3399"/>
              </a:solidFill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48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8" name="Text Box 90"/>
          <p:cNvSpPr txBox="1">
            <a:spLocks noChangeArrowheads="1"/>
          </p:cNvSpPr>
          <p:nvPr/>
        </p:nvSpPr>
        <p:spPr bwMode="auto">
          <a:xfrm>
            <a:off x="1524000" y="1447800"/>
            <a:ext cx="10223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FF3399"/>
                </a:solidFill>
                <a:latin typeface="Times New Roman" panose="02020603050405020304" pitchFamily="18" charset="0"/>
              </a:rPr>
              <a:t>779</a:t>
            </a:r>
          </a:p>
        </p:txBody>
      </p:sp>
      <p:sp>
        <p:nvSpPr>
          <p:cNvPr id="12379" name="Line 91"/>
          <p:cNvSpPr>
            <a:spLocks noChangeShapeType="1"/>
          </p:cNvSpPr>
          <p:nvPr/>
        </p:nvSpPr>
        <p:spPr bwMode="auto">
          <a:xfrm>
            <a:off x="2667000" y="1600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380" name="Line 92"/>
          <p:cNvSpPr>
            <a:spLocks noChangeShapeType="1"/>
          </p:cNvSpPr>
          <p:nvPr/>
        </p:nvSpPr>
        <p:spPr bwMode="auto">
          <a:xfrm>
            <a:off x="26670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381" name="Text Box 93"/>
          <p:cNvSpPr txBox="1">
            <a:spLocks noChangeArrowheads="1"/>
          </p:cNvSpPr>
          <p:nvPr/>
        </p:nvSpPr>
        <p:spPr bwMode="auto">
          <a:xfrm>
            <a:off x="2743200" y="1447800"/>
            <a:ext cx="74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FF3399"/>
                </a:solidFill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12383" name="Text Box 95"/>
          <p:cNvSpPr txBox="1">
            <a:spLocks noChangeArrowheads="1"/>
          </p:cNvSpPr>
          <p:nvPr/>
        </p:nvSpPr>
        <p:spPr bwMode="auto">
          <a:xfrm>
            <a:off x="4466754" y="1484083"/>
            <a:ext cx="63007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dirty="0">
                <a:solidFill>
                  <a:schemeClr val="folHlink"/>
                </a:solidFill>
              </a:rPr>
              <a:t>*</a:t>
            </a:r>
            <a:r>
              <a:rPr lang="en-US" altLang="vi-VN" sz="4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77chia </a:t>
            </a:r>
            <a:r>
              <a:rPr lang="en-US" altLang="vi-VN" sz="4000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4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 18 </a:t>
            </a:r>
            <a:r>
              <a:rPr lang="en-US" altLang="vi-VN" sz="4000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vi-VN" sz="4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 4, </a:t>
            </a:r>
            <a:r>
              <a:rPr lang="en-US" altLang="vi-VN" sz="4000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4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 4;</a:t>
            </a:r>
            <a:endParaRPr lang="en-US" altLang="vi-VN" sz="4000" dirty="0">
              <a:solidFill>
                <a:schemeClr val="folHlink"/>
              </a:solidFill>
            </a:endParaRPr>
          </a:p>
        </p:txBody>
      </p:sp>
      <p:sp>
        <p:nvSpPr>
          <p:cNvPr id="12384" name="Text Box 96"/>
          <p:cNvSpPr txBox="1">
            <a:spLocks noChangeArrowheads="1"/>
          </p:cNvSpPr>
          <p:nvPr/>
        </p:nvSpPr>
        <p:spPr bwMode="auto">
          <a:xfrm>
            <a:off x="2709789" y="2225040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chemeClr val="folHlink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2385" name="Text Box 97"/>
          <p:cNvSpPr txBox="1">
            <a:spLocks noChangeArrowheads="1"/>
          </p:cNvSpPr>
          <p:nvPr/>
        </p:nvSpPr>
        <p:spPr bwMode="auto">
          <a:xfrm>
            <a:off x="4771554" y="2093682"/>
            <a:ext cx="5861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600">
                <a:solidFill>
                  <a:srgbClr val="0000FF"/>
                </a:solidFill>
                <a:latin typeface="Times New Roman" panose="02020603050405020304" pitchFamily="18" charset="0"/>
              </a:rPr>
              <a:t>4 nhân 8 bằng 32, viết 2, nhớ 3</a:t>
            </a:r>
            <a:endParaRPr lang="en-US" altLang="vi-VN" sz="3600">
              <a:solidFill>
                <a:srgbClr val="0000FF"/>
              </a:solidFill>
            </a:endParaRPr>
          </a:p>
        </p:txBody>
      </p:sp>
      <p:sp>
        <p:nvSpPr>
          <p:cNvPr id="12386" name="Text Box 98"/>
          <p:cNvSpPr txBox="1">
            <a:spLocks noChangeArrowheads="1"/>
          </p:cNvSpPr>
          <p:nvPr/>
        </p:nvSpPr>
        <p:spPr bwMode="auto">
          <a:xfrm>
            <a:off x="1828800" y="225200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2387" name="Text Box 99"/>
          <p:cNvSpPr txBox="1">
            <a:spLocks noChangeArrowheads="1"/>
          </p:cNvSpPr>
          <p:nvPr/>
        </p:nvSpPr>
        <p:spPr bwMode="auto">
          <a:xfrm>
            <a:off x="4771554" y="2627083"/>
            <a:ext cx="61658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600">
                <a:solidFill>
                  <a:srgbClr val="0000FF"/>
                </a:solidFill>
                <a:latin typeface="Times New Roman" panose="02020603050405020304" pitchFamily="18" charset="0"/>
              </a:rPr>
              <a:t>4 nhân 1 bằng 4, thêm 3 bằng 7, </a:t>
            </a:r>
          </a:p>
          <a:p>
            <a:pPr eaLnBrk="1" hangingPunct="1"/>
            <a:r>
              <a:rPr lang="en-US" altLang="vi-VN" sz="3600">
                <a:solidFill>
                  <a:srgbClr val="0000FF"/>
                </a:solidFill>
                <a:latin typeface="Times New Roman" panose="02020603050405020304" pitchFamily="18" charset="0"/>
              </a:rPr>
              <a:t>viết 7.</a:t>
            </a:r>
            <a:endParaRPr lang="en-US" altLang="vi-VN" sz="3600">
              <a:solidFill>
                <a:srgbClr val="0000FF"/>
              </a:solidFill>
            </a:endParaRPr>
          </a:p>
        </p:txBody>
      </p:sp>
      <p:sp>
        <p:nvSpPr>
          <p:cNvPr id="12388" name="Text Box 100"/>
          <p:cNvSpPr txBox="1">
            <a:spLocks noChangeArrowheads="1"/>
          </p:cNvSpPr>
          <p:nvPr/>
        </p:nvSpPr>
        <p:spPr bwMode="auto">
          <a:xfrm>
            <a:off x="1524000" y="225200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2389" name="Line 101"/>
          <p:cNvSpPr>
            <a:spLocks noChangeShapeType="1"/>
          </p:cNvSpPr>
          <p:nvPr/>
        </p:nvSpPr>
        <p:spPr bwMode="auto">
          <a:xfrm>
            <a:off x="1524000" y="2937804"/>
            <a:ext cx="996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390" name="Text Box 102"/>
          <p:cNvSpPr txBox="1">
            <a:spLocks noChangeArrowheads="1"/>
          </p:cNvSpPr>
          <p:nvPr/>
        </p:nvSpPr>
        <p:spPr bwMode="auto">
          <a:xfrm>
            <a:off x="6017062" y="3179983"/>
            <a:ext cx="457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77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72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5,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5.</a:t>
            </a:r>
            <a:endParaRPr lang="en-US" altLang="vi-VN" sz="3600" dirty="0">
              <a:solidFill>
                <a:srgbClr val="0000FF"/>
              </a:solidFill>
            </a:endParaRPr>
          </a:p>
        </p:txBody>
      </p:sp>
      <p:sp>
        <p:nvSpPr>
          <p:cNvPr id="12391" name="Text Box 103"/>
          <p:cNvSpPr txBox="1">
            <a:spLocks noChangeArrowheads="1"/>
          </p:cNvSpPr>
          <p:nvPr/>
        </p:nvSpPr>
        <p:spPr bwMode="auto">
          <a:xfrm>
            <a:off x="1828800" y="301400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000099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2392" name="Text Box 104"/>
          <p:cNvSpPr txBox="1">
            <a:spLocks noChangeArrowheads="1"/>
          </p:cNvSpPr>
          <p:nvPr/>
        </p:nvSpPr>
        <p:spPr bwMode="auto">
          <a:xfrm>
            <a:off x="4619155" y="3617683"/>
            <a:ext cx="3394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>
                <a:solidFill>
                  <a:srgbClr val="000099"/>
                </a:solidFill>
              </a:rPr>
              <a:t>*</a:t>
            </a:r>
            <a:r>
              <a:rPr lang="en-US" altLang="vi-VN" sz="4000">
                <a:solidFill>
                  <a:srgbClr val="000099"/>
                </a:solidFill>
                <a:latin typeface="Times New Roman" panose="02020603050405020304" pitchFamily="18" charset="0"/>
              </a:rPr>
              <a:t> Hạ 9, được 59</a:t>
            </a:r>
            <a:endParaRPr lang="en-US" altLang="vi-VN" sz="4000">
              <a:solidFill>
                <a:srgbClr val="000099"/>
              </a:solidFill>
            </a:endParaRPr>
          </a:p>
        </p:txBody>
      </p:sp>
      <p:sp>
        <p:nvSpPr>
          <p:cNvPr id="12394" name="Text Box 106"/>
          <p:cNvSpPr txBox="1">
            <a:spLocks noChangeArrowheads="1"/>
          </p:cNvSpPr>
          <p:nvPr/>
        </p:nvSpPr>
        <p:spPr bwMode="auto">
          <a:xfrm>
            <a:off x="4847754" y="4151082"/>
            <a:ext cx="561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600">
                <a:solidFill>
                  <a:srgbClr val="6600CC"/>
                </a:solidFill>
                <a:latin typeface="Times New Roman" panose="02020603050405020304" pitchFamily="18" charset="0"/>
              </a:rPr>
              <a:t>59 chia cho 18 được 3, viết 3</a:t>
            </a:r>
            <a:r>
              <a:rPr lang="en-US" altLang="vi-VN" sz="3600">
                <a:solidFill>
                  <a:srgbClr val="6600CC"/>
                </a:solidFill>
                <a:latin typeface=".VnTime" panose="020B7200000000000000" pitchFamily="34" charset="0"/>
              </a:rPr>
              <a:t> </a:t>
            </a:r>
            <a:endParaRPr lang="en-US" altLang="vi-VN" sz="3600">
              <a:solidFill>
                <a:srgbClr val="6600CC"/>
              </a:solidFill>
            </a:endParaRPr>
          </a:p>
        </p:txBody>
      </p:sp>
      <p:sp>
        <p:nvSpPr>
          <p:cNvPr id="12395" name="Text Box 107"/>
          <p:cNvSpPr txBox="1">
            <a:spLocks noChangeArrowheads="1"/>
          </p:cNvSpPr>
          <p:nvPr/>
        </p:nvSpPr>
        <p:spPr bwMode="auto">
          <a:xfrm>
            <a:off x="3014589" y="2225040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000099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2396" name="Text Box 108"/>
          <p:cNvSpPr txBox="1">
            <a:spLocks noChangeArrowheads="1"/>
          </p:cNvSpPr>
          <p:nvPr/>
        </p:nvSpPr>
        <p:spPr bwMode="auto">
          <a:xfrm>
            <a:off x="5000154" y="4608282"/>
            <a:ext cx="5861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600">
                <a:solidFill>
                  <a:srgbClr val="6600CC"/>
                </a:solidFill>
                <a:latin typeface="Times New Roman" panose="02020603050405020304" pitchFamily="18" charset="0"/>
              </a:rPr>
              <a:t>3 nhân 8 bằng 24, viết 4, nhớ 2</a:t>
            </a:r>
            <a:endParaRPr lang="en-US" altLang="vi-VN" sz="3600">
              <a:solidFill>
                <a:srgbClr val="6600CC"/>
              </a:solidFill>
              <a:latin typeface=".VnTime" panose="020B7200000000000000" pitchFamily="34" charset="0"/>
            </a:endParaRPr>
          </a:p>
        </p:txBody>
      </p:sp>
      <p:sp>
        <p:nvSpPr>
          <p:cNvPr id="12397" name="Text Box 109"/>
          <p:cNvSpPr txBox="1">
            <a:spLocks noChangeArrowheads="1"/>
          </p:cNvSpPr>
          <p:nvPr/>
        </p:nvSpPr>
        <p:spPr bwMode="auto">
          <a:xfrm>
            <a:off x="2133600" y="3699804"/>
            <a:ext cx="60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6600CC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2398" name="Text Box 110"/>
          <p:cNvSpPr txBox="1">
            <a:spLocks noChangeArrowheads="1"/>
          </p:cNvSpPr>
          <p:nvPr/>
        </p:nvSpPr>
        <p:spPr bwMode="auto">
          <a:xfrm>
            <a:off x="4949346" y="5113108"/>
            <a:ext cx="6051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3 </a:t>
            </a:r>
            <a:r>
              <a:rPr lang="en-US" altLang="vi-VN" sz="36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 1 </a:t>
            </a:r>
            <a:r>
              <a:rPr lang="en-US" altLang="vi-VN" sz="36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 3, </a:t>
            </a:r>
            <a:r>
              <a:rPr lang="en-US" altLang="vi-VN" sz="36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thêm</a:t>
            </a:r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vi-VN" sz="36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 5,</a:t>
            </a:r>
          </a:p>
          <a:p>
            <a:pPr eaLnBrk="1" hangingPunct="1"/>
            <a:r>
              <a:rPr lang="en-US" altLang="vi-VN" sz="36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 5.</a:t>
            </a:r>
            <a:endParaRPr lang="en-US" altLang="vi-VN" sz="3600" dirty="0">
              <a:solidFill>
                <a:srgbClr val="6600CC"/>
              </a:solidFill>
              <a:latin typeface=".VnTime" panose="020B7200000000000000" pitchFamily="34" charset="0"/>
            </a:endParaRPr>
          </a:p>
        </p:txBody>
      </p:sp>
      <p:sp>
        <p:nvSpPr>
          <p:cNvPr id="12399" name="Text Box 111"/>
          <p:cNvSpPr txBox="1">
            <a:spLocks noChangeArrowheads="1"/>
          </p:cNvSpPr>
          <p:nvPr/>
        </p:nvSpPr>
        <p:spPr bwMode="auto">
          <a:xfrm>
            <a:off x="1828800" y="369980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6600CC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2400" name="Line 112"/>
          <p:cNvSpPr>
            <a:spLocks noChangeShapeType="1"/>
          </p:cNvSpPr>
          <p:nvPr/>
        </p:nvSpPr>
        <p:spPr bwMode="auto">
          <a:xfrm flipV="1">
            <a:off x="1866900" y="4382086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401" name="Text Box 113"/>
          <p:cNvSpPr txBox="1">
            <a:spLocks noChangeArrowheads="1"/>
          </p:cNvSpPr>
          <p:nvPr/>
        </p:nvSpPr>
        <p:spPr bwMode="auto">
          <a:xfrm>
            <a:off x="6103236" y="5675082"/>
            <a:ext cx="4457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59 </a:t>
            </a:r>
            <a:r>
              <a:rPr lang="en-US" altLang="vi-VN" sz="36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 54 </a:t>
            </a:r>
            <a:r>
              <a:rPr lang="en-US" altLang="vi-VN" sz="36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 5, </a:t>
            </a:r>
            <a:r>
              <a:rPr lang="en-US" altLang="vi-VN" sz="36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 5</a:t>
            </a:r>
            <a:endParaRPr lang="en-US" altLang="vi-VN" sz="3600" dirty="0">
              <a:solidFill>
                <a:srgbClr val="6600CC"/>
              </a:solidFill>
              <a:latin typeface=".VnTime" panose="020B7200000000000000" pitchFamily="34" charset="0"/>
            </a:endParaRPr>
          </a:p>
        </p:txBody>
      </p:sp>
      <p:sp>
        <p:nvSpPr>
          <p:cNvPr id="12402" name="Text Box 114"/>
          <p:cNvSpPr txBox="1">
            <a:spLocks noChangeArrowheads="1"/>
          </p:cNvSpPr>
          <p:nvPr/>
        </p:nvSpPr>
        <p:spPr bwMode="auto">
          <a:xfrm>
            <a:off x="2133600" y="446180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6600CC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2403" name="Text Box 115"/>
          <p:cNvSpPr txBox="1">
            <a:spLocks noChangeArrowheads="1"/>
          </p:cNvSpPr>
          <p:nvPr/>
        </p:nvSpPr>
        <p:spPr bwMode="auto">
          <a:xfrm>
            <a:off x="-14514" y="5084080"/>
            <a:ext cx="28007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vi-VN" sz="3200" b="1" dirty="0">
                <a:solidFill>
                  <a:srgbClr val="EDB1E4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779 </a:t>
            </a:r>
            <a:r>
              <a:rPr lang="en-US" altLang="vi-V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18 =</a:t>
            </a:r>
          </a:p>
        </p:txBody>
      </p:sp>
      <p:sp>
        <p:nvSpPr>
          <p:cNvPr id="12404" name="Text Box 116"/>
          <p:cNvSpPr txBox="1">
            <a:spLocks noChangeArrowheads="1"/>
          </p:cNvSpPr>
          <p:nvPr/>
        </p:nvSpPr>
        <p:spPr bwMode="auto">
          <a:xfrm>
            <a:off x="2612574" y="5031486"/>
            <a:ext cx="19575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43 (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dư</a:t>
            </a:r>
            <a:r>
              <a:rPr lang="en-US" altLang="vi-V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5 )</a:t>
            </a:r>
          </a:p>
        </p:txBody>
      </p:sp>
      <p:sp>
        <p:nvSpPr>
          <p:cNvPr id="12405" name="Text Box 117"/>
          <p:cNvSpPr txBox="1">
            <a:spLocks noChangeArrowheads="1"/>
          </p:cNvSpPr>
          <p:nvPr/>
        </p:nvSpPr>
        <p:spPr bwMode="auto">
          <a:xfrm>
            <a:off x="3953991" y="795245"/>
            <a:ext cx="74961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b="1" dirty="0">
                <a:latin typeface="Times New Roman" panose="02020603050405020304" pitchFamily="18" charset="0"/>
              </a:rPr>
              <a:t>Chia </a:t>
            </a:r>
            <a:r>
              <a:rPr lang="en-US" altLang="vi-VN" sz="4000" b="1" dirty="0" err="1">
                <a:latin typeface="Times New Roman" panose="02020603050405020304" pitchFamily="18" charset="0"/>
              </a:rPr>
              <a:t>theo</a:t>
            </a:r>
            <a:r>
              <a:rPr lang="en-US" altLang="vi-VN" sz="4000" b="1" dirty="0"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</a:rPr>
              <a:t>thứ</a:t>
            </a:r>
            <a:r>
              <a:rPr lang="en-US" altLang="vi-VN" sz="4000" b="1" dirty="0"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</a:rPr>
              <a:t>tự</a:t>
            </a:r>
            <a:r>
              <a:rPr lang="en-US" altLang="vi-VN" sz="4000" b="1" dirty="0"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</a:rPr>
              <a:t>từ</a:t>
            </a:r>
            <a:r>
              <a:rPr lang="en-US" altLang="vi-VN" sz="4000" b="1" dirty="0"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</a:rPr>
              <a:t>trái</a:t>
            </a:r>
            <a:r>
              <a:rPr lang="en-US" altLang="vi-VN" sz="4000" b="1" dirty="0">
                <a:latin typeface="Times New Roman" panose="02020603050405020304" pitchFamily="18" charset="0"/>
              </a:rPr>
              <a:t> sang </a:t>
            </a:r>
            <a:r>
              <a:rPr lang="en-US" altLang="vi-VN" sz="4000" b="1" dirty="0" err="1">
                <a:latin typeface="Times New Roman" panose="02020603050405020304" pitchFamily="18" charset="0"/>
              </a:rPr>
              <a:t>phải</a:t>
            </a:r>
            <a:endParaRPr lang="en-US" altLang="vi-VN" sz="4000" b="1" dirty="0">
              <a:latin typeface="Times New Roman" panose="02020603050405020304" pitchFamily="18" charset="0"/>
            </a:endParaRPr>
          </a:p>
        </p:txBody>
      </p:sp>
      <p:sp>
        <p:nvSpPr>
          <p:cNvPr id="12409" name="Text Box 121"/>
          <p:cNvSpPr txBox="1">
            <a:spLocks noChangeArrowheads="1"/>
          </p:cNvSpPr>
          <p:nvPr/>
        </p:nvSpPr>
        <p:spPr bwMode="auto">
          <a:xfrm>
            <a:off x="2133600" y="1447800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FF3399"/>
                </a:solidFill>
                <a:latin typeface="Times New Roman" panose="02020603050405020304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38970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2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1000"/>
                                        <p:tgtEl>
                                          <p:spTgt spid="1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12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2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1000"/>
                                        <p:tgtEl>
                                          <p:spTgt spid="1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1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12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1000"/>
                                        <p:tgtEl>
                                          <p:spTgt spid="1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1000"/>
                                        <p:tgtEl>
                                          <p:spTgt spid="1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1000"/>
                                        <p:tgtEl>
                                          <p:spTgt spid="1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6" dur="1000"/>
                                        <p:tgtEl>
                                          <p:spTgt spid="1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1000"/>
                                        <p:tgtEl>
                                          <p:spTgt spid="1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1000"/>
                                        <p:tgtEl>
                                          <p:spTgt spid="1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625 L -3.88889E-6 0.22708 " pathEditMode="relative" rAng="0" ptsTypes="AA">
                                      <p:cBhvr>
                                        <p:cTn id="75" dur="1000" fill="hold"/>
                                        <p:tgtEl>
                                          <p:spTgt spid="124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1000"/>
                                        <p:tgtEl>
                                          <p:spTgt spid="12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5" dur="1000"/>
                                        <p:tgtEl>
                                          <p:spTgt spid="12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0" dur="1000"/>
                                        <p:tgtEl>
                                          <p:spTgt spid="12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5" dur="1000"/>
                                        <p:tgtEl>
                                          <p:spTgt spid="12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12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5" dur="1000"/>
                                        <p:tgtEl>
                                          <p:spTgt spid="12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1000"/>
                                        <p:tgtEl>
                                          <p:spTgt spid="12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5" dur="500"/>
                                        <p:tgtEl>
                                          <p:spTgt spid="1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7" dur="500"/>
                                        <p:tgtEl>
                                          <p:spTgt spid="1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78" grpId="0"/>
      <p:bldP spid="12379" grpId="0" animBg="1"/>
      <p:bldP spid="12380" grpId="0" animBg="1"/>
      <p:bldP spid="12381" grpId="0"/>
      <p:bldP spid="12383" grpId="0"/>
      <p:bldP spid="12383" grpId="1"/>
      <p:bldP spid="12384" grpId="0"/>
      <p:bldP spid="12385" grpId="0"/>
      <p:bldP spid="12385" grpId="1"/>
      <p:bldP spid="12386" grpId="0"/>
      <p:bldP spid="12387" grpId="0"/>
      <p:bldP spid="12387" grpId="1"/>
      <p:bldP spid="12388" grpId="0"/>
      <p:bldP spid="12389" grpId="0" animBg="1"/>
      <p:bldP spid="12390" grpId="0"/>
      <p:bldP spid="12390" grpId="1"/>
      <p:bldP spid="12391" grpId="0"/>
      <p:bldP spid="12392" grpId="0"/>
      <p:bldP spid="12392" grpId="1"/>
      <p:bldP spid="12394" grpId="0"/>
      <p:bldP spid="12394" grpId="1"/>
      <p:bldP spid="12395" grpId="0"/>
      <p:bldP spid="12396" grpId="0"/>
      <p:bldP spid="12396" grpId="1"/>
      <p:bldP spid="12397" grpId="0"/>
      <p:bldP spid="12398" grpId="0"/>
      <p:bldP spid="12398" grpId="1"/>
      <p:bldP spid="12399" grpId="0"/>
      <p:bldP spid="12400" grpId="0" animBg="1"/>
      <p:bldP spid="12401" grpId="0"/>
      <p:bldP spid="12401" grpId="1"/>
      <p:bldP spid="12402" grpId="0"/>
      <p:bldP spid="12403" grpId="0"/>
      <p:bldP spid="12403" grpId="1"/>
      <p:bldP spid="12404" grpId="0"/>
      <p:bldP spid="12404" grpId="1"/>
      <p:bldP spid="12405" grpId="0"/>
      <p:bldP spid="12405" grpId="1"/>
      <p:bldP spid="12409" grpId="0"/>
      <p:bldP spid="1240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524000" y="1371601"/>
            <a:ext cx="20574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latin typeface="Times New Roman" panose="02020603050405020304" pitchFamily="18" charset="0"/>
              </a:rPr>
              <a:t>672 21</a:t>
            </a:r>
          </a:p>
          <a:p>
            <a:pPr eaLnBrk="1" hangingPunct="1"/>
            <a:r>
              <a:rPr lang="en-US" altLang="vi-VN" sz="4400" b="1">
                <a:latin typeface="Times New Roman" panose="02020603050405020304" pitchFamily="18" charset="0"/>
              </a:rPr>
              <a:t>63   32</a:t>
            </a:r>
          </a:p>
          <a:p>
            <a:pPr eaLnBrk="1" hangingPunct="1"/>
            <a:r>
              <a:rPr lang="en-US" altLang="vi-VN" sz="4400" b="1">
                <a:latin typeface="Times New Roman" panose="02020603050405020304" pitchFamily="18" charset="0"/>
              </a:rPr>
              <a:t>  42</a:t>
            </a:r>
          </a:p>
          <a:p>
            <a:pPr eaLnBrk="1" hangingPunct="1"/>
            <a:r>
              <a:rPr lang="en-US" altLang="vi-VN" sz="4400" b="1">
                <a:latin typeface="Times New Roman" panose="02020603050405020304" pitchFamily="18" charset="0"/>
              </a:rPr>
              <a:t>  42</a:t>
            </a:r>
          </a:p>
          <a:p>
            <a:pPr eaLnBrk="1" hangingPunct="1"/>
            <a:r>
              <a:rPr lang="en-US" altLang="vi-VN" sz="4400" b="1">
                <a:latin typeface="Times New Roman" panose="02020603050405020304" pitchFamily="18" charset="0"/>
              </a:rPr>
              <a:t>    0</a:t>
            </a: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2438400" y="1524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438400" y="2057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1524000" y="2819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1905000" y="4114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622080" y="1371601"/>
            <a:ext cx="30480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solidFill>
                  <a:srgbClr val="CC0066"/>
                </a:solidFill>
                <a:latin typeface="Times New Roman" panose="02020603050405020304" pitchFamily="18" charset="0"/>
              </a:rPr>
              <a:t>779 18</a:t>
            </a:r>
          </a:p>
          <a:p>
            <a:pPr eaLnBrk="1" hangingPunct="1"/>
            <a:r>
              <a:rPr lang="en-US" altLang="vi-VN" sz="4400" b="1" dirty="0">
                <a:solidFill>
                  <a:srgbClr val="CC0066"/>
                </a:solidFill>
                <a:latin typeface="Times New Roman" panose="02020603050405020304" pitchFamily="18" charset="0"/>
              </a:rPr>
              <a:t>72   43</a:t>
            </a:r>
          </a:p>
          <a:p>
            <a:pPr eaLnBrk="1" hangingPunct="1"/>
            <a:r>
              <a:rPr lang="en-US" altLang="vi-VN" sz="4400" b="1" dirty="0">
                <a:solidFill>
                  <a:srgbClr val="CC0066"/>
                </a:solidFill>
                <a:latin typeface="Times New Roman" panose="02020603050405020304" pitchFamily="18" charset="0"/>
              </a:rPr>
              <a:t>  59</a:t>
            </a:r>
          </a:p>
          <a:p>
            <a:pPr eaLnBrk="1" hangingPunct="1"/>
            <a:r>
              <a:rPr lang="en-US" altLang="vi-VN" sz="4400" b="1" dirty="0">
                <a:solidFill>
                  <a:srgbClr val="CC0066"/>
                </a:solidFill>
                <a:latin typeface="Times New Roman" panose="02020603050405020304" pitchFamily="18" charset="0"/>
              </a:rPr>
              <a:t>  54</a:t>
            </a:r>
          </a:p>
          <a:p>
            <a:pPr eaLnBrk="1" hangingPunct="1"/>
            <a:r>
              <a:rPr lang="en-US" altLang="vi-VN" sz="4400" b="1" dirty="0">
                <a:solidFill>
                  <a:srgbClr val="CC0066"/>
                </a:solidFill>
                <a:latin typeface="Times New Roman" panose="02020603050405020304" pitchFamily="18" charset="0"/>
              </a:rPr>
              <a:t>    5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7627257" y="1524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7627257" y="2057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6789057" y="274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7017657" y="4114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146614" y="5098907"/>
            <a:ext cx="1074057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So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4400" b="1" dirty="0">
                <a:solidFill>
                  <a:srgbClr val="6600CC"/>
                </a:solidFill>
                <a:latin typeface="Times New Roman" panose="02020603050405020304" pitchFamily="18" charset="0"/>
              </a:rPr>
              <a:t>672:21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4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779:18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giống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?</a:t>
            </a:r>
            <a:endParaRPr lang="en-US" altLang="vi-VN" sz="4400" b="1" dirty="0">
              <a:latin typeface=".VnTime" panose="020B7200000000000000" pitchFamily="34" charset="0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04808" y="4664810"/>
            <a:ext cx="11887184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 err="1" smtClean="0">
                <a:solidFill>
                  <a:srgbClr val="33CC33"/>
                </a:solidFill>
                <a:latin typeface="Times New Roman" panose="02020603050405020304" pitchFamily="18" charset="0"/>
              </a:rPr>
              <a:t>Giống</a:t>
            </a:r>
            <a:r>
              <a:rPr lang="en-US" altLang="vi-VN" sz="4400" b="1" dirty="0" smtClean="0">
                <a:solidFill>
                  <a:srgbClr val="33CC33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 smtClean="0">
                <a:solidFill>
                  <a:srgbClr val="33CC33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vi-VN" sz="4400" b="1" dirty="0" smtClean="0">
                <a:solidFill>
                  <a:srgbClr val="33CC33"/>
                </a:solidFill>
                <a:latin typeface="Times New Roman" panose="02020603050405020304" pitchFamily="18" charset="0"/>
              </a:rPr>
              <a:t>:</a:t>
            </a:r>
            <a:endParaRPr lang="en-US" altLang="vi-VN" sz="4400" b="1" dirty="0">
              <a:solidFill>
                <a:srgbClr val="33CC33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Cả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đều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chữ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số</a:t>
            </a:r>
            <a:endParaRPr lang="en-US" altLang="vi-VN" sz="4400" dirty="0">
              <a:solidFill>
                <a:schemeClr val="folHlink"/>
              </a:solidFill>
              <a:latin typeface=".VnTime" panose="020B7200000000000000" pitchFamily="34" charset="0"/>
            </a:endParaRP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152400" y="471885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vi-VN" sz="4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vi-VN" sz="4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endParaRPr lang="en-US" altLang="vi-VN" sz="4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vi-VN" sz="40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4000" b="1" dirty="0">
                <a:solidFill>
                  <a:srgbClr val="6600CC"/>
                </a:solidFill>
                <a:latin typeface="Times New Roman" panose="02020603050405020304" pitchFamily="18" charset="0"/>
              </a:rPr>
              <a:t>672:21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vi-VN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hết</a:t>
            </a:r>
            <a:r>
              <a:rPr lang="en-US" altLang="vi-VN" sz="4000" b="1" u="sng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dư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còn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779:18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vi-VN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dư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dư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endParaRPr lang="en-US" altLang="vi-VN" sz="4000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9734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" dur="2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/>
      <p:bldP spid="17421" grpId="0"/>
      <p:bldP spid="17421" grpId="1"/>
      <p:bldP spid="174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219200" y="495300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641601" y="1295400"/>
            <a:ext cx="171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2400" b="1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09600" y="5486400"/>
            <a:ext cx="558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2400" b="1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1311565" y="729588"/>
            <a:ext cx="34195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6600CC"/>
                </a:solidFill>
                <a:latin typeface="Times New Roman" pitchFamily="18" charset="0"/>
              </a:rPr>
              <a:t>Ước lượng thương</a:t>
            </a:r>
            <a:endParaRPr lang="en-US" altLang="en-US" b="1">
              <a:solidFill>
                <a:srgbClr val="6600CC"/>
              </a:solidFill>
              <a:latin typeface=".VnTime" pitchFamily="34" charset="0"/>
            </a:endParaRP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277447" y="1547446"/>
            <a:ext cx="1219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Để ước lượng thương của các phép chia trên được nhanh, chúng ta lấy </a:t>
            </a: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hàng chục</a:t>
            </a:r>
            <a:r>
              <a:rPr lang="en-US" altLang="en-US" b="1">
                <a:solidFill>
                  <a:srgbClr val="CC0099"/>
                </a:solidFill>
                <a:latin typeface="Times New Roman" pitchFamily="18" charset="0"/>
              </a:rPr>
              <a:t> </a:t>
            </a:r>
            <a:r>
              <a:rPr lang="en-US" altLang="en-US" b="1">
                <a:latin typeface="Times New Roman" pitchFamily="18" charset="0"/>
              </a:rPr>
              <a:t>chia cho </a:t>
            </a: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hàng chục</a:t>
            </a:r>
            <a:endParaRPr lang="en-US" altLang="en-US" b="1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42760" y="2742912"/>
            <a:ext cx="11528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Ví dụ</a:t>
            </a: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2518834" y="354171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2844800" y="3790950"/>
            <a:ext cx="51646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FF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711201" y="3810000"/>
            <a:ext cx="16834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FF"/>
                </a:solidFill>
                <a:latin typeface="Times New Roman" pitchFamily="18" charset="0"/>
              </a:rPr>
              <a:t>7</a:t>
            </a:r>
            <a:r>
              <a:rPr lang="en-US" altLang="en-US" b="1">
                <a:latin typeface="Times New Roman" pitchFamily="18" charset="0"/>
              </a:rPr>
              <a:t>5 : </a:t>
            </a:r>
            <a:r>
              <a:rPr lang="en-US" altLang="en-US" b="1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en-US" b="1">
                <a:latin typeface="Times New Roman" pitchFamily="18" charset="0"/>
              </a:rPr>
              <a:t>3 =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4368800" y="3414714"/>
            <a:ext cx="70104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Nhẩm </a:t>
            </a: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7 </a:t>
            </a:r>
            <a:r>
              <a:rPr lang="en-US" altLang="en-US" b="1">
                <a:latin typeface="Times New Roman" pitchFamily="18" charset="0"/>
              </a:rPr>
              <a:t>chia cho </a:t>
            </a: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altLang="en-US" b="1">
                <a:latin typeface="Times New Roman" pitchFamily="18" charset="0"/>
              </a:rPr>
              <a:t> được </a:t>
            </a: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lang="en-US" altLang="en-US" b="1">
                <a:latin typeface="Times New Roman" pitchFamily="18" charset="0"/>
              </a:rPr>
              <a:t>, vậy </a:t>
            </a: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75</a:t>
            </a:r>
            <a:r>
              <a:rPr lang="en-US" altLang="en-US" b="1">
                <a:latin typeface="Times New Roman" pitchFamily="18" charset="0"/>
              </a:rPr>
              <a:t> chia cho </a:t>
            </a: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23</a:t>
            </a:r>
            <a:r>
              <a:rPr lang="en-US" altLang="en-US" b="1">
                <a:latin typeface="Times New Roman" pitchFamily="18" charset="0"/>
              </a:rPr>
              <a:t> được </a:t>
            </a: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lang="en-US" altLang="en-US" b="1">
                <a:latin typeface="Times New Roman" pitchFamily="18" charset="0"/>
              </a:rPr>
              <a:t>;</a:t>
            </a:r>
          </a:p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lang="en-US" altLang="en-US" b="1">
                <a:latin typeface="Times New Roman" pitchFamily="18" charset="0"/>
              </a:rPr>
              <a:t> nhân với </a:t>
            </a: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23</a:t>
            </a:r>
            <a:r>
              <a:rPr lang="en-US" altLang="en-US" b="1">
                <a:latin typeface="Times New Roman" pitchFamily="18" charset="0"/>
              </a:rPr>
              <a:t> bằng </a:t>
            </a: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69</a:t>
            </a:r>
            <a:r>
              <a:rPr lang="en-US" altLang="en-US" b="1">
                <a:latin typeface="Times New Roman" pitchFamily="18" charset="0"/>
              </a:rPr>
              <a:t>; </a:t>
            </a:r>
          </a:p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75</a:t>
            </a:r>
            <a:r>
              <a:rPr lang="en-US" altLang="en-US" b="1">
                <a:latin typeface="Times New Roman" pitchFamily="18" charset="0"/>
              </a:rPr>
              <a:t> trừ </a:t>
            </a: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69</a:t>
            </a:r>
            <a:r>
              <a:rPr lang="en-US" altLang="en-US" b="1">
                <a:latin typeface="Times New Roman" pitchFamily="18" charset="0"/>
              </a:rPr>
              <a:t> bằng </a:t>
            </a: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6</a:t>
            </a:r>
            <a:r>
              <a:rPr lang="en-US" altLang="en-US" b="1">
                <a:latin typeface="Times New Roman" pitchFamily="18" charset="0"/>
              </a:rPr>
              <a:t>; </a:t>
            </a:r>
          </a:p>
          <a:p>
            <a:pPr eaLnBrk="1" hangingPunct="1"/>
            <a:r>
              <a:rPr lang="en-US" altLang="en-US" b="1">
                <a:latin typeface="Times New Roman" pitchFamily="18" charset="0"/>
              </a:rPr>
              <a:t>Vậy thương cần tìm là </a:t>
            </a: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3</a:t>
            </a:r>
            <a:endParaRPr lang="en-US" altLang="en-US" b="1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711201" y="4343400"/>
            <a:ext cx="17860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CC3300"/>
                </a:solidFill>
                <a:latin typeface="Times New Roman" pitchFamily="18" charset="0"/>
              </a:rPr>
              <a:t>8</a:t>
            </a:r>
            <a:r>
              <a:rPr lang="en-US" altLang="en-US" b="1">
                <a:latin typeface="Times New Roman" pitchFamily="18" charset="0"/>
              </a:rPr>
              <a:t>9 : </a:t>
            </a:r>
            <a:r>
              <a:rPr lang="en-US" altLang="en-US" b="1">
                <a:solidFill>
                  <a:srgbClr val="CC3300"/>
                </a:solidFill>
                <a:latin typeface="Times New Roman" pitchFamily="18" charset="0"/>
              </a:rPr>
              <a:t>2</a:t>
            </a:r>
            <a:r>
              <a:rPr lang="en-US" altLang="en-US" b="1">
                <a:latin typeface="Times New Roman" pitchFamily="18" charset="0"/>
              </a:rPr>
              <a:t>2 =</a:t>
            </a:r>
            <a:r>
              <a:rPr lang="en-US" altLang="en-US">
                <a:latin typeface="Times New Roman" pitchFamily="18" charset="0"/>
              </a:rPr>
              <a:t> 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702734" y="4953000"/>
            <a:ext cx="16834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6600CC"/>
                </a:solidFill>
                <a:latin typeface="Times New Roman" pitchFamily="18" charset="0"/>
              </a:rPr>
              <a:t>6</a:t>
            </a:r>
            <a:r>
              <a:rPr lang="en-US" altLang="en-US" b="1">
                <a:latin typeface="Times New Roman" pitchFamily="18" charset="0"/>
              </a:rPr>
              <a:t>8 : </a:t>
            </a:r>
            <a:r>
              <a:rPr lang="en-US" altLang="en-US" b="1">
                <a:solidFill>
                  <a:srgbClr val="6600CC"/>
                </a:solidFill>
                <a:latin typeface="Times New Roman" pitchFamily="18" charset="0"/>
              </a:rPr>
              <a:t>2</a:t>
            </a:r>
            <a:r>
              <a:rPr lang="en-US" altLang="en-US" b="1">
                <a:latin typeface="Times New Roman" pitchFamily="18" charset="0"/>
              </a:rPr>
              <a:t>1 =</a:t>
            </a:r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2844800" y="4343400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CC33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2844800" y="4914900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6600CC"/>
                </a:solidFill>
                <a:latin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48618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2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3" dur="1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6" dur="1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9" dur="1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20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2" grpId="1"/>
      <p:bldP spid="43012" grpId="2"/>
      <p:bldP spid="43016" grpId="0"/>
      <p:bldP spid="43018" grpId="0"/>
      <p:bldP spid="43018" grpId="1"/>
      <p:bldP spid="43021" grpId="0"/>
      <p:bldP spid="43021" grpId="1"/>
      <p:bldP spid="43022" grpId="0"/>
      <p:bldP spid="43022" grpId="1"/>
      <p:bldP spid="43023" grpId="0"/>
      <p:bldP spid="43024" grpId="0"/>
      <p:bldP spid="43025" grpId="0"/>
      <p:bldP spid="430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895600" y="1447801"/>
            <a:ext cx="20574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b="1">
                <a:latin typeface="Times New Roman" panose="02020603050405020304" pitchFamily="18" charset="0"/>
              </a:rPr>
              <a:t>672   21</a:t>
            </a:r>
          </a:p>
          <a:p>
            <a:pPr eaLnBrk="1" hangingPunct="1"/>
            <a:r>
              <a:rPr lang="en-US" altLang="vi-VN" sz="3200" b="1">
                <a:latin typeface="Times New Roman" panose="02020603050405020304" pitchFamily="18" charset="0"/>
              </a:rPr>
              <a:t>63     32</a:t>
            </a:r>
          </a:p>
          <a:p>
            <a:pPr eaLnBrk="1" hangingPunct="1"/>
            <a:r>
              <a:rPr lang="en-US" altLang="vi-VN" sz="3200" b="1">
                <a:latin typeface="Times New Roman" panose="02020603050405020304" pitchFamily="18" charset="0"/>
              </a:rPr>
              <a:t>  42</a:t>
            </a:r>
          </a:p>
          <a:p>
            <a:pPr eaLnBrk="1" hangingPunct="1"/>
            <a:r>
              <a:rPr lang="en-US" altLang="vi-VN" sz="3200" b="1">
                <a:latin typeface="Times New Roman" panose="02020603050405020304" pitchFamily="18" charset="0"/>
              </a:rPr>
              <a:t>  42</a:t>
            </a:r>
          </a:p>
          <a:p>
            <a:pPr eaLnBrk="1" hangingPunct="1"/>
            <a:r>
              <a:rPr lang="en-US" altLang="vi-VN" sz="3200" b="1">
                <a:latin typeface="Times New Roman" panose="02020603050405020304" pitchFamily="18" charset="0"/>
              </a:rPr>
              <a:t>    0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3810000" y="1524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3886200" y="1981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29718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3124200" y="3429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257800" y="1447801"/>
            <a:ext cx="1518364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b="1">
                <a:solidFill>
                  <a:srgbClr val="CC0066"/>
                </a:solidFill>
                <a:latin typeface="Times New Roman" panose="02020603050405020304" pitchFamily="18" charset="0"/>
              </a:rPr>
              <a:t>779   18</a:t>
            </a:r>
          </a:p>
          <a:p>
            <a:pPr eaLnBrk="1" hangingPunct="1"/>
            <a:r>
              <a:rPr lang="en-US" altLang="vi-VN" sz="3200" b="1">
                <a:solidFill>
                  <a:srgbClr val="CC0066"/>
                </a:solidFill>
                <a:latin typeface="Times New Roman" panose="02020603050405020304" pitchFamily="18" charset="0"/>
              </a:rPr>
              <a:t>72     43</a:t>
            </a:r>
          </a:p>
          <a:p>
            <a:pPr eaLnBrk="1" hangingPunct="1"/>
            <a:r>
              <a:rPr lang="en-US" altLang="vi-VN" sz="3200" b="1">
                <a:solidFill>
                  <a:srgbClr val="CC0066"/>
                </a:solidFill>
                <a:latin typeface="Times New Roman" panose="02020603050405020304" pitchFamily="18" charset="0"/>
              </a:rPr>
              <a:t>  59</a:t>
            </a:r>
          </a:p>
          <a:p>
            <a:pPr eaLnBrk="1" hangingPunct="1"/>
            <a:r>
              <a:rPr lang="en-US" altLang="vi-VN" sz="3200" b="1">
                <a:solidFill>
                  <a:srgbClr val="CC0066"/>
                </a:solidFill>
                <a:latin typeface="Times New Roman" panose="02020603050405020304" pitchFamily="18" charset="0"/>
              </a:rPr>
              <a:t>  54</a:t>
            </a:r>
          </a:p>
          <a:p>
            <a:pPr eaLnBrk="1" hangingPunct="1"/>
            <a:r>
              <a:rPr lang="en-US" altLang="vi-VN" sz="3200" b="1">
                <a:solidFill>
                  <a:srgbClr val="CC0066"/>
                </a:solidFill>
                <a:latin typeface="Times New Roman" panose="02020603050405020304" pitchFamily="18" charset="0"/>
              </a:rPr>
              <a:t>    5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6172200" y="1524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6172200" y="1981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5334000" y="2514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5562600" y="3505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524001" y="3667125"/>
            <a:ext cx="18145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</a:rPr>
              <a:t>Chú ý:</a:t>
            </a:r>
            <a:endParaRPr lang="en-US" altLang="vi-VN" sz="4400" b="1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676400" y="4267201"/>
            <a:ext cx="8991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</a:rPr>
              <a:t>  Trong các phép chia trong mỗi lần chia, số dư luôn nhỏ hơn số chia</a:t>
            </a:r>
            <a:endParaRPr lang="en-US" altLang="vi-VN" sz="4000" b="1">
              <a:solidFill>
                <a:srgbClr val="FF0066"/>
              </a:solidFill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199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629629" y="1439840"/>
            <a:ext cx="4143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b="1" u="sng" dirty="0">
                <a:solidFill>
                  <a:srgbClr val="002060"/>
                </a:solidFill>
                <a:latin typeface="Times New Roman" panose="02020603050405020304" pitchFamily="18" charset="0"/>
              </a:rPr>
              <a:t>Bài 1</a:t>
            </a:r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32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Đặt tính rồi tính</a:t>
            </a:r>
            <a:endParaRPr lang="en-US" altLang="vi-VN" sz="3200" b="1" dirty="0">
              <a:solidFill>
                <a:schemeClr val="hlink"/>
              </a:solidFill>
              <a:latin typeface=".VnTime" panose="020B7200000000000000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5077" y="2045217"/>
            <a:ext cx="9574823" cy="609600"/>
          </a:xfrm>
          <a:noFill/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altLang="vi-VN" sz="4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a</a:t>
            </a:r>
            <a:r>
              <a:rPr lang="en-US" altLang="vi-VN" sz="4400" dirty="0">
                <a:solidFill>
                  <a:srgbClr val="0000FF"/>
                </a:solidFill>
                <a:latin typeface="Times New Roman" panose="02020603050405020304" pitchFamily="18" charset="0"/>
              </a:rPr>
              <a:t>) 288 : 24</a:t>
            </a:r>
          </a:p>
          <a:p>
            <a:pPr eaLnBrk="1" hangingPunct="1">
              <a:buFontTx/>
              <a:buNone/>
            </a:pPr>
            <a:endParaRPr lang="en-US" altLang="vi-VN" sz="44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2341221" y="2831124"/>
            <a:ext cx="10223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288</a:t>
            </a:r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3407265" y="3035486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 flipV="1">
            <a:off x="3408021" y="3516924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3529574" y="2844986"/>
            <a:ext cx="74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3513236" y="3530786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2383787" y="4266258"/>
            <a:ext cx="88191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6883199" y="2834425"/>
            <a:ext cx="10223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740</a:t>
            </a:r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7905549" y="3019803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7919193" y="347700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7949382" y="2821130"/>
            <a:ext cx="74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45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7967147" y="3516862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>
            <a:off x="6888266" y="4173470"/>
            <a:ext cx="9320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6863005" y="4266260"/>
            <a:ext cx="74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29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7418112" y="4266260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8208162" y="3529905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>
            <a:off x="2591429" y="5526553"/>
            <a:ext cx="71816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7120951" y="5545070"/>
            <a:ext cx="74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54315" name="Text Box 43"/>
          <p:cNvSpPr txBox="1">
            <a:spLocks noChangeArrowheads="1"/>
          </p:cNvSpPr>
          <p:nvPr/>
        </p:nvSpPr>
        <p:spPr bwMode="auto">
          <a:xfrm>
            <a:off x="2842897" y="5421924"/>
            <a:ext cx="60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4317" name="Text Box 45"/>
          <p:cNvSpPr txBox="1">
            <a:spLocks noChangeArrowheads="1"/>
          </p:cNvSpPr>
          <p:nvPr/>
        </p:nvSpPr>
        <p:spPr bwMode="auto">
          <a:xfrm>
            <a:off x="3818036" y="3530786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4321" name="Text Box 49"/>
          <p:cNvSpPr txBox="1">
            <a:spLocks noChangeArrowheads="1"/>
          </p:cNvSpPr>
          <p:nvPr/>
        </p:nvSpPr>
        <p:spPr bwMode="auto">
          <a:xfrm>
            <a:off x="3752705" y="1929405"/>
            <a:ext cx="1371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dirty="0">
                <a:solidFill>
                  <a:srgbClr val="FF0000"/>
                </a:solidFill>
                <a:latin typeface="Times New Roman" panose="02020603050405020304" pitchFamily="18" charset="0"/>
              </a:rPr>
              <a:t>=12</a:t>
            </a:r>
          </a:p>
        </p:txBody>
      </p:sp>
      <p:sp>
        <p:nvSpPr>
          <p:cNvPr id="54322" name="Text Box 50"/>
          <p:cNvSpPr txBox="1">
            <a:spLocks noChangeArrowheads="1"/>
          </p:cNvSpPr>
          <p:nvPr/>
        </p:nvSpPr>
        <p:spPr bwMode="auto">
          <a:xfrm>
            <a:off x="7882844" y="1929405"/>
            <a:ext cx="335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dirty="0">
                <a:solidFill>
                  <a:srgbClr val="FF0000"/>
                </a:solidFill>
                <a:latin typeface="Times New Roman" panose="02020603050405020304" pitchFamily="18" charset="0"/>
              </a:rPr>
              <a:t>=16 (dư 20)</a:t>
            </a:r>
          </a:p>
        </p:txBody>
      </p:sp>
      <p:sp>
        <p:nvSpPr>
          <p:cNvPr id="54325" name="Rectangle 53"/>
          <p:cNvSpPr>
            <a:spLocks noChangeArrowheads="1"/>
          </p:cNvSpPr>
          <p:nvPr/>
        </p:nvSpPr>
        <p:spPr bwMode="auto">
          <a:xfrm>
            <a:off x="1524000" y="1600200"/>
            <a:ext cx="9144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vi-VN" sz="44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vi-VN" sz="4400" dirty="0">
                <a:solidFill>
                  <a:srgbClr val="0000FF"/>
                </a:solidFill>
                <a:latin typeface="Times New Roman" panose="02020603050405020304" pitchFamily="18" charset="0"/>
              </a:rPr>
              <a:t>	                </a:t>
            </a:r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>
            <a:off x="6926767" y="5582696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" name="TextBox 2"/>
          <p:cNvSpPr txBox="1"/>
          <p:nvPr/>
        </p:nvSpPr>
        <p:spPr>
          <a:xfrm>
            <a:off x="2559490" y="3537656"/>
            <a:ext cx="530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87035" y="3537657"/>
            <a:ext cx="530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561963" y="4279444"/>
            <a:ext cx="530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875544" y="4297120"/>
            <a:ext cx="530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874101" y="4807065"/>
            <a:ext cx="530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560870" y="4807065"/>
            <a:ext cx="530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183541" y="3516863"/>
            <a:ext cx="530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878741" y="3497221"/>
            <a:ext cx="530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 Box 20"/>
          <p:cNvSpPr txBox="1">
            <a:spLocks noChangeArrowheads="1"/>
          </p:cNvSpPr>
          <p:nvPr/>
        </p:nvSpPr>
        <p:spPr bwMode="auto">
          <a:xfrm>
            <a:off x="7394867" y="4880258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65" name="Text Box 19"/>
          <p:cNvSpPr txBox="1">
            <a:spLocks noChangeArrowheads="1"/>
          </p:cNvSpPr>
          <p:nvPr/>
        </p:nvSpPr>
        <p:spPr bwMode="auto">
          <a:xfrm>
            <a:off x="6823393" y="4872371"/>
            <a:ext cx="74892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27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73545" y="3494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vi-VN" dirty="0"/>
          </a:p>
        </p:txBody>
      </p:sp>
      <p:sp>
        <p:nvSpPr>
          <p:cNvPr id="5" name="TextBox 4"/>
          <p:cNvSpPr txBox="1"/>
          <p:nvPr/>
        </p:nvSpPr>
        <p:spPr>
          <a:xfrm>
            <a:off x="12496800" y="40975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vi-VN" dirty="0"/>
          </a:p>
        </p:txBody>
      </p:sp>
      <p:sp>
        <p:nvSpPr>
          <p:cNvPr id="6" name="TextBox 5"/>
          <p:cNvSpPr txBox="1"/>
          <p:nvPr/>
        </p:nvSpPr>
        <p:spPr>
          <a:xfrm>
            <a:off x="6057900" y="1899207"/>
            <a:ext cx="22751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4400" dirty="0">
                <a:solidFill>
                  <a:srgbClr val="0000FF"/>
                </a:solidFill>
                <a:latin typeface="Times New Roman" panose="02020603050405020304" pitchFamily="18" charset="0"/>
              </a:rPr>
              <a:t>740 : 45</a:t>
            </a:r>
            <a:endParaRPr lang="vi-VN" sz="4400" dirty="0"/>
          </a:p>
        </p:txBody>
      </p:sp>
    </p:spTree>
    <p:extLst>
      <p:ext uri="{BB962C8B-B14F-4D97-AF65-F5344CB8AC3E}">
        <p14:creationId xmlns:p14="http://schemas.microsoft.com/office/powerpoint/2010/main" val="40617847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4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54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0" dur="20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5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  <p:bldP spid="54276" grpId="0"/>
      <p:bldP spid="54277" grpId="0" animBg="1"/>
      <p:bldP spid="54278" grpId="0" animBg="1"/>
      <p:bldP spid="54279" grpId="0"/>
      <p:bldP spid="54280" grpId="0"/>
      <p:bldP spid="54282" grpId="0" animBg="1"/>
      <p:bldP spid="54284" grpId="0"/>
      <p:bldP spid="54285" grpId="0" animBg="1"/>
      <p:bldP spid="54286" grpId="0" animBg="1"/>
      <p:bldP spid="54287" grpId="0"/>
      <p:bldP spid="54288" grpId="0"/>
      <p:bldP spid="54290" grpId="0" animBg="1"/>
      <p:bldP spid="54291" grpId="0"/>
      <p:bldP spid="54292" grpId="0"/>
      <p:bldP spid="54293" grpId="0"/>
      <p:bldP spid="54295" grpId="0" animBg="1"/>
      <p:bldP spid="54296" grpId="0"/>
      <p:bldP spid="54315" grpId="0"/>
      <p:bldP spid="54317" grpId="0"/>
      <p:bldP spid="54321" grpId="0"/>
      <p:bldP spid="54322" grpId="0"/>
      <p:bldP spid="52" grpId="0" animBg="1"/>
      <p:bldP spid="3" grpId="0"/>
      <p:bldP spid="56" grpId="0"/>
      <p:bldP spid="57" grpId="0"/>
      <p:bldP spid="58" grpId="0"/>
      <p:bldP spid="59" grpId="0"/>
      <p:bldP spid="60" grpId="0"/>
      <p:bldP spid="62" grpId="0"/>
      <p:bldP spid="63" grpId="0"/>
      <p:bldP spid="64" grpId="0"/>
      <p:bldP spid="6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524001" y="1401764"/>
            <a:ext cx="5667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b="1" u="sng" dirty="0">
                <a:solidFill>
                  <a:srgbClr val="002060"/>
                </a:solidFill>
                <a:latin typeface="Times New Roman" panose="02020603050405020304" pitchFamily="18" charset="0"/>
              </a:rPr>
              <a:t>Bài 1</a:t>
            </a:r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32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Đặt tính rồi tính</a:t>
            </a:r>
            <a:endParaRPr lang="en-US" altLang="vi-VN" sz="3200" b="1" dirty="0">
              <a:solidFill>
                <a:schemeClr val="hlink"/>
              </a:solidFill>
              <a:latin typeface=".VnTime" panose="020B7200000000000000" pitchFamily="34" charset="0"/>
            </a:endParaRPr>
          </a:p>
        </p:txBody>
      </p:sp>
      <p:sp>
        <p:nvSpPr>
          <p:cNvPr id="54325" name="Rectangle 53"/>
          <p:cNvSpPr>
            <a:spLocks noChangeArrowheads="1"/>
          </p:cNvSpPr>
          <p:nvPr/>
        </p:nvSpPr>
        <p:spPr bwMode="auto">
          <a:xfrm>
            <a:off x="1713494" y="1074851"/>
            <a:ext cx="2793527" cy="2368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vi-VN" sz="44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vi-VN" sz="4400" dirty="0">
                <a:latin typeface="Times New Roman" panose="02020603050405020304" pitchFamily="18" charset="0"/>
              </a:rPr>
              <a:t> </a:t>
            </a:r>
            <a:r>
              <a:rPr lang="en-US" altLang="vi-VN" sz="4400" dirty="0">
                <a:solidFill>
                  <a:srgbClr val="0000FF"/>
                </a:solidFill>
                <a:latin typeface="Times New Roman" panose="02020603050405020304" pitchFamily="18" charset="0"/>
              </a:rPr>
              <a:t>b) 469 : 67	</a:t>
            </a:r>
          </a:p>
        </p:txBody>
      </p:sp>
      <p:sp>
        <p:nvSpPr>
          <p:cNvPr id="54326" name="Text Box 54"/>
          <p:cNvSpPr txBox="1">
            <a:spLocks noChangeArrowheads="1"/>
          </p:cNvSpPr>
          <p:nvPr/>
        </p:nvSpPr>
        <p:spPr bwMode="auto">
          <a:xfrm>
            <a:off x="4296912" y="1905000"/>
            <a:ext cx="838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dirty="0">
                <a:solidFill>
                  <a:srgbClr val="FF0000"/>
                </a:solidFill>
                <a:latin typeface="Times New Roman" panose="02020603050405020304" pitchFamily="18" charset="0"/>
              </a:rPr>
              <a:t>=7</a:t>
            </a:r>
          </a:p>
        </p:txBody>
      </p:sp>
      <p:sp>
        <p:nvSpPr>
          <p:cNvPr id="54327" name="Text Box 55"/>
          <p:cNvSpPr txBox="1">
            <a:spLocks noChangeArrowheads="1"/>
          </p:cNvSpPr>
          <p:nvPr/>
        </p:nvSpPr>
        <p:spPr bwMode="auto">
          <a:xfrm>
            <a:off x="8524778" y="1874791"/>
            <a:ext cx="266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dirty="0">
                <a:solidFill>
                  <a:srgbClr val="FF0000"/>
                </a:solidFill>
                <a:latin typeface="Times New Roman" panose="02020603050405020304" pitchFamily="18" charset="0"/>
              </a:rPr>
              <a:t>=7(dư 5) </a:t>
            </a:r>
          </a:p>
        </p:txBody>
      </p:sp>
      <p:sp>
        <p:nvSpPr>
          <p:cNvPr id="54329" name="Line 57"/>
          <p:cNvSpPr>
            <a:spLocks noChangeShapeType="1"/>
          </p:cNvSpPr>
          <p:nvPr/>
        </p:nvSpPr>
        <p:spPr bwMode="auto">
          <a:xfrm>
            <a:off x="3645375" y="2743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330" name="Line 58"/>
          <p:cNvSpPr>
            <a:spLocks noChangeShapeType="1"/>
          </p:cNvSpPr>
          <p:nvPr/>
        </p:nvSpPr>
        <p:spPr bwMode="auto">
          <a:xfrm>
            <a:off x="3645375" y="3352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331" name="Text Box 59"/>
          <p:cNvSpPr txBox="1">
            <a:spLocks noChangeArrowheads="1"/>
          </p:cNvSpPr>
          <p:nvPr/>
        </p:nvSpPr>
        <p:spPr bwMode="auto">
          <a:xfrm>
            <a:off x="3743800" y="2667000"/>
            <a:ext cx="1219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400" b="1">
                <a:latin typeface="Times New Roman" panose="02020603050405020304" pitchFamily="18" charset="0"/>
              </a:rPr>
              <a:t>67</a:t>
            </a:r>
          </a:p>
        </p:txBody>
      </p:sp>
      <p:sp>
        <p:nvSpPr>
          <p:cNvPr id="54332" name="Text Box 60"/>
          <p:cNvSpPr txBox="1">
            <a:spLocks noChangeArrowheads="1"/>
          </p:cNvSpPr>
          <p:nvPr/>
        </p:nvSpPr>
        <p:spPr bwMode="auto">
          <a:xfrm>
            <a:off x="3174620" y="3394243"/>
            <a:ext cx="46679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54333" name="Text Box 61"/>
          <p:cNvSpPr txBox="1">
            <a:spLocks noChangeArrowheads="1"/>
          </p:cNvSpPr>
          <p:nvPr/>
        </p:nvSpPr>
        <p:spPr bwMode="auto">
          <a:xfrm>
            <a:off x="2623025" y="2667000"/>
            <a:ext cx="10223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469</a:t>
            </a:r>
          </a:p>
        </p:txBody>
      </p:sp>
      <p:sp>
        <p:nvSpPr>
          <p:cNvPr id="54334" name="Text Box 62"/>
          <p:cNvSpPr txBox="1">
            <a:spLocks noChangeArrowheads="1"/>
          </p:cNvSpPr>
          <p:nvPr/>
        </p:nvSpPr>
        <p:spPr bwMode="auto">
          <a:xfrm flipH="1" flipV="1">
            <a:off x="2841807" y="4087504"/>
            <a:ext cx="7461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4335" name="Text Box 63"/>
          <p:cNvSpPr txBox="1">
            <a:spLocks noChangeArrowheads="1"/>
          </p:cNvSpPr>
          <p:nvPr/>
        </p:nvSpPr>
        <p:spPr bwMode="auto">
          <a:xfrm>
            <a:off x="7424179" y="2652713"/>
            <a:ext cx="10223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397</a:t>
            </a:r>
          </a:p>
        </p:txBody>
      </p:sp>
      <p:sp>
        <p:nvSpPr>
          <p:cNvPr id="54336" name="Line 64"/>
          <p:cNvSpPr>
            <a:spLocks noChangeShapeType="1"/>
          </p:cNvSpPr>
          <p:nvPr/>
        </p:nvSpPr>
        <p:spPr bwMode="auto">
          <a:xfrm>
            <a:off x="8446529" y="2743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337" name="Line 65"/>
          <p:cNvSpPr>
            <a:spLocks noChangeShapeType="1"/>
          </p:cNvSpPr>
          <p:nvPr/>
        </p:nvSpPr>
        <p:spPr bwMode="auto">
          <a:xfrm>
            <a:off x="8446529" y="3352800"/>
            <a:ext cx="77839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338" name="Text Box 66"/>
          <p:cNvSpPr txBox="1">
            <a:spLocks noChangeArrowheads="1"/>
          </p:cNvSpPr>
          <p:nvPr/>
        </p:nvSpPr>
        <p:spPr bwMode="auto">
          <a:xfrm>
            <a:off x="8484013" y="2673754"/>
            <a:ext cx="74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54339" name="Text Box 67"/>
          <p:cNvSpPr txBox="1">
            <a:spLocks noChangeArrowheads="1"/>
          </p:cNvSpPr>
          <p:nvPr/>
        </p:nvSpPr>
        <p:spPr bwMode="auto">
          <a:xfrm>
            <a:off x="8477412" y="331754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54340" name="Text Box 68"/>
          <p:cNvSpPr txBox="1">
            <a:spLocks noChangeArrowheads="1"/>
          </p:cNvSpPr>
          <p:nvPr/>
        </p:nvSpPr>
        <p:spPr bwMode="auto">
          <a:xfrm>
            <a:off x="7379387" y="3299823"/>
            <a:ext cx="74892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39</a:t>
            </a:r>
          </a:p>
        </p:txBody>
      </p:sp>
      <p:sp>
        <p:nvSpPr>
          <p:cNvPr id="54341" name="Line 69"/>
          <p:cNvSpPr>
            <a:spLocks noChangeShapeType="1"/>
          </p:cNvSpPr>
          <p:nvPr/>
        </p:nvSpPr>
        <p:spPr bwMode="auto">
          <a:xfrm>
            <a:off x="7516745" y="4087504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342" name="Text Box 70"/>
          <p:cNvSpPr txBox="1">
            <a:spLocks noChangeArrowheads="1"/>
          </p:cNvSpPr>
          <p:nvPr/>
        </p:nvSpPr>
        <p:spPr bwMode="auto">
          <a:xfrm>
            <a:off x="7933001" y="4101152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4343" name="Line 71"/>
          <p:cNvSpPr>
            <a:spLocks noChangeShapeType="1"/>
          </p:cNvSpPr>
          <p:nvPr/>
        </p:nvSpPr>
        <p:spPr bwMode="auto">
          <a:xfrm>
            <a:off x="2752680" y="4114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9" name="Text Box 60"/>
          <p:cNvSpPr txBox="1">
            <a:spLocks noChangeArrowheads="1"/>
          </p:cNvSpPr>
          <p:nvPr/>
        </p:nvSpPr>
        <p:spPr bwMode="auto">
          <a:xfrm>
            <a:off x="3721311" y="3404548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60" name="Text Box 60"/>
          <p:cNvSpPr txBox="1">
            <a:spLocks noChangeArrowheads="1"/>
          </p:cNvSpPr>
          <p:nvPr/>
        </p:nvSpPr>
        <p:spPr bwMode="auto">
          <a:xfrm>
            <a:off x="2614218" y="3390901"/>
            <a:ext cx="74892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46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35750" y="1863419"/>
            <a:ext cx="205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397 : 56</a:t>
            </a:r>
            <a:endParaRPr lang="vi-VN" sz="4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 Box 67"/>
          <p:cNvSpPr txBox="1">
            <a:spLocks noChangeArrowheads="1"/>
          </p:cNvSpPr>
          <p:nvPr/>
        </p:nvSpPr>
        <p:spPr bwMode="auto">
          <a:xfrm>
            <a:off x="7945880" y="331754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3682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4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4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4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4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5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5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5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54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5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5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5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5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25" grpId="0"/>
      <p:bldP spid="54326" grpId="0"/>
      <p:bldP spid="54327" grpId="0"/>
      <p:bldP spid="54329" grpId="0" animBg="1"/>
      <p:bldP spid="54330" grpId="0" animBg="1"/>
      <p:bldP spid="54331" grpId="0"/>
      <p:bldP spid="54332" grpId="0"/>
      <p:bldP spid="54333" grpId="0"/>
      <p:bldP spid="54334" grpId="0"/>
      <p:bldP spid="54335" grpId="0"/>
      <p:bldP spid="54336" grpId="0" animBg="1"/>
      <p:bldP spid="54337" grpId="0" animBg="1"/>
      <p:bldP spid="54338" grpId="0"/>
      <p:bldP spid="54339" grpId="0"/>
      <p:bldP spid="54340" grpId="0"/>
      <p:bldP spid="54341" grpId="0" animBg="1"/>
      <p:bldP spid="54342" grpId="0"/>
      <p:bldP spid="54343" grpId="0" animBg="1"/>
      <p:bldP spid="59" grpId="0"/>
      <p:bldP spid="60" grpId="0"/>
      <p:bldP spid="3" grpId="0"/>
      <p:bldP spid="6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655</Words>
  <Application>Microsoft Office PowerPoint</Application>
  <PresentationFormat>Custom</PresentationFormat>
  <Paragraphs>160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2:Người ta xếp đều 240 bộ bàn ghế vào 15 phòng học. Hỏi mỗi phòng xếp được bao nhiêu bộ bàn  ghế?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 Anh</dc:creator>
  <cp:lastModifiedBy>Sony 622</cp:lastModifiedBy>
  <cp:revision>69</cp:revision>
  <dcterms:created xsi:type="dcterms:W3CDTF">2018-05-30T02:40:42Z</dcterms:created>
  <dcterms:modified xsi:type="dcterms:W3CDTF">2021-12-03T09:01:48Z</dcterms:modified>
</cp:coreProperties>
</file>