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1"/>
  </p:notesMasterIdLst>
  <p:sldIdLst>
    <p:sldId id="256" r:id="rId2"/>
    <p:sldId id="311" r:id="rId3"/>
    <p:sldId id="258" r:id="rId4"/>
    <p:sldId id="257" r:id="rId5"/>
    <p:sldId id="309" r:id="rId6"/>
    <p:sldId id="259" r:id="rId7"/>
    <p:sldId id="308" r:id="rId8"/>
    <p:sldId id="310" r:id="rId9"/>
    <p:sldId id="286" r:id="rId10"/>
  </p:sldIdLst>
  <p:sldSz cx="9144000" cy="5143500" type="screen16x9"/>
  <p:notesSz cx="6858000" cy="9144000"/>
  <p:embeddedFontLst>
    <p:embeddedFont>
      <p:font typeface="Quicksand Light" panose="020B0604020202020204" charset="0"/>
      <p:regular r:id="rId12"/>
      <p:bold r:id="rId13"/>
    </p:embeddedFont>
    <p:embeddedFont>
      <p:font typeface="SimSun" panose="02010600030101010101" pitchFamily="2" charset="-122"/>
      <p:regular r:id="rId14"/>
    </p:embeddedFont>
    <p:embeddedFont>
      <p:font typeface="Jua" panose="020B0604020202020204" charset="-127"/>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38B8AC-BAE0-4CE5-8579-93703714EF8B}">
  <a:tblStyle styleId="{1838B8AC-BAE0-4CE5-8579-93703714EF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72" autoAdjust="0"/>
    <p:restoredTop sz="70147" autoAdjust="0"/>
  </p:normalViewPr>
  <p:slideViewPr>
    <p:cSldViewPr snapToGrid="0">
      <p:cViewPr>
        <p:scale>
          <a:sx n="75" d="100"/>
          <a:sy n="75" d="100"/>
        </p:scale>
        <p:origin x="138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cho HS quan sát</a:t>
            </a:r>
            <a:r>
              <a:rPr lang="en-US" baseline="0" smtClean="0"/>
              <a:t> hình ảnh em bé</a:t>
            </a:r>
            <a:endParaRPr lang="en-US"/>
          </a:p>
        </p:txBody>
      </p:sp>
    </p:spTree>
    <p:extLst>
      <p:ext uri="{BB962C8B-B14F-4D97-AF65-F5344CB8AC3E}">
        <p14:creationId xmlns:p14="http://schemas.microsoft.com/office/powerpoint/2010/main" val="152956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52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3"/>
        <p:cNvGrpSpPr/>
        <p:nvPr/>
      </p:nvGrpSpPr>
      <p:grpSpPr>
        <a:xfrm>
          <a:off x="0" y="0"/>
          <a:ext cx="0" cy="0"/>
          <a:chOff x="0" y="0"/>
          <a:chExt cx="0" cy="0"/>
        </a:xfrm>
      </p:grpSpPr>
      <p:sp>
        <p:nvSpPr>
          <p:cNvPr id="4844" name="Google Shape;4844;gb0babbdd12_1_2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5" name="Google Shape;4845;gb0babbdd12_1_2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41543" y="2282008"/>
            <a:ext cx="569676" cy="380612"/>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341543" y="1721094"/>
            <a:ext cx="569676" cy="380612"/>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8346273" y="1183592"/>
            <a:ext cx="568486" cy="388014"/>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341543" y="606635"/>
            <a:ext cx="569676" cy="388014"/>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341543" y="2842933"/>
            <a:ext cx="569676" cy="380612"/>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8341543" y="3403858"/>
            <a:ext cx="569676" cy="380612"/>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a:off x="967700" y="1345750"/>
            <a:ext cx="7208700" cy="191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a:endParaRPr/>
          </a:p>
        </p:txBody>
      </p:sp>
      <p:sp>
        <p:nvSpPr>
          <p:cNvPr id="84" name="Google Shape;84;p2"/>
          <p:cNvSpPr txBox="1">
            <a:spLocks noGrp="1"/>
          </p:cNvSpPr>
          <p:nvPr>
            <p:ph type="subTitle" idx="1"/>
          </p:nvPr>
        </p:nvSpPr>
        <p:spPr>
          <a:xfrm>
            <a:off x="1138725" y="3114175"/>
            <a:ext cx="68667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7480525" y="1448400"/>
            <a:ext cx="444275" cy="398525"/>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1018050" y="1506975"/>
            <a:ext cx="291375" cy="281375"/>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2071475" y="615963"/>
            <a:ext cx="166675" cy="168575"/>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a:off x="7571875" y="991013"/>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553842">
            <a:off x="2124651" y="4191357"/>
            <a:ext cx="60324" cy="4304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
          <p:cNvGrpSpPr/>
          <p:nvPr/>
        </p:nvGrpSpPr>
        <p:grpSpPr>
          <a:xfrm>
            <a:off x="6355050" y="709650"/>
            <a:ext cx="291375" cy="281375"/>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105050" y="4149150"/>
            <a:ext cx="444275" cy="398525"/>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6975800" y="4368950"/>
            <a:ext cx="291375" cy="281375"/>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12_1">
    <p:spTree>
      <p:nvGrpSpPr>
        <p:cNvPr id="1" name="Shape 1088"/>
        <p:cNvGrpSpPr/>
        <p:nvPr/>
      </p:nvGrpSpPr>
      <p:grpSpPr>
        <a:xfrm>
          <a:off x="0" y="0"/>
          <a:ext cx="0" cy="0"/>
          <a:chOff x="0" y="0"/>
          <a:chExt cx="0" cy="0"/>
        </a:xfrm>
      </p:grpSpPr>
      <p:grpSp>
        <p:nvGrpSpPr>
          <p:cNvPr id="1089" name="Google Shape;1089;p15"/>
          <p:cNvGrpSpPr/>
          <p:nvPr/>
        </p:nvGrpSpPr>
        <p:grpSpPr>
          <a:xfrm>
            <a:off x="395894" y="219519"/>
            <a:ext cx="8518865" cy="4788281"/>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2" name="Google Shape;1112;p1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504088" y="319075"/>
            <a:ext cx="444275" cy="398525"/>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15"/>
          <p:cNvGrpSpPr/>
          <p:nvPr/>
        </p:nvGrpSpPr>
        <p:grpSpPr>
          <a:xfrm>
            <a:off x="7942288" y="4463763"/>
            <a:ext cx="291375" cy="281375"/>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5"/>
          <p:cNvGrpSpPr/>
          <p:nvPr/>
        </p:nvGrpSpPr>
        <p:grpSpPr>
          <a:xfrm>
            <a:off x="1236250" y="319063"/>
            <a:ext cx="166675" cy="168575"/>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15"/>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15"/>
          <p:cNvGrpSpPr/>
          <p:nvPr/>
        </p:nvGrpSpPr>
        <p:grpSpPr>
          <a:xfrm>
            <a:off x="7442275" y="4651625"/>
            <a:ext cx="166675" cy="168575"/>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1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23"/>
          <p:cNvSpPr txBox="1">
            <a:spLocks noGrp="1"/>
          </p:cNvSpPr>
          <p:nvPr>
            <p:ph type="ctrTitle"/>
          </p:nvPr>
        </p:nvSpPr>
        <p:spPr>
          <a:xfrm>
            <a:off x="895129" y="1752150"/>
            <a:ext cx="7208700" cy="1918800"/>
          </a:xfrm>
          <a:prstGeom prst="rect">
            <a:avLst/>
          </a:prstGeom>
        </p:spPr>
        <p:txBody>
          <a:bodyPr spcFirstLastPara="1" wrap="square" lIns="91425" tIns="91425" rIns="91425" bIns="91425" anchor="b" anchorCtr="0">
            <a:noAutofit/>
          </a:bodyPr>
          <a:lstStyle/>
          <a:p>
            <a:pPr>
              <a:lnSpc>
                <a:spcPct val="150000"/>
              </a:lnSpc>
            </a:pPr>
            <a:r>
              <a:rPr lang="en-US" altLang="en-US" sz="5400">
                <a:solidFill>
                  <a:srgbClr val="FF0000"/>
                </a:solidFill>
                <a:latin typeface="Times New Roman" panose="02020603050405020304" pitchFamily="18" charset="0"/>
              </a:rPr>
              <a:t>Luyện tập tả </a:t>
            </a:r>
            <a:r>
              <a:rPr lang="en-US" altLang="en-US" sz="5400">
                <a:solidFill>
                  <a:srgbClr val="FF0000"/>
                </a:solidFill>
                <a:latin typeface="Times New Roman" panose="02020603050405020304" pitchFamily="18" charset="0"/>
              </a:rPr>
              <a:t>người </a:t>
            </a:r>
            <a:r>
              <a:rPr lang="en-US" altLang="en-US" sz="5400" smtClean="0">
                <a:solidFill>
                  <a:srgbClr val="FF0000"/>
                </a:solidFill>
                <a:latin typeface="Times New Roman" panose="02020603050405020304" pitchFamily="18" charset="0"/>
              </a:rPr>
              <a:t/>
            </a:r>
            <a:br>
              <a:rPr lang="en-US" altLang="en-US" sz="5400" smtClean="0">
                <a:solidFill>
                  <a:srgbClr val="FF0000"/>
                </a:solidFill>
                <a:latin typeface="Times New Roman" panose="02020603050405020304" pitchFamily="18" charset="0"/>
              </a:rPr>
            </a:br>
            <a:r>
              <a:rPr lang="en-US" sz="2800" i="1" smtClean="0">
                <a:solidFill>
                  <a:srgbClr val="0000FF"/>
                </a:solidFill>
                <a:latin typeface="Times New Roman" pitchFamily="18" charset="0"/>
                <a:cs typeface="Times New Roman" pitchFamily="18" charset="0"/>
              </a:rPr>
              <a:t>(</a:t>
            </a:r>
            <a:r>
              <a:rPr lang="en-US" sz="2800" i="1">
                <a:solidFill>
                  <a:srgbClr val="0000FF"/>
                </a:solidFill>
                <a:latin typeface="Times New Roman" pitchFamily="18" charset="0"/>
                <a:cs typeface="Times New Roman" pitchFamily="18" charset="0"/>
              </a:rPr>
              <a:t>Tả hoạt động)</a:t>
            </a:r>
            <a:endParaRPr lang="en-US" sz="2800" i="1" dirty="0" err="1">
              <a:solidFill>
                <a:srgbClr val="0070C0"/>
              </a:solidFill>
              <a:latin typeface="Times New Roman" pitchFamily="18" charset="0"/>
              <a:ea typeface="SimSun" pitchFamily="2" charset="-122"/>
            </a:endParaRPr>
          </a:p>
        </p:txBody>
      </p:sp>
      <p:sp>
        <p:nvSpPr>
          <p:cNvPr id="1731" name="Google Shape;1731;p23"/>
          <p:cNvSpPr txBox="1">
            <a:spLocks noGrp="1"/>
          </p:cNvSpPr>
          <p:nvPr>
            <p:ph type="subTitle" idx="1"/>
          </p:nvPr>
        </p:nvSpPr>
        <p:spPr>
          <a:xfrm>
            <a:off x="3336415" y="1208050"/>
            <a:ext cx="2326128" cy="59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smtClean="0"/>
              <a:t>Tập làm văn</a:t>
            </a:r>
            <a:endParaRPr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42;p25"/>
          <p:cNvSpPr txBox="1">
            <a:spLocks noGrp="1"/>
          </p:cNvSpPr>
          <p:nvPr>
            <p:ph type="title"/>
          </p:nvPr>
        </p:nvSpPr>
        <p:spPr>
          <a:xfrm>
            <a:off x="646178" y="602246"/>
            <a:ext cx="7706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smtClean="0">
                <a:latin typeface="Times New Roman" panose="02020603050405020304" pitchFamily="18" charset="0"/>
                <a:cs typeface="Times New Roman" panose="02020603050405020304" pitchFamily="18" charset="0"/>
              </a:rPr>
              <a:t>Khởi động</a:t>
            </a:r>
            <a:endParaRPr sz="32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16D5C81-BF8E-474D-9C81-8E6EB892D850}"/>
              </a:ext>
            </a:extLst>
          </p:cNvPr>
          <p:cNvSpPr txBox="1"/>
          <p:nvPr/>
        </p:nvSpPr>
        <p:spPr>
          <a:xfrm>
            <a:off x="1345504" y="1979548"/>
            <a:ext cx="6457376" cy="523220"/>
          </a:xfrm>
          <a:prstGeom prst="rect">
            <a:avLst/>
          </a:prstGeom>
          <a:noFill/>
        </p:spPr>
        <p:txBody>
          <a:bodyPr wrap="square">
            <a:spAutoFit/>
          </a:bodyPr>
          <a:lstStyle/>
          <a:p>
            <a:pPr algn="ctr"/>
            <a:r>
              <a:rPr lang="en-US" sz="2800" b="1">
                <a:solidFill>
                  <a:srgbClr val="792D16"/>
                </a:solidFill>
                <a:latin typeface="#9Slide03 Cousine" panose="02070409020205020404" pitchFamily="49" charset="0"/>
                <a:cs typeface="#9Slide03 Cousine" panose="02070409020205020404" pitchFamily="49" charset="0"/>
              </a:rPr>
              <a:t>Nêu </a:t>
            </a:r>
            <a:r>
              <a:rPr lang="en-US" sz="2800" b="1" dirty="0" err="1">
                <a:solidFill>
                  <a:srgbClr val="792D16"/>
                </a:solidFill>
                <a:latin typeface="#9Slide03 Cousine" panose="02070409020205020404" pitchFamily="49" charset="0"/>
                <a:cs typeface="#9Slide03 Cousine" panose="02070409020205020404" pitchFamily="49" charset="0"/>
              </a:rPr>
              <a:t>cấu</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dirty="0" err="1">
                <a:solidFill>
                  <a:srgbClr val="792D16"/>
                </a:solidFill>
                <a:latin typeface="#9Slide03 Cousine" panose="02070409020205020404" pitchFamily="49" charset="0"/>
                <a:cs typeface="#9Slide03 Cousine" panose="02070409020205020404" pitchFamily="49" charset="0"/>
              </a:rPr>
              <a:t>tạo</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dirty="0" err="1">
                <a:solidFill>
                  <a:srgbClr val="792D16"/>
                </a:solidFill>
                <a:latin typeface="#9Slide03 Cousine" panose="02070409020205020404" pitchFamily="49" charset="0"/>
                <a:cs typeface="#9Slide03 Cousine" panose="02070409020205020404" pitchFamily="49" charset="0"/>
              </a:rPr>
              <a:t>bài</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dirty="0" err="1">
                <a:solidFill>
                  <a:srgbClr val="792D16"/>
                </a:solidFill>
                <a:latin typeface="#9Slide03 Cousine" panose="02070409020205020404" pitchFamily="49" charset="0"/>
                <a:cs typeface="#9Slide03 Cousine" panose="02070409020205020404" pitchFamily="49" charset="0"/>
              </a:rPr>
              <a:t>văn</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err="1">
                <a:solidFill>
                  <a:srgbClr val="792D16"/>
                </a:solidFill>
                <a:latin typeface="#9Slide03 Cousine" panose="02070409020205020404" pitchFamily="49" charset="0"/>
                <a:cs typeface="#9Slide03 Cousine" panose="02070409020205020404" pitchFamily="49" charset="0"/>
              </a:rPr>
              <a:t>tả</a:t>
            </a:r>
            <a:r>
              <a:rPr lang="en-US" sz="2800" b="1">
                <a:solidFill>
                  <a:srgbClr val="792D16"/>
                </a:solidFill>
                <a:latin typeface="#9Slide03 Cousine" panose="02070409020205020404" pitchFamily="49" charset="0"/>
                <a:cs typeface="#9Slide03 Cousine" panose="02070409020205020404" pitchFamily="49" charset="0"/>
              </a:rPr>
              <a:t> </a:t>
            </a:r>
            <a:r>
              <a:rPr lang="en-US" sz="2800" b="1" smtClean="0">
                <a:solidFill>
                  <a:srgbClr val="792D16"/>
                </a:solidFill>
                <a:latin typeface="#9Slide03 Cousine" panose="02070409020205020404" pitchFamily="49" charset="0"/>
                <a:cs typeface="#9Slide03 Cousine" panose="02070409020205020404" pitchFamily="49" charset="0"/>
              </a:rPr>
              <a:t>người</a:t>
            </a:r>
            <a:r>
              <a:rPr lang="en-US" sz="2800" b="1" smtClean="0">
                <a:solidFill>
                  <a:srgbClr val="792D16"/>
                </a:solidFill>
                <a:latin typeface="#9Slide03 Cousine" panose="02070409020205020404" pitchFamily="49" charset="0"/>
                <a:cs typeface="#9Slide03 Cousine" panose="02070409020205020404" pitchFamily="49" charset="0"/>
              </a:rPr>
              <a:t>?</a:t>
            </a:r>
            <a:endParaRPr lang="vi-VN" sz="2800" b="1" dirty="0">
              <a:solidFill>
                <a:srgbClr val="792D16"/>
              </a:solidFill>
            </a:endParaRPr>
          </a:p>
        </p:txBody>
      </p:sp>
    </p:spTree>
    <p:extLst>
      <p:ext uri="{BB962C8B-B14F-4D97-AF65-F5344CB8AC3E}">
        <p14:creationId xmlns:p14="http://schemas.microsoft.com/office/powerpoint/2010/main" val="2169905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25"/>
          <p:cNvSpPr txBox="1">
            <a:spLocks noGrp="1"/>
          </p:cNvSpPr>
          <p:nvPr>
            <p:ph type="title"/>
          </p:nvPr>
        </p:nvSpPr>
        <p:spPr>
          <a:xfrm>
            <a:off x="646178" y="602246"/>
            <a:ext cx="7706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smtClean="0">
                <a:latin typeface="Times New Roman" panose="02020603050405020304" pitchFamily="18" charset="0"/>
                <a:cs typeface="Times New Roman" panose="02020603050405020304" pitchFamily="18" charset="0"/>
              </a:rPr>
              <a:t>Yêu cầu cần đạt</a:t>
            </a:r>
            <a:endParaRPr sz="3200">
              <a:latin typeface="Times New Roman" panose="02020603050405020304" pitchFamily="18" charset="0"/>
              <a:cs typeface="Times New Roman" panose="02020603050405020304" pitchFamily="18" charset="0"/>
            </a:endParaRPr>
          </a:p>
        </p:txBody>
      </p:sp>
      <p:sp>
        <p:nvSpPr>
          <p:cNvPr id="1746" name="Google Shape;1746;p25"/>
          <p:cNvSpPr txBox="1">
            <a:spLocks noGrp="1"/>
          </p:cNvSpPr>
          <p:nvPr>
            <p:ph type="subTitle" idx="4"/>
          </p:nvPr>
        </p:nvSpPr>
        <p:spPr>
          <a:xfrm>
            <a:off x="1803751" y="2705700"/>
            <a:ext cx="6139613" cy="393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mtClean="0"/>
              <a:t>Chuyển một phần của dàn ý đã lập thành một đoạn văn miêu tả hoạt động của em bé </a:t>
            </a:r>
            <a:endParaRPr/>
          </a:p>
        </p:txBody>
      </p:sp>
      <p:sp>
        <p:nvSpPr>
          <p:cNvPr id="1748" name="Google Shape;1748;p25"/>
          <p:cNvSpPr txBox="1">
            <a:spLocks noGrp="1"/>
          </p:cNvSpPr>
          <p:nvPr>
            <p:ph type="subTitle" idx="1"/>
          </p:nvPr>
        </p:nvSpPr>
        <p:spPr>
          <a:xfrm>
            <a:off x="1803751" y="1405869"/>
            <a:ext cx="6352884" cy="396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mtClean="0"/>
              <a:t>Lập được dàn ý chi tiết cho bài văn tả hoạt động của một bạn nhỏ hoặc một em bé ở tuổi tập nói, tập đi </a:t>
            </a:r>
            <a:endParaRPr/>
          </a:p>
        </p:txBody>
      </p:sp>
      <p:sp>
        <p:nvSpPr>
          <p:cNvPr id="1754" name="Google Shape;1754;p25"/>
          <p:cNvSpPr txBox="1">
            <a:spLocks noGrp="1"/>
          </p:cNvSpPr>
          <p:nvPr>
            <p:ph type="title" idx="3"/>
          </p:nvPr>
        </p:nvSpPr>
        <p:spPr>
          <a:xfrm>
            <a:off x="1182965" y="1544397"/>
            <a:ext cx="632700" cy="42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755" name="Google Shape;1755;p25"/>
          <p:cNvSpPr txBox="1">
            <a:spLocks noGrp="1"/>
          </p:cNvSpPr>
          <p:nvPr>
            <p:ph type="title" idx="6"/>
          </p:nvPr>
        </p:nvSpPr>
        <p:spPr>
          <a:xfrm>
            <a:off x="1183878" y="2756608"/>
            <a:ext cx="630900" cy="42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0" name="Text Box 6"/>
          <p:cNvSpPr txBox="1">
            <a:spLocks noChangeArrowheads="1"/>
          </p:cNvSpPr>
          <p:nvPr/>
        </p:nvSpPr>
        <p:spPr bwMode="auto">
          <a:xfrm>
            <a:off x="737866" y="1096081"/>
            <a:ext cx="7501893" cy="3785652"/>
          </a:xfrm>
          <a:prstGeom prst="rect">
            <a:avLst/>
          </a:prstGeom>
          <a:noFill/>
          <a:ln w="9525">
            <a:noFill/>
            <a:miter lim="800000"/>
            <a:headEnd/>
            <a:tailEnd/>
          </a:ln>
        </p:spPr>
        <p:txBody>
          <a:bodyPr wrap="square">
            <a:spAutoFit/>
          </a:bodyPr>
          <a:lstStyle/>
          <a:p>
            <a:pPr algn="l"/>
            <a:r>
              <a:rPr lang="en-US" sz="2000" b="1" dirty="0" err="1">
                <a:solidFill>
                  <a:srgbClr val="FF0000"/>
                </a:solidFill>
                <a:latin typeface="Times New Roman" pitchFamily="18" charset="0"/>
              </a:rPr>
              <a:t>Gợi</a:t>
            </a:r>
            <a:r>
              <a:rPr lang="en-US" sz="2000" b="1" dirty="0">
                <a:solidFill>
                  <a:srgbClr val="FF0000"/>
                </a:solidFill>
                <a:latin typeface="Times New Roman" pitchFamily="18" charset="0"/>
              </a:rPr>
              <a:t> ý:</a:t>
            </a:r>
            <a:r>
              <a:rPr lang="en-US" sz="2000" dirty="0">
                <a:solidFill>
                  <a:srgbClr val="FF0000"/>
                </a:solidFill>
                <a:latin typeface="Times New Roman" pitchFamily="18" charset="0"/>
              </a:rPr>
              <a:t> </a:t>
            </a:r>
          </a:p>
          <a:p>
            <a:pPr marL="514350" indent="-514350" algn="l">
              <a:buAutoNum type="alphaLcParenR"/>
            </a:pPr>
            <a:r>
              <a:rPr lang="en-US" sz="2000" dirty="0" err="1" smtClean="0">
                <a:solidFill>
                  <a:srgbClr val="002060"/>
                </a:solidFill>
                <a:latin typeface="Times New Roman" pitchFamily="18" charset="0"/>
              </a:rPr>
              <a:t>Em</a:t>
            </a:r>
            <a:r>
              <a:rPr lang="en-US" sz="2000" dirty="0" smtClean="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smtClean="0">
                <a:solidFill>
                  <a:srgbClr val="002060"/>
                </a:solidFill>
                <a:latin typeface="Times New Roman" pitchFamily="18" charset="0"/>
              </a:rPr>
              <a:t>:</a:t>
            </a:r>
          </a:p>
          <a:p>
            <a:pPr algn="l"/>
            <a:r>
              <a:rPr lang="en-US" sz="2000" dirty="0" smtClean="0">
                <a:solidFill>
                  <a:srgbClr val="002060"/>
                </a:solidFill>
                <a:latin typeface="Times New Roman" pitchFamily="18" charset="0"/>
              </a:rPr>
              <a:t>- </a:t>
            </a:r>
            <a:r>
              <a:rPr lang="en-US" sz="2000" dirty="0" err="1">
                <a:solidFill>
                  <a:srgbClr val="002060"/>
                </a:solidFill>
                <a:latin typeface="Times New Roman" pitchFamily="18" charset="0"/>
              </a:rPr>
              <a:t>Một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cùng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lớp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cùng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phố</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cùng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hoặc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một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gặp</a:t>
            </a:r>
            <a:r>
              <a:rPr lang="en-US" sz="2000" dirty="0">
                <a:solidFill>
                  <a:srgbClr val="002060"/>
                </a:solidFill>
                <a:latin typeface="Times New Roman" pitchFamily="18" charset="0"/>
              </a:rPr>
              <a:t> ở </a:t>
            </a:r>
            <a:r>
              <a:rPr lang="en-US" sz="2000" dirty="0" err="1">
                <a:solidFill>
                  <a:srgbClr val="002060"/>
                </a:solidFill>
                <a:latin typeface="Times New Roman" pitchFamily="18" charset="0"/>
              </a:rPr>
              <a:t>nơi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công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cộng</a:t>
            </a:r>
            <a:r>
              <a:rPr lang="en-US" sz="2000" dirty="0">
                <a:solidFill>
                  <a:srgbClr val="002060"/>
                </a:solidFill>
                <a:latin typeface="Times New Roman" pitchFamily="18" charset="0"/>
              </a:rPr>
              <a:t>.</a:t>
            </a:r>
          </a:p>
          <a:p>
            <a:pPr algn="l"/>
            <a:r>
              <a:rPr lang="en-US" sz="2000" dirty="0" smtClean="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trai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hoặc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a:t>
            </a:r>
          </a:p>
          <a:p>
            <a:pPr algn="l"/>
            <a:r>
              <a:rPr lang="en-US" sz="2000" dirty="0">
                <a:solidFill>
                  <a:srgbClr val="002060"/>
                </a:solidFill>
                <a:latin typeface="Times New Roman" pitchFamily="18" charset="0"/>
              </a:rPr>
              <a:t>b) </a:t>
            </a:r>
            <a:r>
              <a:rPr lang="en-US" sz="2000" dirty="0" err="1">
                <a:solidFill>
                  <a:srgbClr val="002060"/>
                </a:solidFill>
                <a:latin typeface="Times New Roman" pitchFamily="18" charset="0"/>
              </a:rPr>
              <a:t>Khi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ngoại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hình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rồi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cũng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kết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hợp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ngoại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hình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lẫn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nhưng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phải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chú</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trọng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nội</a:t>
            </a:r>
            <a:r>
              <a:rPr lang="en-US" sz="2000" dirty="0">
                <a:solidFill>
                  <a:srgbClr val="002060"/>
                </a:solidFill>
                <a:latin typeface="Times New Roman" pitchFamily="18" charset="0"/>
              </a:rPr>
              <a:t> dung </a:t>
            </a:r>
            <a:r>
              <a:rPr lang="en-US" sz="2000" dirty="0" err="1">
                <a:solidFill>
                  <a:srgbClr val="002060"/>
                </a:solidFill>
                <a:latin typeface="Times New Roman" pitchFamily="18" charset="0"/>
              </a:rPr>
              <a:t>chính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bài</a:t>
            </a:r>
            <a:r>
              <a:rPr lang="en-US" sz="2000" dirty="0">
                <a:solidFill>
                  <a:srgbClr val="002060"/>
                </a:solidFill>
                <a:latin typeface="Times New Roman" pitchFamily="18" charset="0"/>
              </a:rPr>
              <a:t>.</a:t>
            </a:r>
          </a:p>
          <a:p>
            <a:pPr algn="l"/>
            <a:r>
              <a:rPr lang="en-US" sz="2000" dirty="0">
                <a:solidFill>
                  <a:srgbClr val="002060"/>
                </a:solidFill>
                <a:latin typeface="Times New Roman" pitchFamily="18" charset="0"/>
              </a:rPr>
              <a:t>c)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một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nhỏ</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học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vui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việc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giúp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đỡ</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gia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đình</a:t>
            </a:r>
            <a:r>
              <a:rPr lang="en-US" sz="2000" dirty="0">
                <a:solidFill>
                  <a:srgbClr val="002060"/>
                </a:solidFill>
                <a:latin typeface="Times New Roman" pitchFamily="18" charset="0"/>
              </a:rPr>
              <a:t>,…</a:t>
            </a:r>
            <a:r>
              <a:rPr lang="en-US" sz="2000" dirty="0" err="1">
                <a:solidFill>
                  <a:srgbClr val="002060"/>
                </a:solidFill>
                <a:latin typeface="Times New Roman" pitchFamily="18" charset="0"/>
              </a:rPr>
              <a:t>Còn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bé</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tuổi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nói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nói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ăn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uống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nghịch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nũng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mẹ</a:t>
            </a:r>
            <a:r>
              <a:rPr lang="en-US" sz="2000" dirty="0">
                <a:solidFill>
                  <a:srgbClr val="002060"/>
                </a:solidFill>
                <a:latin typeface="Times New Roman" pitchFamily="18" charset="0"/>
              </a:rPr>
              <a:t> cha hay </a:t>
            </a:r>
            <a:r>
              <a:rPr lang="en-US" sz="2000" dirty="0" err="1">
                <a:solidFill>
                  <a:srgbClr val="002060"/>
                </a:solidFill>
                <a:latin typeface="Times New Roman" pitchFamily="18" charset="0"/>
              </a:rPr>
              <a:t>anh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chị</a:t>
            </a:r>
            <a:r>
              <a:rPr lang="en-US" sz="2000" dirty="0">
                <a:solidFill>
                  <a:srgbClr val="002060"/>
                </a:solidFill>
                <a:latin typeface="Times New Roman" pitchFamily="18" charset="0"/>
              </a:rPr>
              <a:t>…</a:t>
            </a:r>
          </a:p>
        </p:txBody>
      </p:sp>
      <p:sp>
        <p:nvSpPr>
          <p:cNvPr id="11" name="TextBox 10"/>
          <p:cNvSpPr txBox="1"/>
          <p:nvPr/>
        </p:nvSpPr>
        <p:spPr>
          <a:xfrm>
            <a:off x="737866" y="356524"/>
            <a:ext cx="7369813" cy="830997"/>
          </a:xfrm>
          <a:prstGeom prst="rect">
            <a:avLst/>
          </a:prstGeom>
          <a:noFill/>
        </p:spPr>
        <p:txBody>
          <a:bodyPr wrap="square" rtlCol="0">
            <a:spAutoFit/>
          </a:bodyPr>
          <a:lstStyle/>
          <a:p>
            <a:r>
              <a:rPr lang="en-US" sz="2400" b="1" smtClean="0">
                <a:solidFill>
                  <a:srgbClr val="002060"/>
                </a:solidFill>
                <a:latin typeface="Times New Roman" panose="02020603050405020304" pitchFamily="18" charset="0"/>
                <a:cs typeface="Times New Roman" panose="02020603050405020304" pitchFamily="18" charset="0"/>
              </a:rPr>
              <a:t>1.Lập </a:t>
            </a:r>
            <a:r>
              <a:rPr lang="en-US" sz="2400" b="1" smtClean="0">
                <a:solidFill>
                  <a:srgbClr val="002060"/>
                </a:solidFill>
                <a:latin typeface="Times New Roman" panose="02020603050405020304" pitchFamily="18" charset="0"/>
                <a:cs typeface="Times New Roman" panose="02020603050405020304" pitchFamily="18" charset="0"/>
              </a:rPr>
              <a:t>dàn ý cho bài văn tả hoạt động của một bạn nhỏ hoặc một em bé ở tuổi tập đi, tập nói.</a:t>
            </a:r>
            <a:endParaRPr lang="en-US" sz="24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p:cTn id="26"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 calcmode="lin" valueType="num">
                                      <p:cBhvr>
                                        <p:cTn id="32"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fade">
                                      <p:cBhvr>
                                        <p:cTn id="38" dur="1000"/>
                                        <p:tgtEl>
                                          <p:spTgt spid="10">
                                            <p:txEl>
                                              <p:pRg st="4" end="4"/>
                                            </p:txEl>
                                          </p:spTgt>
                                        </p:tgtEl>
                                      </p:cBhvr>
                                    </p:animEffect>
                                    <p:anim calcmode="lin" valueType="num">
                                      <p:cBhvr>
                                        <p:cTn id="3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animEffect transition="in" filter="fade">
                                      <p:cBhvr>
                                        <p:cTn id="45" dur="1000"/>
                                        <p:tgtEl>
                                          <p:spTgt spid="10">
                                            <p:txEl>
                                              <p:pRg st="5" end="5"/>
                                            </p:txEl>
                                          </p:spTgt>
                                        </p:tgtEl>
                                      </p:cBhvr>
                                    </p:animEffect>
                                    <p:anim calcmode="lin" valueType="num">
                                      <p:cBhvr>
                                        <p:cTn id="4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2" descr="IMAGE0003"/>
          <p:cNvPicPr>
            <a:picLocks noChangeAspect="1" noChangeArrowheads="1"/>
          </p:cNvPicPr>
          <p:nvPr/>
        </p:nvPicPr>
        <p:blipFill>
          <a:blip r:embed="rId3"/>
          <a:srcRect l="22018" t="29140" r="11095" b="48492"/>
          <a:stretch>
            <a:fillRect/>
          </a:stretch>
        </p:blipFill>
        <p:spPr bwMode="auto">
          <a:xfrm>
            <a:off x="654513" y="574135"/>
            <a:ext cx="7625887" cy="3743865"/>
          </a:xfrm>
          <a:prstGeom prst="rect">
            <a:avLst/>
          </a:prstGeom>
          <a:noFill/>
          <a:ln w="9525">
            <a:noFill/>
            <a:miter lim="800000"/>
            <a:headEnd/>
            <a:tailEnd/>
          </a:ln>
        </p:spPr>
      </p:pic>
    </p:spTree>
    <p:extLst>
      <p:ext uri="{BB962C8B-B14F-4D97-AF65-F5344CB8AC3E}">
        <p14:creationId xmlns:p14="http://schemas.microsoft.com/office/powerpoint/2010/main" val="5904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79" name="Rectangle 1"/>
          <p:cNvSpPr>
            <a:spLocks noChangeArrowheads="1"/>
          </p:cNvSpPr>
          <p:nvPr/>
        </p:nvSpPr>
        <p:spPr bwMode="auto">
          <a:xfrm>
            <a:off x="674783" y="239441"/>
            <a:ext cx="7717377"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14800" algn="l"/>
                <a:tab pos="5486400" algn="l"/>
              </a:tabLst>
            </a:pPr>
            <a:r>
              <a:rPr kumimoji="0" lang="en-US" sz="1800" b="1" i="0" strike="noStrike" cap="none" normalizeH="0" baseline="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1800" b="1" i="0" strike="noStrike" cap="none" normalizeH="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 tham khảo</a:t>
            </a:r>
            <a:r>
              <a:rPr kumimoji="0" lang="en-US" sz="1800" b="1" i="0" strike="noStrike" cap="none" normalizeH="0" baseline="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800" b="1" i="0"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b="1" i="0" strike="noStrike" cap="none" normalizeH="0" baseline="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lang="en-US" sz="1800" b="1" smtClean="0">
                <a:solidFill>
                  <a:srgbClr val="0070C0"/>
                </a:solidFill>
                <a:latin typeface="Times New Roman" panose="02020603050405020304" pitchFamily="18" charset="0"/>
                <a:ea typeface="Times New Roman" pitchFamily="18" charset="0"/>
                <a:cs typeface="Times New Roman" panose="02020603050405020304" pitchFamily="18" charset="0"/>
              </a:rPr>
              <a:t>Mở bài</a:t>
            </a:r>
            <a:r>
              <a:rPr kumimoji="0" lang="en-US" sz="1800" b="1" i="0" strike="noStrike" cap="none" normalizeH="0" baseline="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baseline="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Bé Bi - em út</a:t>
            </a:r>
            <a:r>
              <a:rPr kumimoji="0" lang="en-US" sz="1800" i="0" strike="noStrike" cap="none" normalizeH="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của tôi mới bước vào giai đoạn tập đi, tập nói.</a:t>
            </a:r>
            <a:endParaRPr kumimoji="0" lang="en-US" sz="1800" i="0"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b="1" i="0" strike="noStrike" cap="none" normalizeH="0" baseline="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lang="en-US" sz="1800" b="1" smtClean="0">
                <a:solidFill>
                  <a:srgbClr val="0070C0"/>
                </a:solidFill>
                <a:latin typeface="Times New Roman" panose="02020603050405020304" pitchFamily="18" charset="0"/>
                <a:ea typeface="Times New Roman" pitchFamily="18" charset="0"/>
                <a:cs typeface="Times New Roman" panose="02020603050405020304" pitchFamily="18" charset="0"/>
              </a:rPr>
              <a:t>Thân bài</a:t>
            </a:r>
            <a:r>
              <a:rPr kumimoji="0" lang="en-US" sz="1800" b="1" i="0" strike="noStrike" cap="none" normalizeH="0" baseline="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a:t>
            </a:r>
            <a:endParaRPr kumimoji="0" lang="en-US" sz="1800" b="1" i="0"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b="1" i="0" strike="noStrike" cap="none" normalizeH="0" baseline="0" smtClean="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 Ngoại</a:t>
            </a:r>
            <a:r>
              <a:rPr kumimoji="0" lang="en-US" sz="1800" b="1" i="0" strike="noStrike" cap="none" normalizeH="0" smtClean="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 hình</a:t>
            </a:r>
            <a:r>
              <a:rPr kumimoji="0" lang="en-US" sz="1800" b="1" i="0" strike="noStrike" cap="none" normalizeH="0" baseline="0" smtClean="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 </a:t>
            </a:r>
            <a:r>
              <a:rPr lang="en-US" sz="1800" smtClean="0">
                <a:solidFill>
                  <a:srgbClr val="002060"/>
                </a:solidFill>
                <a:latin typeface="Times New Roman" panose="02020603050405020304" pitchFamily="18" charset="0"/>
                <a:ea typeface="Times New Roman" pitchFamily="18" charset="0"/>
                <a:cs typeface="Times New Roman" panose="02020603050405020304" pitchFamily="18" charset="0"/>
              </a:rPr>
              <a:t>Thân hình béo tròn.</a:t>
            </a:r>
            <a:endParaRPr kumimoji="0" lang="en-US" sz="1800" i="0"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i="0" strike="noStrike" cap="none" normalizeH="0" baseline="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baseline="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Mái</a:t>
            </a:r>
            <a:r>
              <a:rPr kumimoji="0" lang="en-US" sz="1800" i="0" strike="noStrike" cap="none" normalizeH="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tóc</a:t>
            </a:r>
            <a:r>
              <a:rPr kumimoji="0" lang="en-US" sz="1800" i="0" strike="noStrike" cap="none" normalizeH="0" baseline="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lưa</a:t>
            </a:r>
            <a:r>
              <a:rPr kumimoji="0" lang="en-US" sz="1800" i="0" strike="noStrike" cap="none" normalizeH="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thưa</a:t>
            </a:r>
            <a:r>
              <a:rPr kumimoji="0" lang="en-US" sz="1800" i="0" strike="noStrike" cap="none" normalizeH="0" baseline="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vàng hoe.</a:t>
            </a:r>
            <a:endParaRPr kumimoji="0" lang="en-US" sz="1800" i="0"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4114800" algn="l"/>
                <a:tab pos="5486400" algn="l"/>
              </a:tabLst>
            </a:pPr>
            <a:r>
              <a:rPr kumimoji="0" lang="en-US" sz="1800" i="0" strike="noStrike" cap="none" normalizeH="0" baseline="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lang="vi-VN" sz="1800">
                <a:solidFill>
                  <a:srgbClr val="002060"/>
                </a:solidFill>
                <a:latin typeface="Times New Roman" panose="02020603050405020304" pitchFamily="18" charset="0"/>
                <a:cs typeface="Times New Roman" panose="02020603050405020304" pitchFamily="18" charset="0"/>
              </a:rPr>
              <a:t>+ Đôi gò </a:t>
            </a:r>
            <a:r>
              <a:rPr lang="vi-VN" sz="1800" smtClean="0">
                <a:solidFill>
                  <a:srgbClr val="002060"/>
                </a:solidFill>
                <a:latin typeface="Times New Roman" panose="02020603050405020304" pitchFamily="18" charset="0"/>
                <a:cs typeface="Times New Roman" panose="02020603050405020304" pitchFamily="18" charset="0"/>
              </a:rPr>
              <a:t>má: </a:t>
            </a:r>
            <a:r>
              <a:rPr lang="vi-VN" sz="1800">
                <a:solidFill>
                  <a:srgbClr val="002060"/>
                </a:solidFill>
                <a:latin typeface="Times New Roman" panose="02020603050405020304" pitchFamily="18" charset="0"/>
                <a:cs typeface="Times New Roman" panose="02020603050405020304" pitchFamily="18" charset="0"/>
              </a:rPr>
              <a:t>căng tròn, hồng </a:t>
            </a:r>
            <a:r>
              <a:rPr lang="vi-VN" sz="1800" smtClean="0">
                <a:solidFill>
                  <a:srgbClr val="002060"/>
                </a:solidFill>
                <a:latin typeface="Times New Roman" panose="02020603050405020304" pitchFamily="18" charset="0"/>
                <a:cs typeface="Times New Roman" panose="02020603050405020304" pitchFamily="18" charset="0"/>
              </a:rPr>
              <a:t>hào</a:t>
            </a:r>
            <a:r>
              <a:rPr lang="en-US" sz="1800" smtClean="0">
                <a:solidFill>
                  <a:srgbClr val="002060"/>
                </a:solidFill>
                <a:latin typeface="Times New Roman" panose="02020603050405020304" pitchFamily="18" charset="0"/>
                <a:cs typeface="Times New Roman" panose="02020603050405020304" pitchFamily="18" charset="0"/>
              </a:rPr>
              <a:t>.</a:t>
            </a:r>
            <a:r>
              <a:rPr lang="vi-VN" sz="1800">
                <a:solidFill>
                  <a:srgbClr val="002060"/>
                </a:solidFill>
                <a:latin typeface="Times New Roman" panose="02020603050405020304" pitchFamily="18" charset="0"/>
                <a:cs typeface="Times New Roman" panose="02020603050405020304" pitchFamily="18" charset="0"/>
              </a:rPr>
              <a:t/>
            </a:r>
            <a:br>
              <a:rPr lang="vi-VN" sz="1800">
                <a:solidFill>
                  <a:srgbClr val="002060"/>
                </a:solidFill>
                <a:latin typeface="Times New Roman" panose="02020603050405020304" pitchFamily="18" charset="0"/>
                <a:cs typeface="Times New Roman" panose="02020603050405020304" pitchFamily="18" charset="0"/>
              </a:rPr>
            </a:br>
            <a:r>
              <a:rPr lang="en-US" sz="1800" smtClean="0">
                <a:solidFill>
                  <a:srgbClr val="002060"/>
                </a:solidFill>
                <a:latin typeface="Times New Roman" panose="02020603050405020304" pitchFamily="18" charset="0"/>
                <a:cs typeface="Times New Roman" panose="02020603050405020304" pitchFamily="18" charset="0"/>
              </a:rPr>
              <a:t>  </a:t>
            </a:r>
            <a:r>
              <a:rPr lang="vi-VN" sz="1800" smtClean="0">
                <a:solidFill>
                  <a:srgbClr val="002060"/>
                </a:solidFill>
                <a:latin typeface="Times New Roman" panose="02020603050405020304" pitchFamily="18" charset="0"/>
                <a:cs typeface="Times New Roman" panose="02020603050405020304" pitchFamily="18" charset="0"/>
              </a:rPr>
              <a:t>+ Miệng: </a:t>
            </a:r>
            <a:r>
              <a:rPr lang="vi-VN" sz="1800">
                <a:solidFill>
                  <a:srgbClr val="002060"/>
                </a:solidFill>
                <a:latin typeface="Times New Roman" panose="02020603050405020304" pitchFamily="18" charset="0"/>
                <a:cs typeface="Times New Roman" panose="02020603050405020304" pitchFamily="18" charset="0"/>
              </a:rPr>
              <a:t>nhỏ xíu, luôn </a:t>
            </a:r>
            <a:r>
              <a:rPr lang="vi-VN" sz="1800" smtClean="0">
                <a:solidFill>
                  <a:srgbClr val="002060"/>
                </a:solidFill>
                <a:latin typeface="Times New Roman" panose="02020603050405020304" pitchFamily="18" charset="0"/>
                <a:cs typeface="Times New Roman" panose="02020603050405020304" pitchFamily="18" charset="0"/>
              </a:rPr>
              <a:t>cười</a:t>
            </a:r>
            <a:r>
              <a:rPr lang="en-US" sz="1800" smtClean="0">
                <a:solidFill>
                  <a:srgbClr val="002060"/>
                </a:solidFill>
                <a:latin typeface="Times New Roman" panose="02020603050405020304" pitchFamily="18" charset="0"/>
                <a:cs typeface="Times New Roman" panose="02020603050405020304" pitchFamily="18" charset="0"/>
              </a:rPr>
              <a:t>.</a:t>
            </a:r>
            <a:r>
              <a:rPr lang="vi-VN" sz="1800">
                <a:solidFill>
                  <a:srgbClr val="002060"/>
                </a:solidFill>
                <a:latin typeface="Times New Roman" panose="02020603050405020304" pitchFamily="18" charset="0"/>
                <a:cs typeface="Times New Roman" panose="02020603050405020304" pitchFamily="18" charset="0"/>
              </a:rPr>
              <a:t/>
            </a:r>
            <a:br>
              <a:rPr lang="vi-VN" sz="1800">
                <a:solidFill>
                  <a:srgbClr val="002060"/>
                </a:solidFill>
                <a:latin typeface="Times New Roman" panose="02020603050405020304" pitchFamily="18" charset="0"/>
                <a:cs typeface="Times New Roman" panose="02020603050405020304" pitchFamily="18" charset="0"/>
              </a:rPr>
            </a:br>
            <a:r>
              <a:rPr lang="en-US" sz="1800" smtClean="0">
                <a:solidFill>
                  <a:srgbClr val="002060"/>
                </a:solidFill>
                <a:latin typeface="Times New Roman" panose="02020603050405020304" pitchFamily="18" charset="0"/>
                <a:cs typeface="Times New Roman" panose="02020603050405020304" pitchFamily="18" charset="0"/>
              </a:rPr>
              <a:t>  </a:t>
            </a:r>
            <a:r>
              <a:rPr lang="vi-VN" sz="1800" smtClean="0">
                <a:solidFill>
                  <a:srgbClr val="002060"/>
                </a:solidFill>
                <a:latin typeface="Times New Roman" panose="02020603050405020304" pitchFamily="18" charset="0"/>
                <a:cs typeface="Times New Roman" panose="02020603050405020304" pitchFamily="18" charset="0"/>
              </a:rPr>
              <a:t>+ </a:t>
            </a:r>
            <a:r>
              <a:rPr lang="vi-VN" sz="1800">
                <a:solidFill>
                  <a:srgbClr val="002060"/>
                </a:solidFill>
                <a:latin typeface="Times New Roman" panose="02020603050405020304" pitchFamily="18" charset="0"/>
                <a:cs typeface="Times New Roman" panose="02020603050405020304" pitchFamily="18" charset="0"/>
              </a:rPr>
              <a:t>Chân, </a:t>
            </a:r>
            <a:r>
              <a:rPr lang="vi-VN" sz="1800" smtClean="0">
                <a:solidFill>
                  <a:srgbClr val="002060"/>
                </a:solidFill>
                <a:latin typeface="Times New Roman" panose="02020603050405020304" pitchFamily="18" charset="0"/>
                <a:cs typeface="Times New Roman" panose="02020603050405020304" pitchFamily="18" charset="0"/>
              </a:rPr>
              <a:t>tay: </a:t>
            </a:r>
            <a:r>
              <a:rPr lang="vi-VN" sz="1800">
                <a:solidFill>
                  <a:srgbClr val="002060"/>
                </a:solidFill>
                <a:latin typeface="Times New Roman" panose="02020603050405020304" pitchFamily="18" charset="0"/>
                <a:cs typeface="Times New Roman" panose="02020603050405020304" pitchFamily="18" charset="0"/>
              </a:rPr>
              <a:t>trắng hồng, đầy những ngấn chắc </a:t>
            </a:r>
            <a:r>
              <a:rPr lang="vi-VN" sz="1800" smtClean="0">
                <a:solidFill>
                  <a:srgbClr val="002060"/>
                </a:solidFill>
                <a:latin typeface="Times New Roman" panose="02020603050405020304" pitchFamily="18" charset="0"/>
                <a:cs typeface="Times New Roman" panose="02020603050405020304" pitchFamily="18" charset="0"/>
              </a:rPr>
              <a:t>nịch</a:t>
            </a:r>
            <a:r>
              <a:rPr lang="en-US" sz="1800" smtClean="0">
                <a:solidFill>
                  <a:srgbClr val="002060"/>
                </a:solidFill>
                <a:latin typeface="Times New Roman" panose="02020603050405020304" pitchFamily="18" charset="0"/>
                <a:cs typeface="Times New Roman" panose="02020603050405020304" pitchFamily="18" charset="0"/>
              </a:rPr>
              <a:t>.</a:t>
            </a:r>
            <a:r>
              <a:rPr lang="vi-VN" sz="1800" b="1">
                <a:solidFill>
                  <a:srgbClr val="002060"/>
                </a:solidFill>
                <a:latin typeface="Times New Roman" panose="02020603050405020304" pitchFamily="18" charset="0"/>
                <a:cs typeface="Times New Roman" panose="02020603050405020304" pitchFamily="18" charset="0"/>
              </a:rPr>
              <a:t/>
            </a:r>
            <a:br>
              <a:rPr lang="vi-VN" sz="1800" b="1">
                <a:solidFill>
                  <a:srgbClr val="002060"/>
                </a:solidFill>
                <a:latin typeface="Times New Roman" panose="02020603050405020304" pitchFamily="18" charset="0"/>
                <a:cs typeface="Times New Roman" panose="02020603050405020304" pitchFamily="18" charset="0"/>
              </a:rPr>
            </a:br>
            <a:r>
              <a:rPr lang="vi-VN" sz="1800" b="1">
                <a:solidFill>
                  <a:srgbClr val="CC00CC"/>
                </a:solidFill>
                <a:latin typeface="Times New Roman" panose="02020603050405020304" pitchFamily="18" charset="0"/>
                <a:cs typeface="Times New Roman" panose="02020603050405020304" pitchFamily="18" charset="0"/>
              </a:rPr>
              <a:t>- Hoạt </a:t>
            </a:r>
            <a:r>
              <a:rPr lang="vi-VN" sz="1800" b="1" smtClean="0">
                <a:solidFill>
                  <a:srgbClr val="CC00CC"/>
                </a:solidFill>
                <a:latin typeface="Times New Roman" panose="02020603050405020304" pitchFamily="18" charset="0"/>
                <a:cs typeface="Times New Roman" panose="02020603050405020304" pitchFamily="18" charset="0"/>
              </a:rPr>
              <a:t>động:</a:t>
            </a:r>
            <a:r>
              <a:rPr lang="vi-VN" sz="1800" b="1">
                <a:solidFill>
                  <a:srgbClr val="333333"/>
                </a:solidFill>
                <a:latin typeface="Times New Roman" panose="02020603050405020304" pitchFamily="18" charset="0"/>
                <a:cs typeface="Times New Roman" panose="02020603050405020304" pitchFamily="18" charset="0"/>
              </a:rPr>
              <a:t> </a:t>
            </a:r>
            <a:r>
              <a:rPr lang="vi-VN" sz="1800" b="1">
                <a:latin typeface="Times New Roman" panose="02020603050405020304" pitchFamily="18" charset="0"/>
                <a:cs typeface="Times New Roman" panose="02020603050405020304" pitchFamily="18" charset="0"/>
              </a:rPr>
              <a:t/>
            </a:r>
            <a:br>
              <a:rPr lang="vi-VN" sz="1800" b="1">
                <a:latin typeface="Times New Roman" panose="02020603050405020304" pitchFamily="18" charset="0"/>
                <a:cs typeface="Times New Roman" panose="02020603050405020304" pitchFamily="18" charset="0"/>
              </a:rPr>
            </a:br>
            <a:r>
              <a:rPr lang="vi-VN" sz="1800">
                <a:solidFill>
                  <a:srgbClr val="002060"/>
                </a:solidFill>
                <a:latin typeface="Times New Roman" panose="02020603050405020304" pitchFamily="18" charset="0"/>
                <a:cs typeface="Times New Roman" panose="02020603050405020304" pitchFamily="18" charset="0"/>
              </a:rPr>
              <a:t>+ Như một chú lật </a:t>
            </a:r>
            <a:r>
              <a:rPr lang="vi-VN" sz="1800" smtClean="0">
                <a:solidFill>
                  <a:srgbClr val="002060"/>
                </a:solidFill>
                <a:latin typeface="Times New Roman" panose="02020603050405020304" pitchFamily="18" charset="0"/>
                <a:cs typeface="Times New Roman" panose="02020603050405020304" pitchFamily="18" charset="0"/>
              </a:rPr>
              <a:t>đật</a:t>
            </a:r>
            <a:r>
              <a:rPr lang="en-US" sz="1800" smtClean="0">
                <a:solidFill>
                  <a:srgbClr val="002060"/>
                </a:solidFill>
                <a:latin typeface="Times New Roman" panose="02020603050405020304" pitchFamily="18" charset="0"/>
                <a:cs typeface="Times New Roman" panose="02020603050405020304" pitchFamily="18" charset="0"/>
              </a:rPr>
              <a:t>.</a:t>
            </a:r>
            <a:r>
              <a:rPr lang="vi-VN" sz="1800">
                <a:solidFill>
                  <a:srgbClr val="002060"/>
                </a:solidFill>
                <a:latin typeface="Times New Roman" panose="02020603050405020304" pitchFamily="18" charset="0"/>
                <a:cs typeface="Times New Roman" panose="02020603050405020304" pitchFamily="18" charset="0"/>
              </a:rPr>
              <a:t/>
            </a:r>
            <a:br>
              <a:rPr lang="vi-VN" sz="1800">
                <a:solidFill>
                  <a:srgbClr val="002060"/>
                </a:solidFill>
                <a:latin typeface="Times New Roman" panose="02020603050405020304" pitchFamily="18" charset="0"/>
                <a:cs typeface="Times New Roman" panose="02020603050405020304" pitchFamily="18" charset="0"/>
              </a:rPr>
            </a:br>
            <a:r>
              <a:rPr lang="vi-VN" sz="1800">
                <a:solidFill>
                  <a:srgbClr val="002060"/>
                </a:solidFill>
                <a:latin typeface="Times New Roman" panose="02020603050405020304" pitchFamily="18" charset="0"/>
                <a:cs typeface="Times New Roman" panose="02020603050405020304" pitchFamily="18" charset="0"/>
              </a:rPr>
              <a:t>+ Lúc </a:t>
            </a:r>
            <a:r>
              <a:rPr lang="vi-VN" sz="1800" smtClean="0">
                <a:solidFill>
                  <a:srgbClr val="002060"/>
                </a:solidFill>
                <a:latin typeface="Times New Roman" panose="02020603050405020304" pitchFamily="18" charset="0"/>
                <a:cs typeface="Times New Roman" panose="02020603050405020304" pitchFamily="18" charset="0"/>
              </a:rPr>
              <a:t>chơi: </a:t>
            </a:r>
            <a:r>
              <a:rPr lang="vi-VN" sz="1800">
                <a:solidFill>
                  <a:srgbClr val="002060"/>
                </a:solidFill>
                <a:latin typeface="Times New Roman" panose="02020603050405020304" pitchFamily="18" charset="0"/>
                <a:cs typeface="Times New Roman" panose="02020603050405020304" pitchFamily="18" charset="0"/>
              </a:rPr>
              <a:t>ngồi bệt dưới nền nhà cùng với biết bao đồ chơi, cười </a:t>
            </a:r>
            <a:r>
              <a:rPr lang="vi-VN" sz="1800" smtClean="0">
                <a:solidFill>
                  <a:srgbClr val="002060"/>
                </a:solidFill>
                <a:latin typeface="Times New Roman" panose="02020603050405020304" pitchFamily="18" charset="0"/>
                <a:cs typeface="Times New Roman" panose="02020603050405020304" pitchFamily="18" charset="0"/>
              </a:rPr>
              <a:t>nói</a:t>
            </a:r>
            <a:r>
              <a:rPr lang="en-US" sz="1800" smtClean="0">
                <a:solidFill>
                  <a:srgbClr val="002060"/>
                </a:solidFill>
                <a:latin typeface="Times New Roman" panose="02020603050405020304" pitchFamily="18" charset="0"/>
                <a:cs typeface="Times New Roman" panose="02020603050405020304" pitchFamily="18" charset="0"/>
              </a:rPr>
              <a:t> bi bô</a:t>
            </a:r>
            <a:r>
              <a:rPr lang="vi-VN" sz="1800" smtClean="0">
                <a:solidFill>
                  <a:srgbClr val="002060"/>
                </a:solidFill>
                <a:latin typeface="Times New Roman" panose="02020603050405020304" pitchFamily="18" charset="0"/>
                <a:cs typeface="Times New Roman" panose="02020603050405020304" pitchFamily="18" charset="0"/>
              </a:rPr>
              <a:t> </a:t>
            </a:r>
            <a:r>
              <a:rPr lang="vi-VN" sz="1800">
                <a:solidFill>
                  <a:srgbClr val="002060"/>
                </a:solidFill>
                <a:latin typeface="Times New Roman" panose="02020603050405020304" pitchFamily="18" charset="0"/>
                <a:cs typeface="Times New Roman" panose="02020603050405020304" pitchFamily="18" charset="0"/>
              </a:rPr>
              <a:t>luôn </a:t>
            </a:r>
            <a:r>
              <a:rPr lang="vi-VN" sz="1800" smtClean="0">
                <a:solidFill>
                  <a:srgbClr val="002060"/>
                </a:solidFill>
                <a:latin typeface="Times New Roman" panose="02020603050405020304" pitchFamily="18" charset="0"/>
                <a:cs typeface="Times New Roman" panose="02020603050405020304" pitchFamily="18" charset="0"/>
              </a:rPr>
              <a:t>miệng</a:t>
            </a:r>
            <a:r>
              <a:rPr lang="en-US" sz="1800" smtClean="0">
                <a:solidFill>
                  <a:srgbClr val="002060"/>
                </a:solidFill>
                <a:latin typeface="Times New Roman" panose="02020603050405020304" pitchFamily="18" charset="0"/>
                <a:cs typeface="Times New Roman" panose="02020603050405020304" pitchFamily="18" charset="0"/>
              </a:rPr>
              <a:t>.</a:t>
            </a:r>
            <a:r>
              <a:rPr lang="vi-VN" sz="1800">
                <a:solidFill>
                  <a:srgbClr val="002060"/>
                </a:solidFill>
                <a:latin typeface="Times New Roman" panose="02020603050405020304" pitchFamily="18" charset="0"/>
                <a:cs typeface="Times New Roman" panose="02020603050405020304" pitchFamily="18" charset="0"/>
              </a:rPr>
              <a:t/>
            </a:r>
            <a:br>
              <a:rPr lang="vi-VN" sz="1800">
                <a:solidFill>
                  <a:srgbClr val="002060"/>
                </a:solidFill>
                <a:latin typeface="Times New Roman" panose="02020603050405020304" pitchFamily="18" charset="0"/>
                <a:cs typeface="Times New Roman" panose="02020603050405020304" pitchFamily="18" charset="0"/>
              </a:rPr>
            </a:br>
            <a:r>
              <a:rPr lang="vi-VN" sz="1800">
                <a:solidFill>
                  <a:srgbClr val="002060"/>
                </a:solidFill>
                <a:latin typeface="Times New Roman" panose="02020603050405020304" pitchFamily="18" charset="0"/>
                <a:cs typeface="Times New Roman" panose="02020603050405020304" pitchFamily="18" charset="0"/>
              </a:rPr>
              <a:t>+ Khi xem ti </a:t>
            </a:r>
            <a:r>
              <a:rPr lang="vi-VN" sz="1800" smtClean="0">
                <a:solidFill>
                  <a:srgbClr val="002060"/>
                </a:solidFill>
                <a:latin typeface="Times New Roman" panose="02020603050405020304" pitchFamily="18" charset="0"/>
                <a:cs typeface="Times New Roman" panose="02020603050405020304" pitchFamily="18" charset="0"/>
              </a:rPr>
              <a:t>vi: </a:t>
            </a:r>
            <a:r>
              <a:rPr lang="vi-VN" sz="1800">
                <a:solidFill>
                  <a:srgbClr val="002060"/>
                </a:solidFill>
                <a:latin typeface="Times New Roman" panose="02020603050405020304" pitchFamily="18" charset="0"/>
                <a:cs typeface="Times New Roman" panose="02020603050405020304" pitchFamily="18" charset="0"/>
              </a:rPr>
              <a:t>ngồi ngoẹo đầu sang một bên nhìn chăm </a:t>
            </a:r>
            <a:r>
              <a:rPr lang="vi-VN" sz="1800" smtClean="0">
                <a:solidFill>
                  <a:srgbClr val="002060"/>
                </a:solidFill>
                <a:latin typeface="Times New Roman" panose="02020603050405020304" pitchFamily="18" charset="0"/>
                <a:cs typeface="Times New Roman" panose="02020603050405020304" pitchFamily="18" charset="0"/>
              </a:rPr>
              <a:t>chú</a:t>
            </a:r>
            <a:r>
              <a:rPr lang="en-US" sz="1800" smtClean="0">
                <a:solidFill>
                  <a:srgbClr val="002060"/>
                </a:solidFill>
                <a:latin typeface="Times New Roman" panose="02020603050405020304" pitchFamily="18" charset="0"/>
                <a:cs typeface="Times New Roman" panose="02020603050405020304" pitchFamily="18" charset="0"/>
              </a:rPr>
              <a:t>.</a:t>
            </a:r>
            <a:r>
              <a:rPr lang="vi-VN" sz="1800">
                <a:solidFill>
                  <a:srgbClr val="002060"/>
                </a:solidFill>
                <a:latin typeface="Times New Roman" panose="02020603050405020304" pitchFamily="18" charset="0"/>
                <a:cs typeface="Times New Roman" panose="02020603050405020304" pitchFamily="18" charset="0"/>
              </a:rPr>
              <a:t/>
            </a:r>
            <a:br>
              <a:rPr lang="vi-VN" sz="1800">
                <a:solidFill>
                  <a:srgbClr val="002060"/>
                </a:solidFill>
                <a:latin typeface="Times New Roman" panose="02020603050405020304" pitchFamily="18" charset="0"/>
                <a:cs typeface="Times New Roman" panose="02020603050405020304" pitchFamily="18" charset="0"/>
              </a:rPr>
            </a:br>
            <a:r>
              <a:rPr lang="vi-VN" sz="1800">
                <a:solidFill>
                  <a:srgbClr val="002060"/>
                </a:solidFill>
                <a:latin typeface="Times New Roman" panose="02020603050405020304" pitchFamily="18" charset="0"/>
                <a:cs typeface="Times New Roman" panose="02020603050405020304" pitchFamily="18" charset="0"/>
              </a:rPr>
              <a:t>+ Khi nũng </a:t>
            </a:r>
            <a:r>
              <a:rPr lang="vi-VN" sz="1800" smtClean="0">
                <a:solidFill>
                  <a:srgbClr val="002060"/>
                </a:solidFill>
                <a:latin typeface="Times New Roman" panose="02020603050405020304" pitchFamily="18" charset="0"/>
                <a:cs typeface="Times New Roman" panose="02020603050405020304" pitchFamily="18" charset="0"/>
              </a:rPr>
              <a:t>nịu: </a:t>
            </a:r>
            <a:r>
              <a:rPr lang="vi-VN" sz="1800">
                <a:solidFill>
                  <a:srgbClr val="002060"/>
                </a:solidFill>
                <a:latin typeface="Times New Roman" panose="02020603050405020304" pitchFamily="18" charset="0"/>
                <a:cs typeface="Times New Roman" panose="02020603050405020304" pitchFamily="18" charset="0"/>
              </a:rPr>
              <a:t>thấy mẹ </a:t>
            </a:r>
            <a:r>
              <a:rPr lang="vi-VN" sz="1800" smtClean="0">
                <a:solidFill>
                  <a:srgbClr val="002060"/>
                </a:solidFill>
                <a:latin typeface="Times New Roman" panose="02020603050405020304" pitchFamily="18" charset="0"/>
                <a:cs typeface="Times New Roman" panose="02020603050405020304" pitchFamily="18" charset="0"/>
              </a:rPr>
              <a:t>liền</a:t>
            </a:r>
            <a:r>
              <a:rPr lang="en-US" sz="1800" smtClean="0">
                <a:solidFill>
                  <a:srgbClr val="002060"/>
                </a:solidFill>
                <a:latin typeface="Times New Roman" panose="02020603050405020304" pitchFamily="18" charset="0"/>
                <a:cs typeface="Times New Roman" panose="02020603050405020304" pitchFamily="18" charset="0"/>
              </a:rPr>
              <a:t> gọi</a:t>
            </a:r>
            <a:r>
              <a:rPr lang="vi-VN" sz="1800" smtClean="0">
                <a:solidFill>
                  <a:srgbClr val="002060"/>
                </a:solidFill>
                <a:latin typeface="Times New Roman" panose="02020603050405020304" pitchFamily="18" charset="0"/>
                <a:cs typeface="Times New Roman" panose="02020603050405020304" pitchFamily="18" charset="0"/>
              </a:rPr>
              <a:t> </a:t>
            </a:r>
            <a:r>
              <a:rPr lang="en-US" sz="1800" smtClean="0">
                <a:solidFill>
                  <a:srgbClr val="002060"/>
                </a:solidFill>
                <a:latin typeface="Times New Roman" panose="02020603050405020304" pitchFamily="18" charset="0"/>
                <a:cs typeface="Times New Roman" panose="02020603050405020304" pitchFamily="18" charset="0"/>
              </a:rPr>
              <a:t>“</a:t>
            </a:r>
            <a:r>
              <a:rPr lang="vi-VN" sz="1800" smtClean="0">
                <a:solidFill>
                  <a:srgbClr val="002060"/>
                </a:solidFill>
                <a:latin typeface="Times New Roman" panose="02020603050405020304" pitchFamily="18" charset="0"/>
                <a:cs typeface="Times New Roman" panose="02020603050405020304" pitchFamily="18" charset="0"/>
              </a:rPr>
              <a:t>mẹ</a:t>
            </a:r>
            <a:r>
              <a:rPr lang="en-US" sz="1800" smtClean="0">
                <a:solidFill>
                  <a:srgbClr val="002060"/>
                </a:solidFill>
                <a:latin typeface="Times New Roman" panose="02020603050405020304" pitchFamily="18" charset="0"/>
                <a:cs typeface="Times New Roman" panose="02020603050405020304" pitchFamily="18" charset="0"/>
              </a:rPr>
              <a:t>”</a:t>
            </a:r>
            <a:r>
              <a:rPr lang="vi-VN" sz="1800" smtClean="0">
                <a:solidFill>
                  <a:srgbClr val="002060"/>
                </a:solidFill>
                <a:latin typeface="Times New Roman" panose="02020603050405020304" pitchFamily="18" charset="0"/>
                <a:cs typeface="Times New Roman" panose="02020603050405020304" pitchFamily="18" charset="0"/>
              </a:rPr>
              <a:t> </a:t>
            </a:r>
            <a:r>
              <a:rPr lang="vi-VN" sz="1800">
                <a:solidFill>
                  <a:srgbClr val="002060"/>
                </a:solidFill>
                <a:latin typeface="Times New Roman" panose="02020603050405020304" pitchFamily="18" charset="0"/>
                <a:cs typeface="Times New Roman" panose="02020603050405020304" pitchFamily="18" charset="0"/>
              </a:rPr>
              <a:t>không rõ lắm. Đứng dậy, vịn vào thành giường lần từng bước một đến bên mẹ. Rúc đầu vào người mẹ như đòi ẵm.</a:t>
            </a:r>
            <a:br>
              <a:rPr lang="vi-VN" sz="1800">
                <a:solidFill>
                  <a:srgbClr val="002060"/>
                </a:solidFill>
                <a:latin typeface="Times New Roman" panose="02020603050405020304" pitchFamily="18" charset="0"/>
                <a:cs typeface="Times New Roman" panose="02020603050405020304" pitchFamily="18" charset="0"/>
              </a:rPr>
            </a:br>
            <a:r>
              <a:rPr lang="vi-VN" sz="1800" b="1">
                <a:solidFill>
                  <a:srgbClr val="0070C0"/>
                </a:solidFill>
                <a:latin typeface="Times New Roman" panose="02020603050405020304" pitchFamily="18" charset="0"/>
                <a:cs typeface="Times New Roman" panose="02020603050405020304" pitchFamily="18" charset="0"/>
              </a:rPr>
              <a:t>* Kết </a:t>
            </a:r>
            <a:r>
              <a:rPr lang="vi-VN" sz="1800" b="1" smtClean="0">
                <a:solidFill>
                  <a:srgbClr val="0070C0"/>
                </a:solidFill>
                <a:latin typeface="Times New Roman" panose="02020603050405020304" pitchFamily="18" charset="0"/>
                <a:cs typeface="Times New Roman" panose="02020603050405020304" pitchFamily="18" charset="0"/>
              </a:rPr>
              <a:t>bài: </a:t>
            </a:r>
            <a:r>
              <a:rPr lang="vi-VN" sz="1800">
                <a:solidFill>
                  <a:srgbClr val="002060"/>
                </a:solidFill>
                <a:latin typeface="Times New Roman" panose="02020603050405020304" pitchFamily="18" charset="0"/>
                <a:cs typeface="Times New Roman" panose="02020603050405020304" pitchFamily="18" charset="0"/>
              </a:rPr>
              <a:t>Em rất thương bé Bi. Đi đâu em cũng </a:t>
            </a:r>
            <a:r>
              <a:rPr lang="vi-VN" sz="1800" smtClean="0">
                <a:solidFill>
                  <a:srgbClr val="002060"/>
                </a:solidFill>
                <a:latin typeface="Times New Roman" panose="02020603050405020304" pitchFamily="18" charset="0"/>
                <a:cs typeface="Times New Roman" panose="02020603050405020304" pitchFamily="18" charset="0"/>
              </a:rPr>
              <a:t>mau </a:t>
            </a:r>
            <a:r>
              <a:rPr lang="vi-VN" sz="1800">
                <a:solidFill>
                  <a:srgbClr val="002060"/>
                </a:solidFill>
                <a:latin typeface="Times New Roman" panose="02020603050405020304" pitchFamily="18" charset="0"/>
                <a:cs typeface="Times New Roman" panose="02020603050405020304" pitchFamily="18" charset="0"/>
              </a:rPr>
              <a:t>chóng về bên </a:t>
            </a:r>
            <a:r>
              <a:rPr lang="vi-VN" sz="1800" smtClean="0">
                <a:solidFill>
                  <a:srgbClr val="002060"/>
                </a:solidFill>
                <a:latin typeface="Times New Roman" panose="02020603050405020304" pitchFamily="18" charset="0"/>
                <a:cs typeface="Times New Roman" panose="02020603050405020304" pitchFamily="18" charset="0"/>
              </a:rPr>
              <a:t>em</a:t>
            </a:r>
            <a:r>
              <a:rPr lang="en-US" sz="1800" smtClean="0">
                <a:solidFill>
                  <a:srgbClr val="002060"/>
                </a:solidFill>
                <a:latin typeface="Times New Roman" panose="02020603050405020304" pitchFamily="18" charset="0"/>
                <a:cs typeface="Times New Roman" panose="02020603050405020304" pitchFamily="18" charset="0"/>
              </a:rPr>
              <a:t>.</a:t>
            </a:r>
            <a:r>
              <a:rPr lang="vi-VN" sz="1800">
                <a:solidFill>
                  <a:srgbClr val="002060"/>
                </a:solidFill>
                <a:latin typeface="Times New Roman" panose="02020603050405020304" pitchFamily="18" charset="0"/>
                <a:cs typeface="Times New Roman" panose="02020603050405020304" pitchFamily="18" charset="0"/>
              </a:rPr>
              <a:t> </a:t>
            </a:r>
            <a:r>
              <a:rPr lang="vi-VN" sz="1800" b="1">
                <a:solidFill>
                  <a:srgbClr val="002060"/>
                </a:solidFill>
                <a:latin typeface="Times New Roman" panose="02020603050405020304" pitchFamily="18" charset="0"/>
                <a:cs typeface="Times New Roman" panose="02020603050405020304" pitchFamily="18" charset="0"/>
              </a:rPr>
              <a:t/>
            </a:r>
            <a:br>
              <a:rPr lang="vi-VN" sz="1800" b="1">
                <a:solidFill>
                  <a:srgbClr val="002060"/>
                </a:solidFill>
                <a:latin typeface="Times New Roman" panose="02020603050405020304" pitchFamily="18" charset="0"/>
                <a:cs typeface="Times New Roman" panose="02020603050405020304" pitchFamily="18" charset="0"/>
              </a:rPr>
            </a:br>
            <a:r>
              <a:rPr lang="vi-VN" sz="1800" b="1">
                <a:latin typeface="Times New Roman" panose="02020603050405020304" pitchFamily="18" charset="0"/>
                <a:cs typeface="Times New Roman" panose="02020603050405020304" pitchFamily="18" charset="0"/>
              </a:rPr>
              <a:t/>
            </a:r>
            <a:br>
              <a:rPr lang="vi-VN" sz="1800" b="1">
                <a:latin typeface="Times New Roman" panose="02020603050405020304" pitchFamily="18" charset="0"/>
                <a:cs typeface="Times New Roman" panose="02020603050405020304" pitchFamily="18" charset="0"/>
              </a:rPr>
            </a:br>
            <a:endParaRPr kumimoji="0" lang="en-US" sz="1800" b="1"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diamond(in)">
                                      <p:cBhvr>
                                        <p:cTn id="7" dur="2000"/>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79">
                                            <p:txEl>
                                              <p:pRg st="1" end="1"/>
                                            </p:txEl>
                                          </p:spTgt>
                                        </p:tgtEl>
                                        <p:attrNameLst>
                                          <p:attrName>style.visibility</p:attrName>
                                        </p:attrNameLst>
                                      </p:cBhvr>
                                      <p:to>
                                        <p:strVal val="visible"/>
                                      </p:to>
                                    </p:set>
                                    <p:anim calcmode="lin" valueType="num">
                                      <p:cBhvr>
                                        <p:cTn id="12" dur="500" fill="hold"/>
                                        <p:tgtEl>
                                          <p:spTgt spid="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79">
                                            <p:txEl>
                                              <p:pRg st="2" end="2"/>
                                            </p:txEl>
                                          </p:spTgt>
                                        </p:tgtEl>
                                        <p:attrNameLst>
                                          <p:attrName>style.visibility</p:attrName>
                                        </p:attrNameLst>
                                      </p:cBhvr>
                                      <p:to>
                                        <p:strVal val="visible"/>
                                      </p:to>
                                    </p:set>
                                    <p:anim calcmode="lin" valueType="num">
                                      <p:cBhvr>
                                        <p:cTn id="18" dur="500" fill="hold"/>
                                        <p:tgtEl>
                                          <p:spTgt spid="79">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79">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7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9">
                                            <p:txEl>
                                              <p:pRg st="3" end="3"/>
                                            </p:txEl>
                                          </p:spTgt>
                                        </p:tgtEl>
                                        <p:attrNameLst>
                                          <p:attrName>style.visibility</p:attrName>
                                        </p:attrNameLst>
                                      </p:cBhvr>
                                      <p:to>
                                        <p:strVal val="visible"/>
                                      </p:to>
                                    </p:set>
                                    <p:animEffect transition="in" filter="fade">
                                      <p:cBhvr>
                                        <p:cTn id="25" dur="1000"/>
                                        <p:tgtEl>
                                          <p:spTgt spid="79">
                                            <p:txEl>
                                              <p:pRg st="3" end="3"/>
                                            </p:txEl>
                                          </p:spTgt>
                                        </p:tgtEl>
                                      </p:cBhvr>
                                    </p:animEffect>
                                    <p:anim calcmode="lin" valueType="num">
                                      <p:cBhvr>
                                        <p:cTn id="2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9">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9">
                                            <p:txEl>
                                              <p:pRg st="4" end="4"/>
                                            </p:txEl>
                                          </p:spTgt>
                                        </p:tgtEl>
                                        <p:attrNameLst>
                                          <p:attrName>style.visibility</p:attrName>
                                        </p:attrNameLst>
                                      </p:cBhvr>
                                      <p:to>
                                        <p:strVal val="visible"/>
                                      </p:to>
                                    </p:set>
                                    <p:animEffect transition="in" filter="fade">
                                      <p:cBhvr>
                                        <p:cTn id="30" dur="1000"/>
                                        <p:tgtEl>
                                          <p:spTgt spid="79">
                                            <p:txEl>
                                              <p:pRg st="4" end="4"/>
                                            </p:txEl>
                                          </p:spTgt>
                                        </p:tgtEl>
                                      </p:cBhvr>
                                    </p:animEffect>
                                    <p:anim calcmode="lin" valueType="num">
                                      <p:cBhvr>
                                        <p:cTn id="31" dur="1000" fill="hold"/>
                                        <p:tgtEl>
                                          <p:spTgt spid="79">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79">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9">
                                            <p:txEl>
                                              <p:pRg st="5" end="5"/>
                                            </p:txEl>
                                          </p:spTgt>
                                        </p:tgtEl>
                                        <p:attrNameLst>
                                          <p:attrName>style.visibility</p:attrName>
                                        </p:attrNameLst>
                                      </p:cBhvr>
                                      <p:to>
                                        <p:strVal val="visible"/>
                                      </p:to>
                                    </p:set>
                                    <p:animEffect transition="in" filter="fade">
                                      <p:cBhvr>
                                        <p:cTn id="35" dur="1000"/>
                                        <p:tgtEl>
                                          <p:spTgt spid="79">
                                            <p:txEl>
                                              <p:pRg st="5" end="5"/>
                                            </p:txEl>
                                          </p:spTgt>
                                        </p:tgtEl>
                                      </p:cBhvr>
                                    </p:animEffect>
                                    <p:anim calcmode="lin" valueType="num">
                                      <p:cBhvr>
                                        <p:cTn id="36"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942484" y="1041775"/>
            <a:ext cx="7287116" cy="3600986"/>
          </a:xfrm>
          <a:prstGeom prst="rect">
            <a:avLst/>
          </a:prstGeom>
          <a:noFill/>
          <a:ln w="9525">
            <a:noFill/>
            <a:miter lim="800000"/>
            <a:headEnd/>
            <a:tailEnd/>
          </a:ln>
        </p:spPr>
        <p:txBody>
          <a:bodyPr wrap="square">
            <a:spAutoFit/>
          </a:bodyPr>
          <a:lstStyle/>
          <a:p>
            <a:pPr algn="l">
              <a:spcBef>
                <a:spcPts val="1200"/>
              </a:spcBef>
              <a:spcAft>
                <a:spcPts val="600"/>
              </a:spcAft>
            </a:pPr>
            <a:r>
              <a:rPr lang="en-US" sz="2400" b="1">
                <a:solidFill>
                  <a:srgbClr val="C00000"/>
                </a:solidFill>
                <a:latin typeface="Times New Roman" pitchFamily="18" charset="0"/>
              </a:rPr>
              <a:t>1.Mở </a:t>
            </a:r>
            <a:r>
              <a:rPr lang="en-US" sz="2400" b="1" smtClean="0">
                <a:solidFill>
                  <a:srgbClr val="C00000"/>
                </a:solidFill>
                <a:latin typeface="Times New Roman" pitchFamily="18" charset="0"/>
              </a:rPr>
              <a:t>bài: </a:t>
            </a:r>
            <a:r>
              <a:rPr lang="en-US" sz="2400" dirty="0" err="1">
                <a:solidFill>
                  <a:srgbClr val="002060"/>
                </a:solidFill>
                <a:latin typeface="Times New Roman" pitchFamily="18" charset="0"/>
              </a:rPr>
              <a:t>Giới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thiệu</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về</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người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định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tả</a:t>
            </a:r>
            <a:endParaRPr lang="en-US" sz="2400" dirty="0">
              <a:solidFill>
                <a:srgbClr val="002060"/>
              </a:solidFill>
              <a:latin typeface="Times New Roman" pitchFamily="18" charset="0"/>
            </a:endParaRPr>
          </a:p>
          <a:p>
            <a:pPr algn="l">
              <a:spcBef>
                <a:spcPts val="1200"/>
              </a:spcBef>
              <a:spcAft>
                <a:spcPts val="600"/>
              </a:spcAft>
            </a:pPr>
            <a:r>
              <a:rPr lang="en-US" sz="2400" b="1" dirty="0">
                <a:solidFill>
                  <a:srgbClr val="C00000"/>
                </a:solidFill>
                <a:latin typeface="Times New Roman" pitchFamily="18" charset="0"/>
              </a:rPr>
              <a:t>2. </a:t>
            </a:r>
            <a:r>
              <a:rPr lang="en-US" sz="2400" b="1" err="1">
                <a:solidFill>
                  <a:srgbClr val="C00000"/>
                </a:solidFill>
                <a:latin typeface="Times New Roman" pitchFamily="18" charset="0"/>
              </a:rPr>
              <a:t>Thân</a:t>
            </a:r>
            <a:r>
              <a:rPr lang="en-US" sz="2400" b="1">
                <a:solidFill>
                  <a:srgbClr val="C00000"/>
                </a:solidFill>
                <a:latin typeface="Times New Roman" pitchFamily="18" charset="0"/>
              </a:rPr>
              <a:t> </a:t>
            </a:r>
            <a:r>
              <a:rPr lang="en-US" sz="2400" b="1" smtClean="0">
                <a:solidFill>
                  <a:srgbClr val="C00000"/>
                </a:solidFill>
                <a:latin typeface="Times New Roman" pitchFamily="18" charset="0"/>
              </a:rPr>
              <a:t>bài: </a:t>
            </a:r>
            <a:endParaRPr lang="en-US" sz="2400" b="1" dirty="0">
              <a:solidFill>
                <a:srgbClr val="C00000"/>
              </a:solidFill>
              <a:latin typeface="Times New Roman" pitchFamily="18" charset="0"/>
            </a:endParaRPr>
          </a:p>
          <a:p>
            <a:pPr algn="l">
              <a:spcBef>
                <a:spcPts val="1200"/>
              </a:spcBef>
              <a:spcAft>
                <a:spcPts val="600"/>
              </a:spcAft>
              <a:buFont typeface="Arial" charset="0"/>
              <a:buChar char="•"/>
            </a:pPr>
            <a:r>
              <a:rPr lang="en-US" sz="2400" dirty="0" err="1">
                <a:solidFill>
                  <a:srgbClr val="002060"/>
                </a:solidFill>
                <a:latin typeface="Times New Roman" pitchFamily="18" charset="0"/>
              </a:rPr>
              <a:t>Tả</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ngoại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hình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đặc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điểm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nổi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bật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về</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tầm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vóc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cách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ăn</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mặc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khuôn</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mặt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mái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tóc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cặp</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mắt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hàm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răng</a:t>
            </a:r>
            <a:r>
              <a:rPr lang="en-US" sz="2400" dirty="0">
                <a:solidFill>
                  <a:srgbClr val="002060"/>
                </a:solidFill>
                <a:latin typeface="Times New Roman" pitchFamily="18" charset="0"/>
              </a:rPr>
              <a:t>,…)</a:t>
            </a:r>
          </a:p>
          <a:p>
            <a:pPr algn="l">
              <a:spcBef>
                <a:spcPts val="1200"/>
              </a:spcBef>
              <a:spcAft>
                <a:spcPts val="600"/>
              </a:spcAft>
              <a:buFont typeface="Arial" charset="0"/>
              <a:buChar char="•"/>
            </a:pPr>
            <a:r>
              <a:rPr lang="en-US" sz="2400" dirty="0" err="1">
                <a:solidFill>
                  <a:srgbClr val="002060"/>
                </a:solidFill>
                <a:latin typeface="Times New Roman" pitchFamily="18" charset="0"/>
              </a:rPr>
              <a:t>Tả</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tính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tình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hoạt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động</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lời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nói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cử</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chỉ</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thói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quen</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cách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cư</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xử</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với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người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khác</a:t>
            </a:r>
            <a:r>
              <a:rPr lang="en-US" sz="2400" dirty="0">
                <a:solidFill>
                  <a:srgbClr val="002060"/>
                </a:solidFill>
                <a:latin typeface="Times New Roman" pitchFamily="18" charset="0"/>
              </a:rPr>
              <a:t>,…)</a:t>
            </a:r>
          </a:p>
          <a:p>
            <a:pPr algn="l">
              <a:spcBef>
                <a:spcPts val="1200"/>
              </a:spcBef>
              <a:spcAft>
                <a:spcPts val="600"/>
              </a:spcAft>
            </a:pPr>
            <a:r>
              <a:rPr lang="en-US" sz="2400" b="1" dirty="0">
                <a:solidFill>
                  <a:srgbClr val="C00000"/>
                </a:solidFill>
                <a:latin typeface="Times New Roman" pitchFamily="18" charset="0"/>
              </a:rPr>
              <a:t>3. </a:t>
            </a:r>
            <a:r>
              <a:rPr lang="en-US" sz="2400" b="1" err="1">
                <a:solidFill>
                  <a:srgbClr val="C00000"/>
                </a:solidFill>
                <a:latin typeface="Times New Roman" pitchFamily="18" charset="0"/>
              </a:rPr>
              <a:t>Kết</a:t>
            </a:r>
            <a:r>
              <a:rPr lang="en-US" sz="2400" b="1">
                <a:solidFill>
                  <a:srgbClr val="C00000"/>
                </a:solidFill>
                <a:latin typeface="Times New Roman" pitchFamily="18" charset="0"/>
              </a:rPr>
              <a:t> </a:t>
            </a:r>
            <a:r>
              <a:rPr lang="en-US" sz="2400" b="1" smtClean="0">
                <a:solidFill>
                  <a:srgbClr val="C00000"/>
                </a:solidFill>
                <a:latin typeface="Times New Roman" pitchFamily="18" charset="0"/>
              </a:rPr>
              <a:t>bài: </a:t>
            </a:r>
            <a:r>
              <a:rPr lang="en-US" sz="2400" dirty="0" err="1">
                <a:solidFill>
                  <a:srgbClr val="002060"/>
                </a:solidFill>
                <a:latin typeface="Times New Roman" pitchFamily="18" charset="0"/>
              </a:rPr>
              <a:t>Nêu</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cảm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nghĩ</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của</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mình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về</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người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được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tả</a:t>
            </a:r>
            <a:r>
              <a:rPr lang="en-US" sz="2400" dirty="0">
                <a:solidFill>
                  <a:srgbClr val="002060"/>
                </a:solidFill>
                <a:latin typeface="Times New Roman" pitchFamily="18" charset="0"/>
              </a:rPr>
              <a:t>. </a:t>
            </a:r>
          </a:p>
        </p:txBody>
      </p:sp>
      <p:sp>
        <p:nvSpPr>
          <p:cNvPr id="6" name="Text Box 20"/>
          <p:cNvSpPr txBox="1">
            <a:spLocks noChangeArrowheads="1"/>
          </p:cNvSpPr>
          <p:nvPr/>
        </p:nvSpPr>
        <p:spPr bwMode="auto">
          <a:xfrm>
            <a:off x="2173734" y="391027"/>
            <a:ext cx="6055866" cy="461665"/>
          </a:xfrm>
          <a:prstGeom prst="rect">
            <a:avLst/>
          </a:prstGeom>
          <a:noFill/>
          <a:ln w="9525">
            <a:noFill/>
            <a:miter lim="800000"/>
            <a:headEnd/>
            <a:tailEnd/>
          </a:ln>
        </p:spPr>
        <p:txBody>
          <a:bodyPr wrap="square">
            <a:spAutoFit/>
          </a:bodyPr>
          <a:lstStyle/>
          <a:p>
            <a:r>
              <a:rPr lang="en-US" sz="2400" b="1" dirty="0" err="1">
                <a:solidFill>
                  <a:srgbClr val="0070C0"/>
                </a:solidFill>
                <a:latin typeface="Times New Roman" pitchFamily="18" charset="0"/>
              </a:rPr>
              <a:t>Cấu</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tạo</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chung</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của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bài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văn</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tả</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người</a:t>
            </a:r>
            <a:endParaRPr lang="en-US" sz="2400" b="1" dirty="0">
              <a:solidFill>
                <a:srgbClr val="0070C0"/>
              </a:solidFill>
              <a:latin typeface="Times New Roman" pitchFamily="18" charset="0"/>
            </a:endParaRPr>
          </a:p>
        </p:txBody>
      </p:sp>
    </p:spTree>
    <p:extLst>
      <p:ext uri="{BB962C8B-B14F-4D97-AF65-F5344CB8AC3E}">
        <p14:creationId xmlns:p14="http://schemas.microsoft.com/office/powerpoint/2010/main" val="351771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85" name="Text Box 6"/>
          <p:cNvSpPr txBox="1">
            <a:spLocks noChangeArrowheads="1"/>
          </p:cNvSpPr>
          <p:nvPr/>
        </p:nvSpPr>
        <p:spPr bwMode="auto">
          <a:xfrm>
            <a:off x="577243" y="357821"/>
            <a:ext cx="7804757" cy="830997"/>
          </a:xfrm>
          <a:prstGeom prst="rect">
            <a:avLst/>
          </a:prstGeom>
          <a:noFill/>
          <a:ln w="9525">
            <a:noFill/>
            <a:miter lim="800000"/>
            <a:headEnd/>
            <a:tailEnd/>
          </a:ln>
        </p:spPr>
        <p:txBody>
          <a:bodyPr wrap="square">
            <a:spAutoFit/>
          </a:bodyPr>
          <a:lstStyle/>
          <a:p>
            <a:pPr algn="l"/>
            <a:r>
              <a:rPr lang="en-US" sz="2400" smtClean="0">
                <a:solidFill>
                  <a:srgbClr val="0000FF"/>
                </a:solidFill>
                <a:latin typeface="Times New Roman" pitchFamily="18" charset="0"/>
              </a:rPr>
              <a:t>2. Viết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văn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tả</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hoạt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động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bạn</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nhỏ</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hoặc</a:t>
            </a:r>
            <a:r>
              <a:rPr lang="en-US" sz="2400" dirty="0" smtClean="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em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bé</a:t>
            </a:r>
            <a:r>
              <a:rPr lang="en-US" sz="2400" dirty="0">
                <a:solidFill>
                  <a:srgbClr val="0000FF"/>
                </a:solidFill>
                <a:latin typeface="Times New Roman" pitchFamily="18" charset="0"/>
              </a:rPr>
              <a:t> ở </a:t>
            </a:r>
            <a:r>
              <a:rPr lang="en-US" sz="2400" dirty="0" err="1">
                <a:solidFill>
                  <a:srgbClr val="0000FF"/>
                </a:solidFill>
                <a:latin typeface="Times New Roman" pitchFamily="18" charset="0"/>
              </a:rPr>
              <a:t>tuổi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tập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tập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nói</a:t>
            </a:r>
            <a:r>
              <a:rPr lang="en-US" sz="2400" dirty="0">
                <a:solidFill>
                  <a:srgbClr val="0000FF"/>
                </a:solidFill>
                <a:latin typeface="Times New Roman" pitchFamily="18" charset="0"/>
              </a:rPr>
              <a:t>.</a:t>
            </a:r>
          </a:p>
        </p:txBody>
      </p:sp>
      <p:sp>
        <p:nvSpPr>
          <p:cNvPr id="86" name="Rectangle 85"/>
          <p:cNvSpPr/>
          <p:nvPr/>
        </p:nvSpPr>
        <p:spPr>
          <a:xfrm>
            <a:off x="669887" y="1188818"/>
            <a:ext cx="7366674" cy="3477875"/>
          </a:xfrm>
          <a:prstGeom prst="rect">
            <a:avLst/>
          </a:prstGeom>
        </p:spPr>
        <p:txBody>
          <a:bodyPr wrap="square">
            <a:spAutoFit/>
          </a:bodyPr>
          <a:lstStyle/>
          <a:p>
            <a:r>
              <a:rPr lang="vi-VN" sz="2000" b="1" dirty="0" smtClean="0">
                <a:solidFill>
                  <a:srgbClr val="FF0000"/>
                </a:solidFill>
                <a:latin typeface="+mj-lt"/>
              </a:rPr>
              <a:t>* </a:t>
            </a:r>
            <a:r>
              <a:rPr lang="vi-VN" sz="2000" b="1" dirty="0">
                <a:solidFill>
                  <a:srgbClr val="FF0000"/>
                </a:solidFill>
                <a:latin typeface="+mj-lt"/>
              </a:rPr>
              <a:t>Đoạn văn tham </a:t>
            </a:r>
            <a:r>
              <a:rPr lang="vi-VN" sz="2000" b="1" dirty="0" smtClean="0">
                <a:solidFill>
                  <a:srgbClr val="FF0000"/>
                </a:solidFill>
                <a:latin typeface="+mj-lt"/>
              </a:rPr>
              <a:t>khảo</a:t>
            </a:r>
            <a:r>
              <a:rPr lang="en-US" sz="2000" b="1" dirty="0" smtClean="0">
                <a:solidFill>
                  <a:srgbClr val="FF0000"/>
                </a:solidFill>
                <a:latin typeface="+mj-lt"/>
              </a:rPr>
              <a:t>:</a:t>
            </a:r>
            <a:r>
              <a:rPr lang="vi-VN" sz="2000" b="1" dirty="0">
                <a:latin typeface="+mj-lt"/>
              </a:rPr>
              <a:t/>
            </a:r>
            <a:br>
              <a:rPr lang="vi-VN" sz="2000" b="1" dirty="0">
                <a:latin typeface="+mj-lt"/>
              </a:rPr>
            </a:br>
            <a:r>
              <a:rPr lang="en-US" sz="2000" b="1" dirty="0" smtClean="0">
                <a:latin typeface="+mj-lt"/>
              </a:rPr>
              <a:t>     </a:t>
            </a:r>
            <a:r>
              <a:rPr lang="vi-VN" sz="2000" b="1" dirty="0" smtClean="0">
                <a:solidFill>
                  <a:srgbClr val="002060"/>
                </a:solidFill>
                <a:latin typeface="+mj-lt"/>
              </a:rPr>
              <a:t>"</a:t>
            </a:r>
            <a:r>
              <a:rPr lang="vi-VN" sz="2000" b="1" dirty="0">
                <a:solidFill>
                  <a:srgbClr val="002060"/>
                </a:solidFill>
                <a:latin typeface="+mj-lt"/>
              </a:rPr>
              <a:t>Bé </a:t>
            </a:r>
            <a:r>
              <a:rPr lang="vi-VN" sz="2000" b="1" dirty="0" smtClean="0">
                <a:solidFill>
                  <a:srgbClr val="002060"/>
                </a:solidFill>
                <a:latin typeface="+mj-lt"/>
              </a:rPr>
              <a:t>Nho con của dì út em </a:t>
            </a:r>
            <a:r>
              <a:rPr lang="vi-VN" sz="2000" b="1" dirty="0">
                <a:solidFill>
                  <a:srgbClr val="002060"/>
                </a:solidFill>
                <a:latin typeface="+mj-lt"/>
              </a:rPr>
              <a:t>năm nay vừa tròn </a:t>
            </a:r>
            <a:r>
              <a:rPr lang="vi-VN" sz="2000" b="1" dirty="0" smtClean="0">
                <a:solidFill>
                  <a:srgbClr val="002060"/>
                </a:solidFill>
                <a:latin typeface="+mj-lt"/>
              </a:rPr>
              <a:t>một </a:t>
            </a:r>
            <a:r>
              <a:rPr lang="vi-VN" sz="2000" b="1" dirty="0">
                <a:solidFill>
                  <a:srgbClr val="002060"/>
                </a:solidFill>
                <a:latin typeface="+mj-lt"/>
              </a:rPr>
              <a:t>tuổi trông rất bụ bẫm, dễ thương. Bé có làn da trắng </a:t>
            </a:r>
            <a:r>
              <a:rPr lang="vi-VN" sz="2000" b="1" dirty="0" smtClean="0">
                <a:solidFill>
                  <a:srgbClr val="002060"/>
                </a:solidFill>
                <a:latin typeface="+mj-lt"/>
              </a:rPr>
              <a:t>hồng. </a:t>
            </a:r>
            <a:r>
              <a:rPr lang="vi-VN" sz="2000" b="1" dirty="0">
                <a:solidFill>
                  <a:srgbClr val="002060"/>
                </a:solidFill>
                <a:latin typeface="+mj-lt"/>
              </a:rPr>
              <a:t>Mái tóc vàng hoe, lưa thưa phủ xuống đôi mắt tròn xoe như hai hạt ngọc. Đôi gò má căng tròn, hồng hào với cái miệng xinh </a:t>
            </a:r>
            <a:r>
              <a:rPr lang="vi-VN" sz="2000" b="1" dirty="0" smtClean="0">
                <a:solidFill>
                  <a:srgbClr val="002060"/>
                </a:solidFill>
                <a:latin typeface="+mj-lt"/>
              </a:rPr>
              <a:t>xắn, môi đỏ như son. Mỗi </a:t>
            </a:r>
            <a:r>
              <a:rPr lang="vi-VN" sz="2000" b="1" dirty="0">
                <a:solidFill>
                  <a:srgbClr val="002060"/>
                </a:solidFill>
                <a:latin typeface="+mj-lt"/>
              </a:rPr>
              <a:t>khi cười để lộ những chiếc răng con mới mọc trông rất có duyên. Bé đi chưa vững, bước đi còn loạng choạng. Mỗi lần gặp mẹ, chân tay bé như cuống lên cố chạy lại ôm chầm lấy mẹ, những lần như thế bé đều suýt ngã. Những lúc bé ngồi chơi giữa đống đồ chơi, chân tay của bé không bao giờ yên, cứ múa </a:t>
            </a:r>
            <a:r>
              <a:rPr lang="vi-VN" sz="2000" b="1" dirty="0" smtClean="0">
                <a:solidFill>
                  <a:srgbClr val="002060"/>
                </a:solidFill>
                <a:latin typeface="+mj-lt"/>
              </a:rPr>
              <a:t>lung </a:t>
            </a:r>
            <a:r>
              <a:rPr lang="vi-VN" sz="2000" b="1" dirty="0">
                <a:solidFill>
                  <a:srgbClr val="002060"/>
                </a:solidFill>
                <a:latin typeface="+mj-lt"/>
              </a:rPr>
              <a:t>tung trông như chú lật đật đang làm xiếc..."</a:t>
            </a:r>
            <a:endParaRPr lang="en-US" sz="2000" b="1" dirty="0">
              <a:solidFill>
                <a:srgbClr val="002060"/>
              </a:solidFill>
              <a:latin typeface="+mj-lt"/>
            </a:endParaRPr>
          </a:p>
        </p:txBody>
      </p:sp>
    </p:spTree>
    <p:extLst>
      <p:ext uri="{BB962C8B-B14F-4D97-AF65-F5344CB8AC3E}">
        <p14:creationId xmlns:p14="http://schemas.microsoft.com/office/powerpoint/2010/main" val="339818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ox(in)">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46"/>
        <p:cNvGrpSpPr/>
        <p:nvPr/>
      </p:nvGrpSpPr>
      <p:grpSpPr>
        <a:xfrm>
          <a:off x="0" y="0"/>
          <a:ext cx="0" cy="0"/>
          <a:chOff x="0" y="0"/>
          <a:chExt cx="0" cy="0"/>
        </a:xfrm>
      </p:grpSpPr>
      <p:sp>
        <p:nvSpPr>
          <p:cNvPr id="4847" name="Google Shape;4847;p53"/>
          <p:cNvSpPr/>
          <p:nvPr/>
        </p:nvSpPr>
        <p:spPr>
          <a:xfrm>
            <a:off x="4744109" y="1425321"/>
            <a:ext cx="2753100" cy="2753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3"/>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smtClean="0">
                <a:latin typeface="Times New Roman" panose="02020603050405020304" pitchFamily="18" charset="0"/>
                <a:cs typeface="Times New Roman" panose="02020603050405020304" pitchFamily="18" charset="0"/>
              </a:rPr>
              <a:t>Vận dụng</a:t>
            </a:r>
            <a:endParaRPr sz="3200">
              <a:latin typeface="Times New Roman" panose="02020603050405020304" pitchFamily="18" charset="0"/>
              <a:cs typeface="Times New Roman" panose="02020603050405020304" pitchFamily="18" charset="0"/>
            </a:endParaRPr>
          </a:p>
        </p:txBody>
      </p:sp>
      <p:grpSp>
        <p:nvGrpSpPr>
          <p:cNvPr id="4849" name="Google Shape;4849;p53"/>
          <p:cNvGrpSpPr/>
          <p:nvPr/>
        </p:nvGrpSpPr>
        <p:grpSpPr>
          <a:xfrm>
            <a:off x="5314165" y="1622413"/>
            <a:ext cx="1612981" cy="2358931"/>
            <a:chOff x="5797400" y="1777550"/>
            <a:chExt cx="1612981" cy="2358931"/>
          </a:xfrm>
        </p:grpSpPr>
        <p:sp>
          <p:nvSpPr>
            <p:cNvPr id="4850" name="Google Shape;4850;p53"/>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3"/>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3"/>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3"/>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3"/>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3"/>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3"/>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3"/>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3"/>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3"/>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3"/>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3"/>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53"/>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53"/>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3"/>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3"/>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53"/>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53"/>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53"/>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53"/>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53"/>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53"/>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53"/>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53"/>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53"/>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53"/>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53"/>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53"/>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53"/>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53"/>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53"/>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53"/>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53"/>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53"/>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53"/>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53"/>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53"/>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1" name="Google Shape;4901;p53"/>
          <p:cNvSpPr txBox="1"/>
          <p:nvPr/>
        </p:nvSpPr>
        <p:spPr>
          <a:xfrm>
            <a:off x="3370350" y="4252438"/>
            <a:ext cx="2403300" cy="3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accent1"/>
                </a:solidFill>
                <a:latin typeface="Jua"/>
                <a:ea typeface="Jua"/>
                <a:cs typeface="Jua"/>
                <a:sym typeface="Jua"/>
              </a:rPr>
              <a:t>Well done!</a:t>
            </a:r>
            <a:endParaRPr sz="2000">
              <a:solidFill>
                <a:schemeClr val="accent1"/>
              </a:solidFill>
              <a:latin typeface="Jua"/>
              <a:ea typeface="Jua"/>
              <a:cs typeface="Jua"/>
              <a:sym typeface="Jua"/>
            </a:endParaRPr>
          </a:p>
        </p:txBody>
      </p:sp>
      <p:grpSp>
        <p:nvGrpSpPr>
          <p:cNvPr id="4902" name="Google Shape;4902;p53"/>
          <p:cNvGrpSpPr/>
          <p:nvPr/>
        </p:nvGrpSpPr>
        <p:grpSpPr>
          <a:xfrm>
            <a:off x="8569288" y="4423863"/>
            <a:ext cx="194021" cy="191487"/>
            <a:chOff x="6232000" y="1435050"/>
            <a:chExt cx="488225" cy="481850"/>
          </a:xfrm>
        </p:grpSpPr>
        <p:sp>
          <p:nvSpPr>
            <p:cNvPr id="4903" name="Google Shape;4903;p5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4" name="Google Shape;4904;p5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5" name="Google Shape;4905;p5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6" name="Google Shape;4906;p5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7" name="Google Shape;4907;p5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908" name="Google Shape;4908;p53">
            <a:hlinkClick r:id="rId3" action="ppaction://hlinksldjump"/>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01</a:t>
            </a:r>
            <a:endParaRPr sz="1500" b="1">
              <a:solidFill>
                <a:schemeClr val="dk1"/>
              </a:solidFill>
              <a:latin typeface="Jua"/>
              <a:ea typeface="Jua"/>
              <a:cs typeface="Jua"/>
              <a:sym typeface="Jua"/>
            </a:endParaRPr>
          </a:p>
        </p:txBody>
      </p:sp>
      <p:sp>
        <p:nvSpPr>
          <p:cNvPr id="4909" name="Google Shape;4909;p53">
            <a:hlinkClick r:id="rId4"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02</a:t>
            </a:r>
            <a:endParaRPr sz="1500" b="1">
              <a:solidFill>
                <a:schemeClr val="dk1"/>
              </a:solidFill>
              <a:latin typeface="Jua"/>
              <a:ea typeface="Jua"/>
              <a:cs typeface="Jua"/>
              <a:sym typeface="Jua"/>
            </a:endParaRPr>
          </a:p>
        </p:txBody>
      </p:sp>
      <p:sp>
        <p:nvSpPr>
          <p:cNvPr id="4910" name="Google Shape;4910;p53">
            <a:hlinkClick r:id="" action="ppaction://noaction"/>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03</a:t>
            </a:r>
            <a:endParaRPr sz="1500" b="1">
              <a:solidFill>
                <a:schemeClr val="dk1"/>
              </a:solidFill>
              <a:latin typeface="Jua"/>
              <a:ea typeface="Jua"/>
              <a:cs typeface="Jua"/>
              <a:sym typeface="Jua"/>
            </a:endParaRPr>
          </a:p>
        </p:txBody>
      </p:sp>
      <p:sp>
        <p:nvSpPr>
          <p:cNvPr id="4911" name="Google Shape;4911;p53">
            <a:hlinkClick r:id="" action="ppaction://noaction"/>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04</a:t>
            </a:r>
            <a:endParaRPr sz="1500" b="1">
              <a:solidFill>
                <a:schemeClr val="dk1"/>
              </a:solidFill>
              <a:latin typeface="Jua"/>
              <a:ea typeface="Jua"/>
              <a:cs typeface="Jua"/>
              <a:sym typeface="Jua"/>
            </a:endParaRPr>
          </a:p>
        </p:txBody>
      </p:sp>
      <p:sp>
        <p:nvSpPr>
          <p:cNvPr id="4912" name="Google Shape;4912;p53">
            <a:hlinkClick r:id="" action="ppaction://noaction"/>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05</a:t>
            </a:r>
            <a:endParaRPr sz="1500" b="1">
              <a:solidFill>
                <a:schemeClr val="dk1"/>
              </a:solidFill>
              <a:latin typeface="Jua"/>
              <a:ea typeface="Jua"/>
              <a:cs typeface="Jua"/>
              <a:sym typeface="Jua"/>
            </a:endParaRPr>
          </a:p>
        </p:txBody>
      </p:sp>
      <p:sp>
        <p:nvSpPr>
          <p:cNvPr id="4913" name="Google Shape;4913;p53">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06</a:t>
            </a:r>
            <a:endParaRPr sz="1500" b="1">
              <a:solidFill>
                <a:schemeClr val="dk1"/>
              </a:solidFill>
              <a:latin typeface="Jua"/>
              <a:ea typeface="Jua"/>
              <a:cs typeface="Jua"/>
              <a:sym typeface="Jua"/>
            </a:endParaRPr>
          </a:p>
        </p:txBody>
      </p:sp>
      <p:sp>
        <p:nvSpPr>
          <p:cNvPr id="4914" name="Google Shape;4914;p53">
            <a:hlinkClick r:id="rId5"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53">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53">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7" name="Google Shape;4917;p53"/>
          <p:cNvGrpSpPr/>
          <p:nvPr/>
        </p:nvGrpSpPr>
        <p:grpSpPr>
          <a:xfrm>
            <a:off x="4447893" y="1103939"/>
            <a:ext cx="3315940" cy="1197656"/>
            <a:chOff x="1248037" y="989000"/>
            <a:chExt cx="3563994" cy="1287248"/>
          </a:xfrm>
        </p:grpSpPr>
        <p:sp>
          <p:nvSpPr>
            <p:cNvPr id="4918" name="Google Shape;4918;p53"/>
            <p:cNvSpPr/>
            <p:nvPr/>
          </p:nvSpPr>
          <p:spPr>
            <a:xfrm rot="-426035">
              <a:off x="1301990" y="1162407"/>
              <a:ext cx="1088284" cy="94043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919" name="Google Shape;4919;p53"/>
            <p:cNvSpPr/>
            <p:nvPr/>
          </p:nvSpPr>
          <p:spPr>
            <a:xfrm rot="4539555">
              <a:off x="3677555" y="1162426"/>
              <a:ext cx="1088288" cy="94039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sp>
        <p:nvSpPr>
          <p:cNvPr id="75" name="TextBox 74"/>
          <p:cNvSpPr txBox="1"/>
          <p:nvPr/>
        </p:nvSpPr>
        <p:spPr>
          <a:xfrm>
            <a:off x="1026297" y="1360686"/>
            <a:ext cx="3548612" cy="1061829"/>
          </a:xfrm>
          <a:prstGeom prst="rect">
            <a:avLst/>
          </a:prstGeom>
          <a:noFill/>
        </p:spPr>
        <p:txBody>
          <a:bodyPr wrap="square" rtlCol="0">
            <a:spAutoFit/>
          </a:bodyPr>
          <a:lstStyle/>
          <a:p>
            <a:r>
              <a:rPr lang="en-US" sz="2100" b="1" smtClean="0">
                <a:solidFill>
                  <a:srgbClr val="7030A0"/>
                </a:solidFill>
                <a:latin typeface="Times New Roman" panose="02020603050405020304" pitchFamily="18" charset="0"/>
                <a:cs typeface="Times New Roman" panose="02020603050405020304" pitchFamily="18" charset="0"/>
              </a:rPr>
              <a:t>- Hãy nêu cảm nghĩ của em về một trong các bài văn có trong tiết học</a:t>
            </a:r>
            <a:endParaRPr lang="en-US" sz="2100" b="1" dirty="0" smtClean="0">
              <a:solidFill>
                <a:srgbClr val="7030A0"/>
              </a:solidFill>
              <a:latin typeface="Times New Roman" panose="02020603050405020304" pitchFamily="18" charset="0"/>
              <a:cs typeface="Times New Roman" panose="02020603050405020304" pitchFamily="18" charset="0"/>
            </a:endParaRPr>
          </a:p>
        </p:txBody>
      </p:sp>
      <p:sp>
        <p:nvSpPr>
          <p:cNvPr id="76" name="TextBox 75"/>
          <p:cNvSpPr txBox="1"/>
          <p:nvPr/>
        </p:nvSpPr>
        <p:spPr>
          <a:xfrm>
            <a:off x="1023313" y="2793426"/>
            <a:ext cx="3548612" cy="738664"/>
          </a:xfrm>
          <a:prstGeom prst="rect">
            <a:avLst/>
          </a:prstGeom>
          <a:noFill/>
        </p:spPr>
        <p:txBody>
          <a:bodyPr wrap="square" rtlCol="0">
            <a:spAutoFit/>
          </a:bodyPr>
          <a:lstStyle/>
          <a:p>
            <a:r>
              <a:rPr lang="en-US" sz="2100" b="1" smtClean="0">
                <a:solidFill>
                  <a:srgbClr val="7030A0"/>
                </a:solidFill>
                <a:latin typeface="Times New Roman" panose="02020603050405020304" pitchFamily="18" charset="0"/>
                <a:cs typeface="Times New Roman" panose="02020603050405020304" pitchFamily="18" charset="0"/>
              </a:rPr>
              <a:t>- Chuẩn bị bài sau: Tả người ( kiểm tra viết)</a:t>
            </a:r>
            <a:endParaRPr lang="en-US" sz="2100" b="1" dirty="0" smtClean="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xEl>
                                              <p:pRg st="0" end="0"/>
                                            </p:txEl>
                                          </p:spTgt>
                                        </p:tgtEl>
                                        <p:attrNameLst>
                                          <p:attrName>style.visibility</p:attrName>
                                        </p:attrNameLst>
                                      </p:cBhvr>
                                      <p:to>
                                        <p:strVal val="visible"/>
                                      </p:to>
                                    </p:set>
                                    <p:animEffect transition="in" filter="fade">
                                      <p:cBhvr>
                                        <p:cTn id="1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778</Words>
  <Application>Microsoft Office PowerPoint</Application>
  <PresentationFormat>On-screen Show (16:9)</PresentationFormat>
  <Paragraphs>41</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Quicksand Light</vt:lpstr>
      <vt:lpstr>SimSun</vt:lpstr>
      <vt:lpstr>Arial</vt:lpstr>
      <vt:lpstr>Times New Roman</vt:lpstr>
      <vt:lpstr>Jua</vt:lpstr>
      <vt:lpstr>#9Slide03 Cousine</vt:lpstr>
      <vt:lpstr>Nature Activities Binder by Slidesgo</vt:lpstr>
      <vt:lpstr>Luyện tập tả người  (Tả hoạt động)</vt:lpstr>
      <vt:lpstr>Khởi động</vt:lpstr>
      <vt:lpstr>Yêu cầu cần đạt</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tả người  (Tả hoạt động)</dc:title>
  <dc:creator>IMNHUNGNHINH</dc:creator>
  <cp:lastModifiedBy>Nhung</cp:lastModifiedBy>
  <cp:revision>9</cp:revision>
  <dcterms:modified xsi:type="dcterms:W3CDTF">2021-09-09T15:33:40Z</dcterms:modified>
</cp:coreProperties>
</file>