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6"/>
  </p:notesMasterIdLst>
  <p:sldIdLst>
    <p:sldId id="320" r:id="rId3"/>
    <p:sldId id="321" r:id="rId4"/>
    <p:sldId id="322" r:id="rId5"/>
    <p:sldId id="369" r:id="rId6"/>
    <p:sldId id="323" r:id="rId7"/>
    <p:sldId id="324" r:id="rId8"/>
    <p:sldId id="325" r:id="rId9"/>
    <p:sldId id="326" r:id="rId10"/>
    <p:sldId id="327" r:id="rId11"/>
    <p:sldId id="328" r:id="rId12"/>
    <p:sldId id="329" r:id="rId13"/>
    <p:sldId id="330" r:id="rId14"/>
    <p:sldId id="365" r:id="rId15"/>
    <p:sldId id="331" r:id="rId16"/>
    <p:sldId id="366" r:id="rId17"/>
    <p:sldId id="332" r:id="rId18"/>
    <p:sldId id="367" r:id="rId19"/>
    <p:sldId id="333" r:id="rId20"/>
    <p:sldId id="368" r:id="rId21"/>
    <p:sldId id="334" r:id="rId22"/>
    <p:sldId id="335" r:id="rId23"/>
    <p:sldId id="302" r:id="rId24"/>
    <p:sldId id="285" r:id="rId25"/>
    <p:sldId id="286" r:id="rId26"/>
    <p:sldId id="337" r:id="rId27"/>
    <p:sldId id="338" r:id="rId28"/>
    <p:sldId id="306" r:id="rId29"/>
    <p:sldId id="303" r:id="rId30"/>
    <p:sldId id="304" r:id="rId31"/>
    <p:sldId id="307" r:id="rId32"/>
    <p:sldId id="308" r:id="rId33"/>
    <p:sldId id="309" r:id="rId34"/>
    <p:sldId id="310" r:id="rId35"/>
    <p:sldId id="287" r:id="rId36"/>
    <p:sldId id="311" r:id="rId37"/>
    <p:sldId id="312" r:id="rId38"/>
    <p:sldId id="313" r:id="rId39"/>
    <p:sldId id="314" r:id="rId40"/>
    <p:sldId id="339" r:id="rId41"/>
    <p:sldId id="340" r:id="rId42"/>
    <p:sldId id="341" r:id="rId43"/>
    <p:sldId id="370" r:id="rId44"/>
    <p:sldId id="353" r:id="rId45"/>
    <p:sldId id="343" r:id="rId46"/>
    <p:sldId id="344" r:id="rId47"/>
    <p:sldId id="345" r:id="rId48"/>
    <p:sldId id="346" r:id="rId49"/>
    <p:sldId id="354" r:id="rId50"/>
    <p:sldId id="355" r:id="rId51"/>
    <p:sldId id="356" r:id="rId52"/>
    <p:sldId id="357" r:id="rId53"/>
    <p:sldId id="358" r:id="rId54"/>
    <p:sldId id="359" r:id="rId55"/>
    <p:sldId id="360" r:id="rId56"/>
    <p:sldId id="361" r:id="rId57"/>
    <p:sldId id="362" r:id="rId58"/>
    <p:sldId id="363" r:id="rId59"/>
    <p:sldId id="364" r:id="rId60"/>
    <p:sldId id="348" r:id="rId61"/>
    <p:sldId id="349" r:id="rId62"/>
    <p:sldId id="350" r:id="rId63"/>
    <p:sldId id="351" r:id="rId64"/>
    <p:sldId id="352" r:id="rId6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676" y="-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BA1BC-BD2A-4634-853F-89211E5E1512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F398E-467C-4ED2-BAAC-FFAB1D1D7E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88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130A9-60EA-4FEB-A9AA-D6EC5DCA002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130A9-60EA-4FEB-A9AA-D6EC5DCA002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09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68AE-923D-4511-8533-520FFD1D75C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3BF2-463B-49CF-BAC7-93B0210A6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40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68AE-923D-4511-8533-520FFD1D75C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3BF2-463B-49CF-BAC7-93B0210A6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4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68AE-923D-4511-8533-520FFD1D75C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3BF2-463B-49CF-BAC7-93B0210A6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02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253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013"/>
            </a:lvl1pPr>
            <a:lvl2pPr marL="192869" indent="0" algn="ctr">
              <a:buNone/>
              <a:defRPr sz="844"/>
            </a:lvl2pPr>
            <a:lvl3pPr marL="385737" indent="0" algn="ctr">
              <a:buNone/>
              <a:defRPr sz="760"/>
            </a:lvl3pPr>
            <a:lvl4pPr marL="578606" indent="0" algn="ctr">
              <a:buNone/>
              <a:defRPr sz="675"/>
            </a:lvl4pPr>
            <a:lvl5pPr marL="771475" indent="0" algn="ctr">
              <a:buNone/>
              <a:defRPr sz="675"/>
            </a:lvl5pPr>
            <a:lvl6pPr marL="964344" indent="0" algn="ctr">
              <a:buNone/>
              <a:defRPr sz="675"/>
            </a:lvl6pPr>
            <a:lvl7pPr marL="1157213" indent="0" algn="ctr">
              <a:buNone/>
              <a:defRPr sz="675"/>
            </a:lvl7pPr>
            <a:lvl8pPr marL="1350081" indent="0" algn="ctr">
              <a:buNone/>
              <a:defRPr sz="675"/>
            </a:lvl8pPr>
            <a:lvl9pPr marL="1542950" indent="0" algn="ctr">
              <a:buNone/>
              <a:defRPr sz="675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9A6DB-A8CD-4ACB-AD2E-832997908085}" type="datetimeFigureOut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12/9/2021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9276BC-1753-4C90-95C8-DD9D3C413E9B}" type="slidenum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326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B4C0C-8970-4CC8-B7B8-A9285BB17B8C}" type="datetimeFigureOut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12/9/2021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80E69-72C0-4A9E-8E3A-740DE2350DE3}" type="slidenum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336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253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0"/>
            <a:ext cx="7886700" cy="1125140"/>
          </a:xfrm>
        </p:spPr>
        <p:txBody>
          <a:bodyPr/>
          <a:lstStyle>
            <a:lvl1pPr marL="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1pPr>
            <a:lvl2pPr marL="192869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2pPr>
            <a:lvl3pPr marL="385737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3pPr>
            <a:lvl4pPr marL="57860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4pPr>
            <a:lvl5pPr marL="77147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5pPr>
            <a:lvl6pPr marL="964344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6pPr>
            <a:lvl7pPr marL="1157213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7pPr>
            <a:lvl8pPr marL="1350081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8pPr>
            <a:lvl9pPr marL="15429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78F70-4B56-4125-A382-2EEA8DE9640B}" type="datetimeFigureOut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12/9/2021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3D541-A9E6-4C11-839E-A2A62F0FF563}" type="slidenum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790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52470-EA3B-462E-B6AE-3DD342B6C7D5}" type="datetimeFigureOut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12/9/2021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5F20F-AC77-445E-8169-67AC2018F3C1}" type="slidenum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200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69" indent="0">
              <a:buNone/>
              <a:defRPr sz="844" b="1"/>
            </a:lvl2pPr>
            <a:lvl3pPr marL="385737" indent="0">
              <a:buNone/>
              <a:defRPr sz="760" b="1"/>
            </a:lvl3pPr>
            <a:lvl4pPr marL="578606" indent="0">
              <a:buNone/>
              <a:defRPr sz="675" b="1"/>
            </a:lvl4pPr>
            <a:lvl5pPr marL="771475" indent="0">
              <a:buNone/>
              <a:defRPr sz="675" b="1"/>
            </a:lvl5pPr>
            <a:lvl6pPr marL="964344" indent="0">
              <a:buNone/>
              <a:defRPr sz="675" b="1"/>
            </a:lvl6pPr>
            <a:lvl7pPr marL="1157213" indent="0">
              <a:buNone/>
              <a:defRPr sz="675" b="1"/>
            </a:lvl7pPr>
            <a:lvl8pPr marL="1350081" indent="0">
              <a:buNone/>
              <a:defRPr sz="675" b="1"/>
            </a:lvl8pPr>
            <a:lvl9pPr marL="1542950" indent="0">
              <a:buNone/>
              <a:defRPr sz="675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8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69" indent="0">
              <a:buNone/>
              <a:defRPr sz="844" b="1"/>
            </a:lvl2pPr>
            <a:lvl3pPr marL="385737" indent="0">
              <a:buNone/>
              <a:defRPr sz="760" b="1"/>
            </a:lvl3pPr>
            <a:lvl4pPr marL="578606" indent="0">
              <a:buNone/>
              <a:defRPr sz="675" b="1"/>
            </a:lvl4pPr>
            <a:lvl5pPr marL="771475" indent="0">
              <a:buNone/>
              <a:defRPr sz="675" b="1"/>
            </a:lvl5pPr>
            <a:lvl6pPr marL="964344" indent="0">
              <a:buNone/>
              <a:defRPr sz="675" b="1"/>
            </a:lvl6pPr>
            <a:lvl7pPr marL="1157213" indent="0">
              <a:buNone/>
              <a:defRPr sz="675" b="1"/>
            </a:lvl7pPr>
            <a:lvl8pPr marL="1350081" indent="0">
              <a:buNone/>
              <a:defRPr sz="675" b="1"/>
            </a:lvl8pPr>
            <a:lvl9pPr marL="1542950" indent="0">
              <a:buNone/>
              <a:defRPr sz="675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8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C1B66-B6A0-4FCF-A71F-A2113AEA47ED}" type="datetimeFigureOut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12/9/2021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6C554-17AB-4ED8-A450-F12FC78C799B}" type="slidenum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488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FC1A3-B86D-4BD0-B473-721B5F40A180}" type="datetimeFigureOut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12/9/2021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CEC71-697A-408D-8DF4-DF1EF4201EF7}" type="slidenum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971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75B11-03A2-4C54-9431-C8234957104C}" type="datetimeFigureOut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12/9/2021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69015-1156-4A6C-8CA1-C79E245892E1}" type="slidenum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225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675"/>
            </a:lvl1pPr>
            <a:lvl2pPr marL="192869" indent="0">
              <a:buNone/>
              <a:defRPr sz="591"/>
            </a:lvl2pPr>
            <a:lvl3pPr marL="385737" indent="0">
              <a:buNone/>
              <a:defRPr sz="506"/>
            </a:lvl3pPr>
            <a:lvl4pPr marL="578606" indent="0">
              <a:buNone/>
              <a:defRPr sz="422"/>
            </a:lvl4pPr>
            <a:lvl5pPr marL="771475" indent="0">
              <a:buNone/>
              <a:defRPr sz="422"/>
            </a:lvl5pPr>
            <a:lvl6pPr marL="964344" indent="0">
              <a:buNone/>
              <a:defRPr sz="422"/>
            </a:lvl6pPr>
            <a:lvl7pPr marL="1157213" indent="0">
              <a:buNone/>
              <a:defRPr sz="422"/>
            </a:lvl7pPr>
            <a:lvl8pPr marL="1350081" indent="0">
              <a:buNone/>
              <a:defRPr sz="422"/>
            </a:lvl8pPr>
            <a:lvl9pPr marL="1542950" indent="0">
              <a:buNone/>
              <a:defRPr sz="42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193991-98D0-40C0-A6A9-C828A5D8D47A}" type="datetimeFigureOut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12/9/2021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EB42E-13C7-4590-AB07-A20037D8F0DA}" type="slidenum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484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68AE-923D-4511-8533-520FFD1D75C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3BF2-463B-49CF-BAC7-93B0210A6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3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192869" indent="0">
              <a:buNone/>
              <a:defRPr sz="1181"/>
            </a:lvl2pPr>
            <a:lvl3pPr marL="385737" indent="0">
              <a:buNone/>
              <a:defRPr sz="1013"/>
            </a:lvl3pPr>
            <a:lvl4pPr marL="578606" indent="0">
              <a:buNone/>
              <a:defRPr sz="844"/>
            </a:lvl4pPr>
            <a:lvl5pPr marL="771475" indent="0">
              <a:buNone/>
              <a:defRPr sz="844"/>
            </a:lvl5pPr>
            <a:lvl6pPr marL="964344" indent="0">
              <a:buNone/>
              <a:defRPr sz="844"/>
            </a:lvl6pPr>
            <a:lvl7pPr marL="1157213" indent="0">
              <a:buNone/>
              <a:defRPr sz="844"/>
            </a:lvl7pPr>
            <a:lvl8pPr marL="1350081" indent="0">
              <a:buNone/>
              <a:defRPr sz="844"/>
            </a:lvl8pPr>
            <a:lvl9pPr marL="1542950" indent="0">
              <a:buNone/>
              <a:defRPr sz="84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675"/>
            </a:lvl1pPr>
            <a:lvl2pPr marL="192869" indent="0">
              <a:buNone/>
              <a:defRPr sz="591"/>
            </a:lvl2pPr>
            <a:lvl3pPr marL="385737" indent="0">
              <a:buNone/>
              <a:defRPr sz="506"/>
            </a:lvl3pPr>
            <a:lvl4pPr marL="578606" indent="0">
              <a:buNone/>
              <a:defRPr sz="422"/>
            </a:lvl4pPr>
            <a:lvl5pPr marL="771475" indent="0">
              <a:buNone/>
              <a:defRPr sz="422"/>
            </a:lvl5pPr>
            <a:lvl6pPr marL="964344" indent="0">
              <a:buNone/>
              <a:defRPr sz="422"/>
            </a:lvl6pPr>
            <a:lvl7pPr marL="1157213" indent="0">
              <a:buNone/>
              <a:defRPr sz="422"/>
            </a:lvl7pPr>
            <a:lvl8pPr marL="1350081" indent="0">
              <a:buNone/>
              <a:defRPr sz="422"/>
            </a:lvl8pPr>
            <a:lvl9pPr marL="1542950" indent="0">
              <a:buNone/>
              <a:defRPr sz="42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0D577-4A4D-4573-B5EF-24163BDBD1F6}" type="datetimeFigureOut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12/9/2021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9B651-D383-48CC-8433-775AC9EEEE16}" type="slidenum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490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CCE17-9B05-4DE9-A49F-3CD9AFD2FB27}" type="datetimeFigureOut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12/9/2021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294009-88D3-4455-BFC3-35D8A2CE9346}" type="slidenum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145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6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4FA4A-8479-4956-8B2E-D03BFDDACF49}" type="datetimeFigureOut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12/9/2021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951879-4277-4106-8E29-9EFC0E0244A5}" type="slidenum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336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68AE-923D-4511-8533-520FFD1D75C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3BF2-463B-49CF-BAC7-93B0210A6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87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68AE-923D-4511-8533-520FFD1D75C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3BF2-463B-49CF-BAC7-93B0210A6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54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68AE-923D-4511-8533-520FFD1D75C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3BF2-463B-49CF-BAC7-93B0210A6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40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68AE-923D-4511-8533-520FFD1D75C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3BF2-463B-49CF-BAC7-93B0210A6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59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68AE-923D-4511-8533-520FFD1D75C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3BF2-463B-49CF-BAC7-93B0210A6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64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68AE-923D-4511-8533-520FFD1D75C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3BF2-463B-49CF-BAC7-93B0210A6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69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68AE-923D-4511-8533-520FFD1D75C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F3BF2-463B-49CF-BAC7-93B0210A6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0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D68AE-923D-4511-8533-520FFD1D75C9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F3BF2-463B-49CF-BAC7-93B0210A6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0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385737" eaLnBrk="1" fontAlgn="auto" hangingPunct="1">
              <a:spcBef>
                <a:spcPts val="0"/>
              </a:spcBef>
              <a:spcAft>
                <a:spcPts val="0"/>
              </a:spcAft>
              <a:defRPr sz="506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l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3D0839-012A-4A7C-8E1A-55C4B29FB832}" type="datetimeFigureOut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12/9/2021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85737" eaLnBrk="1" fontAlgn="auto" hangingPunct="1">
              <a:spcBef>
                <a:spcPts val="0"/>
              </a:spcBef>
              <a:spcAft>
                <a:spcPts val="0"/>
              </a:spcAft>
              <a:defRPr sz="506" b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ct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385737" eaLnBrk="1" fontAlgn="auto" hangingPunct="1">
              <a:spcBef>
                <a:spcPts val="0"/>
              </a:spcBef>
              <a:spcAft>
                <a:spcPts val="0"/>
              </a:spcAft>
              <a:defRPr sz="506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r" defTabSz="3857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F9C8E-A796-4632-AC15-2EDC5022D9D1}" type="slidenum">
              <a:rPr kumimoji="0" lang="en-US" sz="50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85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603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841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3841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>
          <a:solidFill>
            <a:schemeClr val="tx1"/>
          </a:solidFill>
          <a:latin typeface="Calibri Light" panose="020F0302020204030204" pitchFamily="34" charset="0"/>
        </a:defRPr>
      </a:lvl2pPr>
      <a:lvl3pPr algn="l" defTabSz="3841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>
          <a:solidFill>
            <a:schemeClr val="tx1"/>
          </a:solidFill>
          <a:latin typeface="Calibri Light" panose="020F0302020204030204" pitchFamily="34" charset="0"/>
        </a:defRPr>
      </a:lvl3pPr>
      <a:lvl4pPr algn="l" defTabSz="3841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>
          <a:solidFill>
            <a:schemeClr val="tx1"/>
          </a:solidFill>
          <a:latin typeface="Calibri Light" panose="020F0302020204030204" pitchFamily="34" charset="0"/>
        </a:defRPr>
      </a:lvl4pPr>
      <a:lvl5pPr algn="l" defTabSz="3841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>
          <a:solidFill>
            <a:schemeClr val="tx1"/>
          </a:solidFill>
          <a:latin typeface="Calibri Light" panose="020F0302020204030204" pitchFamily="34" charset="0"/>
        </a:defRPr>
      </a:lvl5pPr>
      <a:lvl6pPr marL="257159" algn="l" defTabSz="385737" rtl="0" fontAlgn="base">
        <a:lnSpc>
          <a:spcPct val="90000"/>
        </a:lnSpc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Calibri Light" panose="020F0302020204030204" pitchFamily="34" charset="0"/>
        </a:defRPr>
      </a:lvl6pPr>
      <a:lvl7pPr marL="514317" algn="l" defTabSz="385737" rtl="0" fontAlgn="base">
        <a:lnSpc>
          <a:spcPct val="90000"/>
        </a:lnSpc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Calibri Light" panose="020F0302020204030204" pitchFamily="34" charset="0"/>
        </a:defRPr>
      </a:lvl7pPr>
      <a:lvl8pPr marL="771475" algn="l" defTabSz="385737" rtl="0" fontAlgn="base">
        <a:lnSpc>
          <a:spcPct val="90000"/>
        </a:lnSpc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Calibri Light" panose="020F0302020204030204" pitchFamily="34" charset="0"/>
        </a:defRPr>
      </a:lvl8pPr>
      <a:lvl9pPr marL="1028633" algn="l" defTabSz="385737" rtl="0" fontAlgn="base">
        <a:lnSpc>
          <a:spcPct val="90000"/>
        </a:lnSpc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95250" indent="-95250" algn="l" defTabSz="384175" rtl="0" eaLnBrk="0" fontAlgn="base" hangingPunct="0">
        <a:lnSpc>
          <a:spcPct val="90000"/>
        </a:lnSpc>
        <a:spcBef>
          <a:spcPts val="425"/>
        </a:spcBef>
        <a:spcAft>
          <a:spcPct val="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338" indent="-95250" algn="l" defTabSz="384175" rtl="0" eaLnBrk="0" fontAlgn="base" hangingPunct="0">
        <a:lnSpc>
          <a:spcPct val="90000"/>
        </a:lnSpc>
        <a:spcBef>
          <a:spcPts val="213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481013" indent="-95250" algn="l" defTabSz="384175" rtl="0" eaLnBrk="0" fontAlgn="base" hangingPunct="0">
        <a:lnSpc>
          <a:spcPct val="90000"/>
        </a:lnSpc>
        <a:spcBef>
          <a:spcPts val="213"/>
        </a:spcBef>
        <a:spcAft>
          <a:spcPct val="0"/>
        </a:spcAft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673100" indent="-95250" algn="l" defTabSz="384175" rtl="0" eaLnBrk="0" fontAlgn="base" hangingPunct="0">
        <a:lnSpc>
          <a:spcPct val="90000"/>
        </a:lnSpc>
        <a:spcBef>
          <a:spcPts val="213"/>
        </a:spcBef>
        <a:spcAft>
          <a:spcPct val="0"/>
        </a:spcAft>
        <a:buFont typeface="Arial" panose="020B0604020202020204" pitchFamily="34" charset="0"/>
        <a:buChar char="•"/>
        <a:defRPr sz="600" kern="1200">
          <a:solidFill>
            <a:schemeClr val="tx1"/>
          </a:solidFill>
          <a:latin typeface="+mn-lt"/>
          <a:ea typeface="+mn-ea"/>
          <a:cs typeface="+mn-cs"/>
        </a:defRPr>
      </a:lvl4pPr>
      <a:lvl5pPr marL="866775" indent="-95250" algn="l" defTabSz="384175" rtl="0" eaLnBrk="0" fontAlgn="base" hangingPunct="0">
        <a:lnSpc>
          <a:spcPct val="90000"/>
        </a:lnSpc>
        <a:spcBef>
          <a:spcPts val="213"/>
        </a:spcBef>
        <a:spcAft>
          <a:spcPct val="0"/>
        </a:spcAft>
        <a:buFont typeface="Arial" panose="020B0604020202020204" pitchFamily="34" charset="0"/>
        <a:buChar char="•"/>
        <a:defRPr sz="600" kern="1200">
          <a:solidFill>
            <a:schemeClr val="tx1"/>
          </a:solidFill>
          <a:latin typeface="+mn-lt"/>
          <a:ea typeface="+mn-ea"/>
          <a:cs typeface="+mn-cs"/>
        </a:defRPr>
      </a:lvl5pPr>
      <a:lvl6pPr marL="1060778" indent="-96434" algn="l" defTabSz="385737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648" indent="-96434" algn="l" defTabSz="385737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515" indent="-96434" algn="l" defTabSz="385737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385" indent="-96434" algn="l" defTabSz="385737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37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69" algn="l" defTabSz="385737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37" algn="l" defTabSz="385737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06" algn="l" defTabSz="385737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475" algn="l" defTabSz="385737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344" algn="l" defTabSz="385737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13" algn="l" defTabSz="385737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081" algn="l" defTabSz="385737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2950" algn="l" defTabSz="385737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12.xml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3.jpeg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7.wmf"/><Relationship Id="rId4" Type="http://schemas.openxmlformats.org/officeDocument/2006/relationships/oleObject" Target="../embeddings/oleObject1.bin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a7ef13e6488ebda4182295e359de718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121"/>
            <a:ext cx="9296400" cy="5314950"/>
          </a:xfrm>
          <a:solidFill>
            <a:srgbClr val="F6A8ED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2" name="Picture 5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572000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8" y="320675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4" name="AutoShape 10"/>
          <p:cNvSpPr>
            <a:spLocks noChangeArrowheads="1"/>
          </p:cNvSpPr>
          <p:nvPr/>
        </p:nvSpPr>
        <p:spPr bwMode="auto">
          <a:xfrm>
            <a:off x="365127" y="2332039"/>
            <a:ext cx="441325" cy="388937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2400"/>
          </a:p>
        </p:txBody>
      </p:sp>
      <p:sp>
        <p:nvSpPr>
          <p:cNvPr id="88076" name="AutoShape 12"/>
          <p:cNvSpPr>
            <a:spLocks noChangeArrowheads="1"/>
          </p:cNvSpPr>
          <p:nvPr/>
        </p:nvSpPr>
        <p:spPr bwMode="auto">
          <a:xfrm>
            <a:off x="4389440" y="0"/>
            <a:ext cx="439737" cy="388938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2400"/>
          </a:p>
        </p:txBody>
      </p:sp>
      <p:sp>
        <p:nvSpPr>
          <p:cNvPr id="88077" name="AutoShape 13"/>
          <p:cNvSpPr>
            <a:spLocks noChangeArrowheads="1"/>
          </p:cNvSpPr>
          <p:nvPr/>
        </p:nvSpPr>
        <p:spPr bwMode="auto">
          <a:xfrm>
            <a:off x="4883150" y="276226"/>
            <a:ext cx="482600" cy="352425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88078" name="AutoShape 14"/>
          <p:cNvSpPr>
            <a:spLocks noChangeArrowheads="1"/>
          </p:cNvSpPr>
          <p:nvPr/>
        </p:nvSpPr>
        <p:spPr bwMode="auto">
          <a:xfrm>
            <a:off x="6765925" y="206376"/>
            <a:ext cx="441325" cy="358775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2400"/>
          </a:p>
        </p:txBody>
      </p:sp>
      <p:sp>
        <p:nvSpPr>
          <p:cNvPr id="88079" name="AutoShape 15"/>
          <p:cNvSpPr>
            <a:spLocks noChangeArrowheads="1"/>
          </p:cNvSpPr>
          <p:nvPr/>
        </p:nvSpPr>
        <p:spPr bwMode="auto">
          <a:xfrm>
            <a:off x="8412165" y="742950"/>
            <a:ext cx="731837" cy="617538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88080" name="AutoShape 16"/>
          <p:cNvSpPr>
            <a:spLocks noChangeArrowheads="1"/>
          </p:cNvSpPr>
          <p:nvPr/>
        </p:nvSpPr>
        <p:spPr bwMode="auto">
          <a:xfrm>
            <a:off x="457200" y="3908426"/>
            <a:ext cx="463550" cy="396875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88081" name="AutoShape 17"/>
          <p:cNvSpPr>
            <a:spLocks noChangeArrowheads="1"/>
          </p:cNvSpPr>
          <p:nvPr/>
        </p:nvSpPr>
        <p:spPr bwMode="auto">
          <a:xfrm>
            <a:off x="8305802" y="3257551"/>
            <a:ext cx="593725" cy="485775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2400"/>
          </a:p>
        </p:txBody>
      </p:sp>
      <p:sp>
        <p:nvSpPr>
          <p:cNvPr id="88082" name="AutoShape 18"/>
          <p:cNvSpPr>
            <a:spLocks noChangeArrowheads="1"/>
          </p:cNvSpPr>
          <p:nvPr/>
        </p:nvSpPr>
        <p:spPr bwMode="auto">
          <a:xfrm>
            <a:off x="7772400" y="4791076"/>
            <a:ext cx="484188" cy="352425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88083" name="AutoShape 19"/>
          <p:cNvSpPr>
            <a:spLocks noChangeArrowheads="1"/>
          </p:cNvSpPr>
          <p:nvPr/>
        </p:nvSpPr>
        <p:spPr bwMode="auto">
          <a:xfrm>
            <a:off x="8077202" y="3829051"/>
            <a:ext cx="639763" cy="479425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88084" name="AutoShape 20"/>
          <p:cNvSpPr>
            <a:spLocks noChangeArrowheads="1"/>
          </p:cNvSpPr>
          <p:nvPr/>
        </p:nvSpPr>
        <p:spPr bwMode="auto">
          <a:xfrm>
            <a:off x="6400800" y="4114800"/>
            <a:ext cx="547688" cy="6175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2400"/>
          </a:p>
        </p:txBody>
      </p:sp>
      <p:sp>
        <p:nvSpPr>
          <p:cNvPr id="88085" name="AutoShape 21"/>
          <p:cNvSpPr>
            <a:spLocks noChangeArrowheads="1"/>
          </p:cNvSpPr>
          <p:nvPr/>
        </p:nvSpPr>
        <p:spPr bwMode="auto">
          <a:xfrm>
            <a:off x="4648202" y="4784726"/>
            <a:ext cx="441325" cy="358775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2400"/>
          </a:p>
        </p:txBody>
      </p:sp>
      <p:sp>
        <p:nvSpPr>
          <p:cNvPr id="88086" name="AutoShape 22"/>
          <p:cNvSpPr>
            <a:spLocks noChangeArrowheads="1"/>
          </p:cNvSpPr>
          <p:nvPr/>
        </p:nvSpPr>
        <p:spPr bwMode="auto">
          <a:xfrm>
            <a:off x="2590802" y="4171950"/>
            <a:ext cx="1006475" cy="617538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2070" name="WordArt 23"/>
          <p:cNvSpPr>
            <a:spLocks noChangeArrowheads="1" noChangeShapeType="1" noTextEdit="1"/>
          </p:cNvSpPr>
          <p:nvPr/>
        </p:nvSpPr>
        <p:spPr bwMode="auto">
          <a:xfrm>
            <a:off x="1195717" y="103189"/>
            <a:ext cx="7132640" cy="12573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0500"/>
              </a:avLst>
            </a:prstTxWarp>
          </a:bodyPr>
          <a:lstStyle/>
          <a:p>
            <a:pPr algn="ctr"/>
            <a:r>
              <a:rPr lang="vi-VN" sz="3600" b="1" kern="10" dirty="0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Trường Tiểu học Ái Mộ A</a:t>
            </a:r>
            <a:endParaRPr lang="en-US" sz="3600" b="1" kern="10" dirty="0">
              <a:ln w="9525">
                <a:solidFill>
                  <a:srgbClr val="0033CC"/>
                </a:solidFill>
                <a:round/>
                <a:headEnd/>
                <a:tailEnd/>
              </a:ln>
              <a:solidFill>
                <a:srgbClr val="FF00FF"/>
              </a:solidFill>
              <a:latin typeface="Times New Roman"/>
              <a:cs typeface="Times New Roman"/>
            </a:endParaRPr>
          </a:p>
        </p:txBody>
      </p:sp>
      <p:pic>
        <p:nvPicPr>
          <p:cNvPr id="2072" name="Picture 3" descr="z134381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5" y="960438"/>
            <a:ext cx="94773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3" name="Picture 3" descr="z134381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93663"/>
            <a:ext cx="94773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4" name="Picture 3" descr="z134381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340" y="4095750"/>
            <a:ext cx="94773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5" name="Picture 3" descr="z134381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2" y="742950"/>
            <a:ext cx="9493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6" name="Picture 3" descr="z134381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43400"/>
            <a:ext cx="94773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AutoShape 22"/>
          <p:cNvSpPr>
            <a:spLocks noChangeArrowheads="1"/>
          </p:cNvSpPr>
          <p:nvPr/>
        </p:nvSpPr>
        <p:spPr bwMode="auto">
          <a:xfrm>
            <a:off x="6659565" y="1360489"/>
            <a:ext cx="1006475" cy="61595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34" name="AutoShape 19"/>
          <p:cNvSpPr>
            <a:spLocks noChangeArrowheads="1"/>
          </p:cNvSpPr>
          <p:nvPr/>
        </p:nvSpPr>
        <p:spPr bwMode="auto">
          <a:xfrm>
            <a:off x="-55563" y="3349626"/>
            <a:ext cx="639763" cy="479425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36" name="AutoShape 16"/>
          <p:cNvSpPr>
            <a:spLocks noChangeArrowheads="1"/>
          </p:cNvSpPr>
          <p:nvPr/>
        </p:nvSpPr>
        <p:spPr bwMode="auto">
          <a:xfrm>
            <a:off x="1841500" y="4906964"/>
            <a:ext cx="463550" cy="396875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38" name="AutoShape 16"/>
          <p:cNvSpPr>
            <a:spLocks noChangeArrowheads="1"/>
          </p:cNvSpPr>
          <p:nvPr/>
        </p:nvSpPr>
        <p:spPr bwMode="auto">
          <a:xfrm>
            <a:off x="2990850" y="231776"/>
            <a:ext cx="463550" cy="396875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1360489"/>
            <a:ext cx="5995988" cy="954107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vi-VN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Bài giảng trực tuyến lớp 3</a:t>
            </a:r>
          </a:p>
          <a:p>
            <a:r>
              <a:rPr lang="vi-VN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              Tuần 14</a:t>
            </a: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33524" y="2876549"/>
            <a:ext cx="42768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Tập đọc : Nhớ Việt Bắc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49226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4" grpId="0" animBg="1"/>
      <p:bldP spid="88076" grpId="0" animBg="1"/>
      <p:bldP spid="88078" grpId="0" animBg="1"/>
      <p:bldP spid="88081" grpId="0" animBg="1"/>
      <p:bldP spid="88084" grpId="0" animBg="1"/>
      <p:bldP spid="8808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12"/>
          <p:cNvSpPr>
            <a:spLocks noChangeShapeType="1"/>
          </p:cNvSpPr>
          <p:nvPr/>
        </p:nvSpPr>
        <p:spPr bwMode="auto">
          <a:xfrm>
            <a:off x="4465317" y="1581151"/>
            <a:ext cx="30482" cy="2895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48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53398">
            <a:off x="7597776" y="-217487"/>
            <a:ext cx="1328738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7716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Rectangle 10"/>
          <p:cNvSpPr>
            <a:spLocks noChangeArrowheads="1"/>
          </p:cNvSpPr>
          <p:nvPr/>
        </p:nvSpPr>
        <p:spPr bwMode="auto">
          <a:xfrm>
            <a:off x="3200400" y="514350"/>
            <a:ext cx="25103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838200" y="1276350"/>
            <a:ext cx="17299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5" name="TextBox 1"/>
          <p:cNvSpPr txBox="1">
            <a:spLocks noChangeArrowheads="1"/>
          </p:cNvSpPr>
          <p:nvPr/>
        </p:nvSpPr>
        <p:spPr bwMode="auto">
          <a:xfrm>
            <a:off x="457200" y="2266950"/>
            <a:ext cx="41290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sz="2800" b="1" dirty="0" smtClean="0">
                <a:solidFill>
                  <a:srgbClr val="000000"/>
                </a:solidFill>
                <a:cs typeface="Times New Roman" pitchFamily="18" charset="0"/>
              </a:rPr>
              <a:t>+ </a:t>
            </a:r>
            <a:r>
              <a:rPr lang="vi-VN" sz="2800" b="1" dirty="0" smtClean="0">
                <a:solidFill>
                  <a:srgbClr val="000000"/>
                </a:solidFill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Times New Roman" pitchFamily="18" charset="0"/>
              </a:rPr>
              <a:t>khó</a:t>
            </a:r>
            <a:r>
              <a:rPr lang="vi-VN" sz="2800" b="1" dirty="0">
                <a:solidFill>
                  <a:srgbClr val="000000"/>
                </a:solidFill>
                <a:cs typeface="Times New Roman" pitchFamily="18" charset="0"/>
              </a:rPr>
              <a:t>:</a:t>
            </a:r>
          </a:p>
        </p:txBody>
      </p:sp>
      <p:pic>
        <p:nvPicPr>
          <p:cNvPr id="6156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23837" y="3595688"/>
            <a:ext cx="17716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59593">
            <a:off x="7372350" y="3819526"/>
            <a:ext cx="17716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5257800" y="895350"/>
            <a:ext cx="16081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00334D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i="1" dirty="0" err="1">
                <a:solidFill>
                  <a:srgbClr val="00334D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b="1" i="1" dirty="0">
                <a:solidFill>
                  <a:srgbClr val="0033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334D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800" b="1" i="1" dirty="0">
                <a:solidFill>
                  <a:srgbClr val="00334D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2138617" y="2491145"/>
            <a:ext cx="2165029" cy="239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en-US" sz="28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Tx/>
              <a:buChar char="-"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Tx/>
              <a:buChar char="-"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Thắt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Chuốt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giăng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Tx/>
              <a:buChar char="-"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 marL="457200" indent="-457200" algn="l">
              <a:buFontTx/>
              <a:buChar char="-"/>
            </a:pPr>
            <a:endParaRPr lang="en-US" sz="28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FontTx/>
              <a:buChar char="-"/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09750"/>
            <a:ext cx="4648200" cy="40914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143000" y="0"/>
            <a:ext cx="685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Tập đọc</a:t>
            </a:r>
            <a:endParaRPr lang="en-US" sz="3200" b="1" u="sng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157579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54" grpId="0"/>
      <p:bldP spid="6155" grpId="0"/>
      <p:bldP spid="1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19200" y="304801"/>
            <a:ext cx="7772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81200" y="609601"/>
            <a:ext cx="6248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90600" y="0"/>
            <a:ext cx="2286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049982" y="57091"/>
            <a:ext cx="281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25"/>
          <p:cNvSpPr>
            <a:spLocks noChangeShapeType="1"/>
          </p:cNvSpPr>
          <p:nvPr/>
        </p:nvSpPr>
        <p:spPr bwMode="auto">
          <a:xfrm>
            <a:off x="4876802" y="562971"/>
            <a:ext cx="45719" cy="490937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429000" y="1143001"/>
            <a:ext cx="1752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4982746" y="816551"/>
            <a:ext cx="228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rgbClr val="0000FF"/>
                </a:solidFill>
              </a:rPr>
              <a:t>* </a:t>
            </a:r>
            <a:r>
              <a:rPr lang="en-US" sz="2000" b="1" dirty="0" err="1" smtClean="0">
                <a:solidFill>
                  <a:srgbClr val="0000FF"/>
                </a:solidFill>
              </a:rPr>
              <a:t>Từ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ngư</a:t>
            </a:r>
            <a:r>
              <a:rPr lang="en-US" sz="2000" b="1" dirty="0">
                <a:solidFill>
                  <a:srgbClr val="0000FF"/>
                </a:solidFill>
              </a:rPr>
              <a:t>̃: </a:t>
            </a:r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0" y="514350"/>
            <a:ext cx="5181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2000" b="1" dirty="0" smtClean="0">
                <a:solidFill>
                  <a:srgbClr val="0000FF"/>
                </a:solidFill>
              </a:rPr>
              <a:t> * </a:t>
            </a:r>
            <a:r>
              <a:rPr lang="en-US" sz="2000" b="1" dirty="0" err="1" smtClean="0">
                <a:solidFill>
                  <a:srgbClr val="0000FF"/>
                </a:solidFill>
              </a:rPr>
              <a:t>Luyện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đọc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câu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thơ</a:t>
            </a:r>
            <a:r>
              <a:rPr lang="en-US" sz="2000" b="1" dirty="0" smtClean="0">
                <a:solidFill>
                  <a:srgbClr val="0000FF"/>
                </a:solidFill>
              </a:rPr>
              <a:t>: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- </a:t>
            </a:r>
            <a:r>
              <a:rPr lang="en-US" sz="2000" b="1" dirty="0" err="1" smtClean="0">
                <a:solidFill>
                  <a:srgbClr val="0000FF"/>
                </a:solidFill>
              </a:rPr>
              <a:t>Từ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khó</a:t>
            </a:r>
            <a:r>
              <a:rPr lang="en-US" sz="2000" b="1" dirty="0" smtClean="0"/>
              <a:t>: </a:t>
            </a:r>
            <a:r>
              <a:rPr lang="en-US" sz="2000" b="1" dirty="0" err="1" smtClean="0"/>
              <a:t>nắng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thắt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lưng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chuốt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rừng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phách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đan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nón,núi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giăng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mơ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nở</a:t>
            </a:r>
            <a:r>
              <a:rPr lang="en-US" sz="2000" b="1" dirty="0" smtClean="0"/>
              <a:t>,..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-135927" y="2896731"/>
            <a:ext cx="474725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*Ta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chuối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gài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thắt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lùng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0" y="2896731"/>
            <a:ext cx="479371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*  Ta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về,mình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ta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Ta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về,ta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chuối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gài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thắt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*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lùng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50"/>
          <p:cNvSpPr txBox="1">
            <a:spLocks noChangeArrowheads="1"/>
          </p:cNvSpPr>
          <p:nvPr/>
        </p:nvSpPr>
        <p:spPr bwMode="auto">
          <a:xfrm>
            <a:off x="4376356" y="2921505"/>
            <a:ext cx="762000" cy="189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spcBef>
                <a:spcPts val="500"/>
              </a:spcBef>
            </a:pP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2/4</a:t>
            </a:r>
          </a:p>
          <a:p>
            <a:pPr algn="l">
              <a:spcBef>
                <a:spcPts val="500"/>
              </a:spcBef>
            </a:pP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2/2/4</a:t>
            </a:r>
          </a:p>
          <a:p>
            <a:pPr algn="l">
              <a:spcBef>
                <a:spcPts val="500"/>
              </a:spcBef>
            </a:pP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2/4</a:t>
            </a:r>
          </a:p>
          <a:p>
            <a:pPr algn="l">
              <a:spcBef>
                <a:spcPts val="500"/>
              </a:spcBef>
            </a:pP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4/4</a:t>
            </a:r>
          </a:p>
          <a:p>
            <a:pPr algn="l">
              <a:spcBef>
                <a:spcPts val="500"/>
              </a:spcBef>
            </a:pP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4/2</a:t>
            </a:r>
          </a:p>
          <a:p>
            <a:pPr algn="l">
              <a:spcBef>
                <a:spcPts val="500"/>
              </a:spcBef>
            </a:pP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2/2/4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34290" y="1503587"/>
            <a:ext cx="3886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rgbClr val="0000FF"/>
                </a:solidFill>
              </a:rPr>
              <a:t>* </a:t>
            </a:r>
            <a:r>
              <a:rPr lang="en-US" sz="2000" b="1" dirty="0" err="1" smtClean="0">
                <a:solidFill>
                  <a:srgbClr val="0000FF"/>
                </a:solidFill>
              </a:rPr>
              <a:t>Luyện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đọc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khổ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</a:rPr>
              <a:t>thơ</a:t>
            </a:r>
            <a:r>
              <a:rPr lang="en-US" sz="2000" b="1" dirty="0" smtClean="0">
                <a:solidFill>
                  <a:srgbClr val="0000FF"/>
                </a:solidFill>
              </a:rPr>
              <a:t>: 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0" y="1669698"/>
            <a:ext cx="495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chia 2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0" hangingPunct="0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hangingPunct="0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000" b="1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50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4876800" y="1261275"/>
            <a:ext cx="1409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15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  <p:bldP spid="17" grpId="0"/>
      <p:bldP spid="18" grpId="0"/>
      <p:bldP spid="19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wpe12360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lum bright="-16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786" y="508654"/>
            <a:ext cx="8089037" cy="4196696"/>
          </a:xfrm>
          <a:noFill/>
          <a:ln w="38100" cap="rnd">
            <a:solidFill>
              <a:srgbClr val="000000"/>
            </a:solidFill>
            <a:prstDash val="sysDot"/>
            <a:miter lim="800000"/>
            <a:headEnd/>
            <a:tailEnd/>
          </a:ln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1828800" y="1809751"/>
            <a:ext cx="18288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0000FF"/>
                </a:solidFill>
              </a:rPr>
              <a:t>Việt Bắc</a:t>
            </a:r>
            <a:endParaRPr lang="en-US"/>
          </a:p>
        </p:txBody>
      </p:sp>
      <p:sp>
        <p:nvSpPr>
          <p:cNvPr id="8196" name="Freeform 2"/>
          <p:cNvSpPr>
            <a:spLocks noChangeArrowheads="1"/>
          </p:cNvSpPr>
          <p:nvPr/>
        </p:nvSpPr>
        <p:spPr bwMode="auto">
          <a:xfrm>
            <a:off x="3581400" y="1123950"/>
            <a:ext cx="4267200" cy="2057400"/>
          </a:xfrm>
          <a:custGeom>
            <a:avLst/>
            <a:gdLst>
              <a:gd name="T0" fmla="*/ 2147483647 w 3028"/>
              <a:gd name="T1" fmla="*/ 2147483647 h 2172"/>
              <a:gd name="T2" fmla="*/ 2147483647 w 3028"/>
              <a:gd name="T3" fmla="*/ 2147483647 h 2172"/>
              <a:gd name="T4" fmla="*/ 2147483647 w 3028"/>
              <a:gd name="T5" fmla="*/ 2147483647 h 2172"/>
              <a:gd name="T6" fmla="*/ 2147483647 w 3028"/>
              <a:gd name="T7" fmla="*/ 2147483647 h 2172"/>
              <a:gd name="T8" fmla="*/ 2147483647 w 3028"/>
              <a:gd name="T9" fmla="*/ 0 h 2172"/>
              <a:gd name="T10" fmla="*/ 2147483647 w 3028"/>
              <a:gd name="T11" fmla="*/ 2147483647 h 2172"/>
              <a:gd name="T12" fmla="*/ 2147483647 w 3028"/>
              <a:gd name="T13" fmla="*/ 2147483647 h 2172"/>
              <a:gd name="T14" fmla="*/ 2147483647 w 3028"/>
              <a:gd name="T15" fmla="*/ 2147483647 h 2172"/>
              <a:gd name="T16" fmla="*/ 2147483647 w 3028"/>
              <a:gd name="T17" fmla="*/ 2147483647 h 2172"/>
              <a:gd name="T18" fmla="*/ 2147483647 w 3028"/>
              <a:gd name="T19" fmla="*/ 2147483647 h 2172"/>
              <a:gd name="T20" fmla="*/ 2147483647 w 3028"/>
              <a:gd name="T21" fmla="*/ 2147483647 h 2172"/>
              <a:gd name="T22" fmla="*/ 2147483647 w 3028"/>
              <a:gd name="T23" fmla="*/ 2147483647 h 2172"/>
              <a:gd name="T24" fmla="*/ 2147483647 w 3028"/>
              <a:gd name="T25" fmla="*/ 2147483647 h 2172"/>
              <a:gd name="T26" fmla="*/ 2147483647 w 3028"/>
              <a:gd name="T27" fmla="*/ 2147483647 h 2172"/>
              <a:gd name="T28" fmla="*/ 2147483647 w 3028"/>
              <a:gd name="T29" fmla="*/ 2147483647 h 2172"/>
              <a:gd name="T30" fmla="*/ 2147483647 w 3028"/>
              <a:gd name="T31" fmla="*/ 2147483647 h 2172"/>
              <a:gd name="T32" fmla="*/ 2147483647 w 3028"/>
              <a:gd name="T33" fmla="*/ 2147483647 h 2172"/>
              <a:gd name="T34" fmla="*/ 2147483647 w 3028"/>
              <a:gd name="T35" fmla="*/ 2147483647 h 2172"/>
              <a:gd name="T36" fmla="*/ 2147483647 w 3028"/>
              <a:gd name="T37" fmla="*/ 2147483647 h 2172"/>
              <a:gd name="T38" fmla="*/ 2147483647 w 3028"/>
              <a:gd name="T39" fmla="*/ 2147483647 h 2172"/>
              <a:gd name="T40" fmla="*/ 2147483647 w 3028"/>
              <a:gd name="T41" fmla="*/ 2147483647 h 2172"/>
              <a:gd name="T42" fmla="*/ 2147483647 w 3028"/>
              <a:gd name="T43" fmla="*/ 2147483647 h 2172"/>
              <a:gd name="T44" fmla="*/ 2147483647 w 3028"/>
              <a:gd name="T45" fmla="*/ 2147483647 h 2172"/>
              <a:gd name="T46" fmla="*/ 2147483647 w 3028"/>
              <a:gd name="T47" fmla="*/ 2147483647 h 2172"/>
              <a:gd name="T48" fmla="*/ 2147483647 w 3028"/>
              <a:gd name="T49" fmla="*/ 2147483647 h 2172"/>
              <a:gd name="T50" fmla="*/ 2147483647 w 3028"/>
              <a:gd name="T51" fmla="*/ 2147483647 h 2172"/>
              <a:gd name="T52" fmla="*/ 2147483647 w 3028"/>
              <a:gd name="T53" fmla="*/ 2147483647 h 2172"/>
              <a:gd name="T54" fmla="*/ 2147483647 w 3028"/>
              <a:gd name="T55" fmla="*/ 2147483647 h 2172"/>
              <a:gd name="T56" fmla="*/ 2147483647 w 3028"/>
              <a:gd name="T57" fmla="*/ 2147483647 h 2172"/>
              <a:gd name="T58" fmla="*/ 2147483647 w 3028"/>
              <a:gd name="T59" fmla="*/ 2147483647 h 2172"/>
              <a:gd name="T60" fmla="*/ 2147483647 w 3028"/>
              <a:gd name="T61" fmla="*/ 2147483647 h 2172"/>
              <a:gd name="T62" fmla="*/ 2147483647 w 3028"/>
              <a:gd name="T63" fmla="*/ 2147483647 h 2172"/>
              <a:gd name="T64" fmla="*/ 2147483647 w 3028"/>
              <a:gd name="T65" fmla="*/ 2147483647 h 2172"/>
              <a:gd name="T66" fmla="*/ 2147483647 w 3028"/>
              <a:gd name="T67" fmla="*/ 2147483647 h 2172"/>
              <a:gd name="T68" fmla="*/ 2147483647 w 3028"/>
              <a:gd name="T69" fmla="*/ 2147483647 h 2172"/>
              <a:gd name="T70" fmla="*/ 2147483647 w 3028"/>
              <a:gd name="T71" fmla="*/ 2147483647 h 2172"/>
              <a:gd name="T72" fmla="*/ 2147483647 w 3028"/>
              <a:gd name="T73" fmla="*/ 2147483647 h 2172"/>
              <a:gd name="T74" fmla="*/ 2147483647 w 3028"/>
              <a:gd name="T75" fmla="*/ 2147483647 h 2172"/>
              <a:gd name="T76" fmla="*/ 2147483647 w 3028"/>
              <a:gd name="T77" fmla="*/ 2147483647 h 2172"/>
              <a:gd name="T78" fmla="*/ 2147483647 w 3028"/>
              <a:gd name="T79" fmla="*/ 2147483647 h 2172"/>
              <a:gd name="T80" fmla="*/ 2147483647 w 3028"/>
              <a:gd name="T81" fmla="*/ 2147483647 h 2172"/>
              <a:gd name="T82" fmla="*/ 2147483647 w 3028"/>
              <a:gd name="T83" fmla="*/ 2147483647 h 2172"/>
              <a:gd name="T84" fmla="*/ 2147483647 w 3028"/>
              <a:gd name="T85" fmla="*/ 2147483647 h 2172"/>
              <a:gd name="T86" fmla="*/ 2147483647 w 3028"/>
              <a:gd name="T87" fmla="*/ 2147483647 h 2172"/>
              <a:gd name="T88" fmla="*/ 2147483647 w 3028"/>
              <a:gd name="T89" fmla="*/ 2147483647 h 2172"/>
              <a:gd name="T90" fmla="*/ 2147483647 w 3028"/>
              <a:gd name="T91" fmla="*/ 2147483647 h 2172"/>
              <a:gd name="T92" fmla="*/ 2147483647 w 3028"/>
              <a:gd name="T93" fmla="*/ 2147483647 h 217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3028" h="2172">
                <a:moveTo>
                  <a:pt x="0" y="780"/>
                </a:moveTo>
                <a:cubicBezTo>
                  <a:pt x="88" y="751"/>
                  <a:pt x="47" y="762"/>
                  <a:pt x="120" y="744"/>
                </a:cubicBezTo>
                <a:cubicBezTo>
                  <a:pt x="167" y="604"/>
                  <a:pt x="308" y="622"/>
                  <a:pt x="432" y="612"/>
                </a:cubicBezTo>
                <a:cubicBezTo>
                  <a:pt x="450" y="559"/>
                  <a:pt x="467" y="509"/>
                  <a:pt x="480" y="456"/>
                </a:cubicBezTo>
                <a:cubicBezTo>
                  <a:pt x="476" y="424"/>
                  <a:pt x="474" y="392"/>
                  <a:pt x="468" y="360"/>
                </a:cubicBezTo>
                <a:cubicBezTo>
                  <a:pt x="466" y="348"/>
                  <a:pt x="456" y="337"/>
                  <a:pt x="456" y="324"/>
                </a:cubicBezTo>
                <a:cubicBezTo>
                  <a:pt x="456" y="284"/>
                  <a:pt x="494" y="243"/>
                  <a:pt x="528" y="228"/>
                </a:cubicBezTo>
                <a:cubicBezTo>
                  <a:pt x="601" y="195"/>
                  <a:pt x="677" y="179"/>
                  <a:pt x="756" y="168"/>
                </a:cubicBezTo>
                <a:cubicBezTo>
                  <a:pt x="818" y="147"/>
                  <a:pt x="859" y="137"/>
                  <a:pt x="888" y="72"/>
                </a:cubicBezTo>
                <a:cubicBezTo>
                  <a:pt x="898" y="49"/>
                  <a:pt x="912" y="0"/>
                  <a:pt x="912" y="0"/>
                </a:cubicBezTo>
                <a:cubicBezTo>
                  <a:pt x="936" y="8"/>
                  <a:pt x="960" y="16"/>
                  <a:pt x="984" y="24"/>
                </a:cubicBezTo>
                <a:cubicBezTo>
                  <a:pt x="996" y="28"/>
                  <a:pt x="1020" y="36"/>
                  <a:pt x="1020" y="36"/>
                </a:cubicBezTo>
                <a:cubicBezTo>
                  <a:pt x="1044" y="72"/>
                  <a:pt x="1078" y="103"/>
                  <a:pt x="1092" y="144"/>
                </a:cubicBezTo>
                <a:cubicBezTo>
                  <a:pt x="1102" y="173"/>
                  <a:pt x="1105" y="193"/>
                  <a:pt x="1128" y="216"/>
                </a:cubicBezTo>
                <a:cubicBezTo>
                  <a:pt x="1138" y="226"/>
                  <a:pt x="1152" y="232"/>
                  <a:pt x="1164" y="240"/>
                </a:cubicBezTo>
                <a:cubicBezTo>
                  <a:pt x="1172" y="252"/>
                  <a:pt x="1182" y="263"/>
                  <a:pt x="1188" y="276"/>
                </a:cubicBezTo>
                <a:cubicBezTo>
                  <a:pt x="1194" y="287"/>
                  <a:pt x="1191" y="303"/>
                  <a:pt x="1200" y="312"/>
                </a:cubicBezTo>
                <a:cubicBezTo>
                  <a:pt x="1209" y="321"/>
                  <a:pt x="1223" y="322"/>
                  <a:pt x="1236" y="324"/>
                </a:cubicBezTo>
                <a:cubicBezTo>
                  <a:pt x="1276" y="330"/>
                  <a:pt x="1316" y="332"/>
                  <a:pt x="1356" y="336"/>
                </a:cubicBezTo>
                <a:cubicBezTo>
                  <a:pt x="1372" y="385"/>
                  <a:pt x="1398" y="404"/>
                  <a:pt x="1440" y="432"/>
                </a:cubicBezTo>
                <a:cubicBezTo>
                  <a:pt x="1444" y="444"/>
                  <a:pt x="1443" y="459"/>
                  <a:pt x="1452" y="468"/>
                </a:cubicBezTo>
                <a:cubicBezTo>
                  <a:pt x="1488" y="504"/>
                  <a:pt x="1568" y="466"/>
                  <a:pt x="1608" y="456"/>
                </a:cubicBezTo>
                <a:cubicBezTo>
                  <a:pt x="1692" y="400"/>
                  <a:pt x="1711" y="422"/>
                  <a:pt x="1836" y="432"/>
                </a:cubicBezTo>
                <a:cubicBezTo>
                  <a:pt x="1848" y="440"/>
                  <a:pt x="1862" y="446"/>
                  <a:pt x="1872" y="456"/>
                </a:cubicBezTo>
                <a:cubicBezTo>
                  <a:pt x="1882" y="466"/>
                  <a:pt x="1885" y="483"/>
                  <a:pt x="1896" y="492"/>
                </a:cubicBezTo>
                <a:cubicBezTo>
                  <a:pt x="1918" y="511"/>
                  <a:pt x="1968" y="540"/>
                  <a:pt x="1968" y="540"/>
                </a:cubicBezTo>
                <a:cubicBezTo>
                  <a:pt x="2077" y="524"/>
                  <a:pt x="2025" y="537"/>
                  <a:pt x="2124" y="504"/>
                </a:cubicBezTo>
                <a:cubicBezTo>
                  <a:pt x="2136" y="500"/>
                  <a:pt x="2160" y="492"/>
                  <a:pt x="2160" y="492"/>
                </a:cubicBezTo>
                <a:cubicBezTo>
                  <a:pt x="2196" y="496"/>
                  <a:pt x="2234" y="491"/>
                  <a:pt x="2268" y="504"/>
                </a:cubicBezTo>
                <a:cubicBezTo>
                  <a:pt x="2280" y="509"/>
                  <a:pt x="2270" y="533"/>
                  <a:pt x="2280" y="540"/>
                </a:cubicBezTo>
                <a:cubicBezTo>
                  <a:pt x="2323" y="570"/>
                  <a:pt x="2405" y="575"/>
                  <a:pt x="2460" y="612"/>
                </a:cubicBezTo>
                <a:cubicBezTo>
                  <a:pt x="2468" y="624"/>
                  <a:pt x="2487" y="634"/>
                  <a:pt x="2484" y="648"/>
                </a:cubicBezTo>
                <a:cubicBezTo>
                  <a:pt x="2481" y="662"/>
                  <a:pt x="2456" y="660"/>
                  <a:pt x="2448" y="672"/>
                </a:cubicBezTo>
                <a:cubicBezTo>
                  <a:pt x="2432" y="696"/>
                  <a:pt x="2437" y="730"/>
                  <a:pt x="2424" y="756"/>
                </a:cubicBezTo>
                <a:cubicBezTo>
                  <a:pt x="2402" y="800"/>
                  <a:pt x="2373" y="825"/>
                  <a:pt x="2328" y="840"/>
                </a:cubicBezTo>
                <a:cubicBezTo>
                  <a:pt x="2320" y="852"/>
                  <a:pt x="2315" y="867"/>
                  <a:pt x="2304" y="876"/>
                </a:cubicBezTo>
                <a:cubicBezTo>
                  <a:pt x="2294" y="884"/>
                  <a:pt x="2275" y="878"/>
                  <a:pt x="2268" y="888"/>
                </a:cubicBezTo>
                <a:cubicBezTo>
                  <a:pt x="2253" y="909"/>
                  <a:pt x="2244" y="960"/>
                  <a:pt x="2244" y="960"/>
                </a:cubicBezTo>
                <a:cubicBezTo>
                  <a:pt x="2248" y="996"/>
                  <a:pt x="2245" y="1034"/>
                  <a:pt x="2256" y="1068"/>
                </a:cubicBezTo>
                <a:cubicBezTo>
                  <a:pt x="2265" y="1095"/>
                  <a:pt x="2288" y="1116"/>
                  <a:pt x="2304" y="1140"/>
                </a:cubicBezTo>
                <a:cubicBezTo>
                  <a:pt x="2312" y="1152"/>
                  <a:pt x="2328" y="1176"/>
                  <a:pt x="2328" y="1176"/>
                </a:cubicBezTo>
                <a:cubicBezTo>
                  <a:pt x="2356" y="1516"/>
                  <a:pt x="2256" y="1457"/>
                  <a:pt x="2508" y="1476"/>
                </a:cubicBezTo>
                <a:cubicBezTo>
                  <a:pt x="2598" y="1506"/>
                  <a:pt x="2487" y="1465"/>
                  <a:pt x="2580" y="1512"/>
                </a:cubicBezTo>
                <a:cubicBezTo>
                  <a:pt x="2605" y="1524"/>
                  <a:pt x="2653" y="1531"/>
                  <a:pt x="2676" y="1536"/>
                </a:cubicBezTo>
                <a:cubicBezTo>
                  <a:pt x="2690" y="1578"/>
                  <a:pt x="2675" y="1631"/>
                  <a:pt x="2700" y="1668"/>
                </a:cubicBezTo>
                <a:cubicBezTo>
                  <a:pt x="2711" y="1685"/>
                  <a:pt x="2740" y="1676"/>
                  <a:pt x="2760" y="1680"/>
                </a:cubicBezTo>
                <a:cubicBezTo>
                  <a:pt x="2833" y="1789"/>
                  <a:pt x="2779" y="1749"/>
                  <a:pt x="2940" y="1764"/>
                </a:cubicBezTo>
                <a:cubicBezTo>
                  <a:pt x="2982" y="1792"/>
                  <a:pt x="3008" y="1811"/>
                  <a:pt x="3024" y="1860"/>
                </a:cubicBezTo>
                <a:cubicBezTo>
                  <a:pt x="3006" y="1933"/>
                  <a:pt x="3028" y="1903"/>
                  <a:pt x="2940" y="1932"/>
                </a:cubicBezTo>
                <a:cubicBezTo>
                  <a:pt x="2928" y="1936"/>
                  <a:pt x="2904" y="1944"/>
                  <a:pt x="2904" y="1944"/>
                </a:cubicBezTo>
                <a:cubicBezTo>
                  <a:pt x="2885" y="2002"/>
                  <a:pt x="2913" y="2100"/>
                  <a:pt x="2856" y="2136"/>
                </a:cubicBezTo>
                <a:cubicBezTo>
                  <a:pt x="2835" y="2149"/>
                  <a:pt x="2808" y="2152"/>
                  <a:pt x="2784" y="2160"/>
                </a:cubicBezTo>
                <a:cubicBezTo>
                  <a:pt x="2772" y="2164"/>
                  <a:pt x="2748" y="2172"/>
                  <a:pt x="2748" y="2172"/>
                </a:cubicBezTo>
                <a:cubicBezTo>
                  <a:pt x="2720" y="2168"/>
                  <a:pt x="2691" y="2168"/>
                  <a:pt x="2664" y="2160"/>
                </a:cubicBezTo>
                <a:cubicBezTo>
                  <a:pt x="2625" y="2148"/>
                  <a:pt x="2627" y="2128"/>
                  <a:pt x="2604" y="2100"/>
                </a:cubicBezTo>
                <a:cubicBezTo>
                  <a:pt x="2565" y="2053"/>
                  <a:pt x="2532" y="1996"/>
                  <a:pt x="2484" y="1956"/>
                </a:cubicBezTo>
                <a:cubicBezTo>
                  <a:pt x="2439" y="1919"/>
                  <a:pt x="2383" y="1917"/>
                  <a:pt x="2328" y="1908"/>
                </a:cubicBezTo>
                <a:cubicBezTo>
                  <a:pt x="2261" y="1863"/>
                  <a:pt x="2232" y="1873"/>
                  <a:pt x="2148" y="1884"/>
                </a:cubicBezTo>
                <a:cubicBezTo>
                  <a:pt x="2132" y="1908"/>
                  <a:pt x="2116" y="1932"/>
                  <a:pt x="2100" y="1956"/>
                </a:cubicBezTo>
                <a:cubicBezTo>
                  <a:pt x="2092" y="1968"/>
                  <a:pt x="2088" y="1984"/>
                  <a:pt x="2076" y="1992"/>
                </a:cubicBezTo>
                <a:cubicBezTo>
                  <a:pt x="2052" y="2008"/>
                  <a:pt x="2028" y="2024"/>
                  <a:pt x="2004" y="2040"/>
                </a:cubicBezTo>
                <a:cubicBezTo>
                  <a:pt x="1992" y="2048"/>
                  <a:pt x="1968" y="2064"/>
                  <a:pt x="1968" y="2064"/>
                </a:cubicBezTo>
                <a:cubicBezTo>
                  <a:pt x="1903" y="2042"/>
                  <a:pt x="1906" y="1995"/>
                  <a:pt x="1848" y="1956"/>
                </a:cubicBezTo>
                <a:cubicBezTo>
                  <a:pt x="1814" y="1906"/>
                  <a:pt x="1772" y="1879"/>
                  <a:pt x="1716" y="1860"/>
                </a:cubicBezTo>
                <a:cubicBezTo>
                  <a:pt x="1700" y="1864"/>
                  <a:pt x="1679" y="1859"/>
                  <a:pt x="1668" y="1872"/>
                </a:cubicBezTo>
                <a:cubicBezTo>
                  <a:pt x="1626" y="1921"/>
                  <a:pt x="1658" y="2004"/>
                  <a:pt x="1620" y="2052"/>
                </a:cubicBezTo>
                <a:cubicBezTo>
                  <a:pt x="1611" y="2063"/>
                  <a:pt x="1596" y="2068"/>
                  <a:pt x="1584" y="2076"/>
                </a:cubicBezTo>
                <a:cubicBezTo>
                  <a:pt x="1530" y="2157"/>
                  <a:pt x="1491" y="2134"/>
                  <a:pt x="1392" y="2124"/>
                </a:cubicBezTo>
                <a:cubicBezTo>
                  <a:pt x="1356" y="2100"/>
                  <a:pt x="1320" y="2076"/>
                  <a:pt x="1284" y="2052"/>
                </a:cubicBezTo>
                <a:cubicBezTo>
                  <a:pt x="1272" y="2044"/>
                  <a:pt x="1260" y="2036"/>
                  <a:pt x="1248" y="2028"/>
                </a:cubicBezTo>
                <a:cubicBezTo>
                  <a:pt x="1236" y="2020"/>
                  <a:pt x="1212" y="2004"/>
                  <a:pt x="1212" y="2004"/>
                </a:cubicBezTo>
                <a:cubicBezTo>
                  <a:pt x="1155" y="2018"/>
                  <a:pt x="1101" y="2038"/>
                  <a:pt x="1044" y="2052"/>
                </a:cubicBezTo>
                <a:cubicBezTo>
                  <a:pt x="967" y="2042"/>
                  <a:pt x="936" y="2044"/>
                  <a:pt x="876" y="2004"/>
                </a:cubicBezTo>
                <a:cubicBezTo>
                  <a:pt x="868" y="1992"/>
                  <a:pt x="862" y="1978"/>
                  <a:pt x="852" y="1968"/>
                </a:cubicBezTo>
                <a:cubicBezTo>
                  <a:pt x="842" y="1958"/>
                  <a:pt x="825" y="1955"/>
                  <a:pt x="816" y="1944"/>
                </a:cubicBezTo>
                <a:cubicBezTo>
                  <a:pt x="808" y="1934"/>
                  <a:pt x="812" y="1918"/>
                  <a:pt x="804" y="1908"/>
                </a:cubicBezTo>
                <a:cubicBezTo>
                  <a:pt x="783" y="1881"/>
                  <a:pt x="732" y="1836"/>
                  <a:pt x="732" y="1836"/>
                </a:cubicBezTo>
                <a:cubicBezTo>
                  <a:pt x="724" y="1812"/>
                  <a:pt x="711" y="1789"/>
                  <a:pt x="708" y="1764"/>
                </a:cubicBezTo>
                <a:cubicBezTo>
                  <a:pt x="704" y="1728"/>
                  <a:pt x="708" y="1690"/>
                  <a:pt x="696" y="1656"/>
                </a:cubicBezTo>
                <a:cubicBezTo>
                  <a:pt x="691" y="1642"/>
                  <a:pt x="672" y="1640"/>
                  <a:pt x="660" y="1632"/>
                </a:cubicBezTo>
                <a:cubicBezTo>
                  <a:pt x="636" y="1596"/>
                  <a:pt x="612" y="1560"/>
                  <a:pt x="588" y="1524"/>
                </a:cubicBezTo>
                <a:cubicBezTo>
                  <a:pt x="576" y="1506"/>
                  <a:pt x="572" y="1456"/>
                  <a:pt x="564" y="1440"/>
                </a:cubicBezTo>
                <a:cubicBezTo>
                  <a:pt x="551" y="1414"/>
                  <a:pt x="532" y="1392"/>
                  <a:pt x="516" y="1368"/>
                </a:cubicBezTo>
                <a:cubicBezTo>
                  <a:pt x="498" y="1341"/>
                  <a:pt x="452" y="1352"/>
                  <a:pt x="420" y="1344"/>
                </a:cubicBezTo>
                <a:cubicBezTo>
                  <a:pt x="365" y="1261"/>
                  <a:pt x="381" y="1299"/>
                  <a:pt x="360" y="1236"/>
                </a:cubicBezTo>
                <a:cubicBezTo>
                  <a:pt x="324" y="1240"/>
                  <a:pt x="288" y="1242"/>
                  <a:pt x="252" y="1248"/>
                </a:cubicBezTo>
                <a:cubicBezTo>
                  <a:pt x="240" y="1250"/>
                  <a:pt x="225" y="1269"/>
                  <a:pt x="216" y="1260"/>
                </a:cubicBezTo>
                <a:cubicBezTo>
                  <a:pt x="207" y="1251"/>
                  <a:pt x="224" y="1236"/>
                  <a:pt x="228" y="1224"/>
                </a:cubicBezTo>
                <a:cubicBezTo>
                  <a:pt x="224" y="1192"/>
                  <a:pt x="232" y="1156"/>
                  <a:pt x="216" y="1128"/>
                </a:cubicBezTo>
                <a:cubicBezTo>
                  <a:pt x="208" y="1114"/>
                  <a:pt x="184" y="1121"/>
                  <a:pt x="168" y="1116"/>
                </a:cubicBezTo>
                <a:cubicBezTo>
                  <a:pt x="144" y="1109"/>
                  <a:pt x="96" y="1092"/>
                  <a:pt x="96" y="1092"/>
                </a:cubicBezTo>
                <a:cubicBezTo>
                  <a:pt x="76" y="1031"/>
                  <a:pt x="84" y="977"/>
                  <a:pt x="120" y="924"/>
                </a:cubicBezTo>
                <a:cubicBezTo>
                  <a:pt x="116" y="904"/>
                  <a:pt x="121" y="880"/>
                  <a:pt x="108" y="864"/>
                </a:cubicBezTo>
                <a:cubicBezTo>
                  <a:pt x="96" y="849"/>
                  <a:pt x="42" y="852"/>
                  <a:pt x="24" y="852"/>
                </a:cubicBezTo>
              </a:path>
            </a:pathLst>
          </a:cu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Line 4"/>
          <p:cNvSpPr>
            <a:spLocks noChangeShapeType="1"/>
          </p:cNvSpPr>
          <p:nvPr/>
        </p:nvSpPr>
        <p:spPr bwMode="auto">
          <a:xfrm>
            <a:off x="1981200" y="2419350"/>
            <a:ext cx="24384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43" name="Rectangle 291"/>
          <p:cNvSpPr>
            <a:spLocks noChangeArrowheads="1"/>
          </p:cNvSpPr>
          <p:nvPr/>
        </p:nvSpPr>
        <p:spPr bwMode="auto">
          <a:xfrm>
            <a:off x="609599" y="4171950"/>
            <a:ext cx="8065223" cy="838200"/>
          </a:xfrm>
          <a:prstGeom prst="rect">
            <a:avLst/>
          </a:prstGeom>
          <a:solidFill>
            <a:srgbClr val="0000FF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altLang="vi-VN" sz="2400" b="1" dirty="0" err="1">
                <a:solidFill>
                  <a:srgbClr val="FFFF00"/>
                </a:solidFill>
                <a:cs typeface="Times New Roman" pitchFamily="18" charset="0"/>
              </a:rPr>
              <a:t>Việt</a:t>
            </a:r>
            <a:r>
              <a:rPr lang="en-US" altLang="vi-VN" sz="24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cs typeface="Times New Roman" pitchFamily="18" charset="0"/>
              </a:rPr>
              <a:t>Bắc</a:t>
            </a:r>
            <a:r>
              <a:rPr lang="en-US" altLang="vi-VN" sz="24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cs typeface="Times New Roman" pitchFamily="18" charset="0"/>
              </a:rPr>
              <a:t>gồm</a:t>
            </a:r>
            <a:r>
              <a:rPr lang="en-US" altLang="vi-VN" sz="24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cs typeface="Times New Roman" pitchFamily="18" charset="0"/>
              </a:rPr>
              <a:t>các</a:t>
            </a:r>
            <a:r>
              <a:rPr lang="en-US" altLang="vi-VN" sz="24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cs typeface="Times New Roman" pitchFamily="18" charset="0"/>
              </a:rPr>
              <a:t>tỉnh</a:t>
            </a:r>
            <a:r>
              <a:rPr lang="en-US" altLang="vi-VN" sz="2400" b="1" dirty="0">
                <a:solidFill>
                  <a:srgbClr val="FFFF00"/>
                </a:solidFill>
                <a:cs typeface="Times New Roman" pitchFamily="18" charset="0"/>
              </a:rPr>
              <a:t> : Cao </a:t>
            </a:r>
            <a:r>
              <a:rPr lang="en-US" altLang="vi-VN" sz="2400" b="1" dirty="0" err="1">
                <a:solidFill>
                  <a:srgbClr val="FFFF00"/>
                </a:solidFill>
                <a:cs typeface="Times New Roman" pitchFamily="18" charset="0"/>
              </a:rPr>
              <a:t>Bằng</a:t>
            </a:r>
            <a:r>
              <a:rPr lang="en-US" altLang="vi-VN" sz="2400" b="1" dirty="0">
                <a:solidFill>
                  <a:srgbClr val="FFFF00"/>
                </a:solidFill>
                <a:cs typeface="Times New Roman" pitchFamily="18" charset="0"/>
              </a:rPr>
              <a:t> , </a:t>
            </a:r>
            <a:r>
              <a:rPr lang="en-US" altLang="vi-VN" sz="2400" b="1" dirty="0" err="1">
                <a:solidFill>
                  <a:srgbClr val="FFFF00"/>
                </a:solidFill>
                <a:cs typeface="Times New Roman" pitchFamily="18" charset="0"/>
              </a:rPr>
              <a:t>Bắc</a:t>
            </a:r>
            <a:r>
              <a:rPr lang="en-US" altLang="vi-VN" sz="24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cs typeface="Times New Roman" pitchFamily="18" charset="0"/>
              </a:rPr>
              <a:t>Kạn</a:t>
            </a:r>
            <a:r>
              <a:rPr lang="en-US" altLang="vi-VN" sz="2400" b="1" dirty="0">
                <a:solidFill>
                  <a:srgbClr val="FFFF00"/>
                </a:solidFill>
                <a:cs typeface="Times New Roman" pitchFamily="18" charset="0"/>
              </a:rPr>
              <a:t> , </a:t>
            </a:r>
            <a:r>
              <a:rPr lang="en-US" altLang="vi-VN" sz="2400" b="1" dirty="0" err="1">
                <a:solidFill>
                  <a:srgbClr val="FFFF00"/>
                </a:solidFill>
                <a:cs typeface="Times New Roman" pitchFamily="18" charset="0"/>
              </a:rPr>
              <a:t>Lạng</a:t>
            </a:r>
            <a:r>
              <a:rPr lang="en-US" altLang="vi-VN" sz="24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cs typeface="Times New Roman" pitchFamily="18" charset="0"/>
              </a:rPr>
              <a:t>Sơn</a:t>
            </a:r>
            <a:r>
              <a:rPr lang="en-US" altLang="vi-VN" sz="2400" b="1" dirty="0">
                <a:solidFill>
                  <a:srgbClr val="FFFF00"/>
                </a:solidFill>
                <a:cs typeface="Times New Roman" pitchFamily="18" charset="0"/>
              </a:rPr>
              <a:t> , </a:t>
            </a:r>
            <a:r>
              <a:rPr lang="en-US" altLang="vi-VN" sz="2400" b="1" dirty="0" err="1">
                <a:solidFill>
                  <a:srgbClr val="FFFF00"/>
                </a:solidFill>
                <a:cs typeface="Times New Roman" pitchFamily="18" charset="0"/>
              </a:rPr>
              <a:t>Thái</a:t>
            </a:r>
            <a:r>
              <a:rPr lang="en-US" altLang="vi-VN" sz="24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cs typeface="Times New Roman" pitchFamily="18" charset="0"/>
              </a:rPr>
              <a:t>Nguyên</a:t>
            </a:r>
            <a:r>
              <a:rPr lang="en-US" altLang="vi-VN" sz="2400" b="1" dirty="0">
                <a:solidFill>
                  <a:srgbClr val="FFFF00"/>
                </a:solidFill>
                <a:cs typeface="Times New Roman" pitchFamily="18" charset="0"/>
              </a:rPr>
              <a:t> , </a:t>
            </a:r>
            <a:r>
              <a:rPr lang="en-US" altLang="vi-VN" sz="2400" b="1" dirty="0" err="1">
                <a:solidFill>
                  <a:srgbClr val="FFFF00"/>
                </a:solidFill>
                <a:cs typeface="Times New Roman" pitchFamily="18" charset="0"/>
              </a:rPr>
              <a:t>Hà</a:t>
            </a:r>
            <a:r>
              <a:rPr lang="en-US" altLang="vi-VN" sz="24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cs typeface="Times New Roman" pitchFamily="18" charset="0"/>
              </a:rPr>
              <a:t>Giang</a:t>
            </a:r>
            <a:r>
              <a:rPr lang="en-US" altLang="vi-VN" sz="2400" b="1" dirty="0">
                <a:solidFill>
                  <a:srgbClr val="FFFF00"/>
                </a:solidFill>
                <a:cs typeface="Times New Roman" pitchFamily="18" charset="0"/>
              </a:rPr>
              <a:t> , </a:t>
            </a:r>
            <a:r>
              <a:rPr lang="en-US" altLang="vi-VN" sz="2400" b="1" dirty="0" err="1">
                <a:solidFill>
                  <a:srgbClr val="FFFF00"/>
                </a:solidFill>
                <a:cs typeface="Times New Roman" pitchFamily="18" charset="0"/>
              </a:rPr>
              <a:t>Tuyên</a:t>
            </a:r>
            <a:r>
              <a:rPr lang="en-US" altLang="vi-VN" sz="24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cs typeface="Times New Roman" pitchFamily="18" charset="0"/>
              </a:rPr>
              <a:t>Quang</a:t>
            </a:r>
            <a:r>
              <a:rPr lang="en-US" altLang="vi-VN" sz="2400" b="1" dirty="0">
                <a:solidFill>
                  <a:srgbClr val="FFFF00"/>
                </a:solidFill>
                <a:cs typeface="Times New Roman" pitchFamily="18" charset="0"/>
              </a:rPr>
              <a:t> .</a:t>
            </a:r>
            <a:r>
              <a:rPr lang="en-US" altLang="vi-VN" sz="2400" dirty="0">
                <a:solidFill>
                  <a:srgbClr val="FFFF00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8199" name="Rectangle 9"/>
          <p:cNvSpPr>
            <a:spLocks noChangeArrowheads="1"/>
          </p:cNvSpPr>
          <p:nvPr/>
        </p:nvSpPr>
        <p:spPr bwMode="auto">
          <a:xfrm>
            <a:off x="533400" y="1"/>
            <a:ext cx="82296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2800" b="1" dirty="0">
                <a:solidFill>
                  <a:srgbClr val="FF0000"/>
                </a:solidFill>
              </a:rPr>
              <a:t>*</a:t>
            </a:r>
            <a:r>
              <a:rPr lang="en-US" sz="2800" b="1" dirty="0" err="1">
                <a:solidFill>
                  <a:srgbClr val="FF0000"/>
                </a:solidFill>
              </a:rPr>
              <a:t>Từ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chú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giải</a:t>
            </a:r>
            <a:r>
              <a:rPr lang="en-US" sz="2800" b="1" dirty="0" smtClean="0">
                <a:solidFill>
                  <a:srgbClr val="FF0000"/>
                </a:solidFill>
              </a:rPr>
              <a:t>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Action Button: Back or Previous 7">
            <a:hlinkClick r:id="rId3" action="ppaction://hlinksldjump" highlightClick="1"/>
          </p:cNvPr>
          <p:cNvSpPr/>
          <p:nvPr/>
        </p:nvSpPr>
        <p:spPr>
          <a:xfrm>
            <a:off x="8458200" y="0"/>
            <a:ext cx="457200" cy="3619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9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38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38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38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19200" y="304801"/>
            <a:ext cx="7772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81200" y="609601"/>
            <a:ext cx="6248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90600" y="0"/>
            <a:ext cx="2286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049982" y="57091"/>
            <a:ext cx="281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Line 25"/>
          <p:cNvSpPr>
            <a:spLocks noChangeShapeType="1"/>
          </p:cNvSpPr>
          <p:nvPr/>
        </p:nvSpPr>
        <p:spPr bwMode="auto">
          <a:xfrm>
            <a:off x="4876802" y="562971"/>
            <a:ext cx="45719" cy="490937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429000" y="1143001"/>
            <a:ext cx="1752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 Box 50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4887278" y="1636041"/>
            <a:ext cx="1066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Đèo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4982746" y="816551"/>
            <a:ext cx="228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̃: </a:t>
            </a:r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0" y="514350"/>
            <a:ext cx="5181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*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Luyện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thơ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khó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nắng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thắt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chuốt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rừng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phách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nón,núi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giăng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mơ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nở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-135927" y="2896731"/>
            <a:ext cx="474725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*Ta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//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đỏ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tươi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Đèo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thắt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//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giặc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giặc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lùng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núi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Tây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//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0" y="2896731"/>
            <a:ext cx="479371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  Ta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về,mình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Ta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về,ta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đỏ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Đèo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thắt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*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giặc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giặc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lùng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núi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 Box 50"/>
          <p:cNvSpPr txBox="1">
            <a:spLocks noChangeArrowheads="1"/>
          </p:cNvSpPr>
          <p:nvPr/>
        </p:nvSpPr>
        <p:spPr bwMode="auto">
          <a:xfrm>
            <a:off x="4376356" y="2921505"/>
            <a:ext cx="762000" cy="189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2/2/4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4/4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4/2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2/2/4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34290" y="1503587"/>
            <a:ext cx="3886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Luyện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khổ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thơ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0" y="1669698"/>
            <a:ext cx="495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chia 2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khổ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Khổ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thủy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Khổ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Phần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 Box 50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4876800" y="1261275"/>
            <a:ext cx="1409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57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6" grpId="1"/>
      <p:bldP spid="17" grpId="0"/>
      <p:bldP spid="18" grpId="0"/>
      <p:bldP spid="19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0" y="4619623"/>
            <a:ext cx="891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 smtClean="0">
                <a:solidFill>
                  <a:srgbClr val="0066FF"/>
                </a:solidFill>
              </a:rPr>
              <a:t>Đèo</a:t>
            </a:r>
            <a:r>
              <a:rPr lang="en-US" sz="2800" b="1" dirty="0" smtClean="0">
                <a:solidFill>
                  <a:srgbClr val="0066FF"/>
                </a:solidFill>
              </a:rPr>
              <a:t>: </a:t>
            </a:r>
            <a:r>
              <a:rPr lang="en-US" sz="2800" b="1" dirty="0" err="1" smtClean="0">
                <a:solidFill>
                  <a:srgbClr val="0066FF"/>
                </a:solidFill>
              </a:rPr>
              <a:t>chỗ</a:t>
            </a:r>
            <a:r>
              <a:rPr lang="en-US" sz="2800" b="1" dirty="0" smtClean="0">
                <a:solidFill>
                  <a:srgbClr val="0066FF"/>
                </a:solidFill>
              </a:rPr>
              <a:t> </a:t>
            </a:r>
            <a:r>
              <a:rPr lang="en-US" sz="2800" b="1" dirty="0" err="1" smtClean="0">
                <a:solidFill>
                  <a:srgbClr val="0066FF"/>
                </a:solidFill>
              </a:rPr>
              <a:t>thấp</a:t>
            </a:r>
            <a:r>
              <a:rPr lang="en-US" sz="2800" b="1" dirty="0" smtClean="0">
                <a:solidFill>
                  <a:srgbClr val="0066FF"/>
                </a:solidFill>
              </a:rPr>
              <a:t> </a:t>
            </a:r>
            <a:r>
              <a:rPr lang="en-US" sz="2800" b="1" dirty="0" err="1" smtClean="0">
                <a:solidFill>
                  <a:srgbClr val="0066FF"/>
                </a:solidFill>
              </a:rPr>
              <a:t>và</a:t>
            </a:r>
            <a:r>
              <a:rPr lang="en-US" sz="2800" b="1" dirty="0" smtClean="0">
                <a:solidFill>
                  <a:srgbClr val="0066FF"/>
                </a:solidFill>
              </a:rPr>
              <a:t> </a:t>
            </a:r>
            <a:r>
              <a:rPr lang="en-US" sz="2800" b="1" dirty="0" err="1" smtClean="0">
                <a:solidFill>
                  <a:srgbClr val="0066FF"/>
                </a:solidFill>
              </a:rPr>
              <a:t>dễ</a:t>
            </a:r>
            <a:r>
              <a:rPr lang="en-US" sz="2800" b="1" dirty="0" smtClean="0">
                <a:solidFill>
                  <a:srgbClr val="0066FF"/>
                </a:solidFill>
              </a:rPr>
              <a:t> </a:t>
            </a:r>
            <a:r>
              <a:rPr lang="en-US" sz="2800" b="1" dirty="0" err="1" smtClean="0">
                <a:solidFill>
                  <a:srgbClr val="0066FF"/>
                </a:solidFill>
              </a:rPr>
              <a:t>vượt</a:t>
            </a:r>
            <a:r>
              <a:rPr lang="en-US" sz="2800" b="1" dirty="0" smtClean="0">
                <a:solidFill>
                  <a:srgbClr val="0066FF"/>
                </a:solidFill>
              </a:rPr>
              <a:t> qua </a:t>
            </a:r>
            <a:r>
              <a:rPr lang="en-US" sz="2800" b="1" dirty="0" err="1" smtClean="0">
                <a:solidFill>
                  <a:srgbClr val="0066FF"/>
                </a:solidFill>
              </a:rPr>
              <a:t>nhất</a:t>
            </a:r>
            <a:r>
              <a:rPr lang="en-US" sz="2800" b="1" dirty="0" smtClean="0">
                <a:solidFill>
                  <a:srgbClr val="0066FF"/>
                </a:solidFill>
              </a:rPr>
              <a:t> </a:t>
            </a:r>
            <a:r>
              <a:rPr lang="en-US" sz="2800" b="1" dirty="0" err="1" smtClean="0">
                <a:solidFill>
                  <a:srgbClr val="0066FF"/>
                </a:solidFill>
              </a:rPr>
              <a:t>trên</a:t>
            </a:r>
            <a:r>
              <a:rPr lang="en-US" sz="2800" b="1" dirty="0" smtClean="0">
                <a:solidFill>
                  <a:srgbClr val="0066FF"/>
                </a:solidFill>
              </a:rPr>
              <a:t> </a:t>
            </a:r>
            <a:r>
              <a:rPr lang="en-US" sz="2800" b="1" dirty="0" err="1" smtClean="0">
                <a:solidFill>
                  <a:srgbClr val="0066FF"/>
                </a:solidFill>
              </a:rPr>
              <a:t>đường</a:t>
            </a:r>
            <a:r>
              <a:rPr lang="en-US" sz="2800" b="1" dirty="0" smtClean="0">
                <a:solidFill>
                  <a:srgbClr val="0066FF"/>
                </a:solidFill>
              </a:rPr>
              <a:t> </a:t>
            </a:r>
            <a:r>
              <a:rPr lang="en-US" sz="2800" b="1" dirty="0" err="1" smtClean="0">
                <a:solidFill>
                  <a:srgbClr val="0066FF"/>
                </a:solidFill>
              </a:rPr>
              <a:t>đi</a:t>
            </a:r>
            <a:r>
              <a:rPr lang="en-US" sz="2800" b="1" dirty="0" smtClean="0">
                <a:solidFill>
                  <a:srgbClr val="0066FF"/>
                </a:solidFill>
              </a:rPr>
              <a:t> qua </a:t>
            </a:r>
            <a:r>
              <a:rPr lang="en-US" sz="2800" b="1" dirty="0" err="1" smtClean="0">
                <a:solidFill>
                  <a:srgbClr val="0066FF"/>
                </a:solidFill>
              </a:rPr>
              <a:t>núi</a:t>
            </a:r>
            <a:endParaRPr lang="en-US" sz="2800" b="1" dirty="0">
              <a:solidFill>
                <a:srgbClr val="0066FF"/>
              </a:solidFill>
            </a:endParaRPr>
          </a:p>
        </p:txBody>
      </p:sp>
      <p:pic>
        <p:nvPicPr>
          <p:cNvPr id="9219" name="Picture 4" descr="Kết quả hình ảnh cho đè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" y="0"/>
            <a:ext cx="91440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ction Button: Back or Previous 3">
            <a:hlinkClick r:id="rId3" action="ppaction://hlinksldjump" highlightClick="1"/>
          </p:cNvPr>
          <p:cNvSpPr/>
          <p:nvPr/>
        </p:nvSpPr>
        <p:spPr>
          <a:xfrm>
            <a:off x="8458200" y="0"/>
            <a:ext cx="457200" cy="3619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0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19200" y="304801"/>
            <a:ext cx="7772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81200" y="609601"/>
            <a:ext cx="6248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90600" y="0"/>
            <a:ext cx="2286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049982" y="57091"/>
            <a:ext cx="281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Line 25"/>
          <p:cNvSpPr>
            <a:spLocks noChangeShapeType="1"/>
          </p:cNvSpPr>
          <p:nvPr/>
        </p:nvSpPr>
        <p:spPr bwMode="auto">
          <a:xfrm>
            <a:off x="4876802" y="562971"/>
            <a:ext cx="45719" cy="490937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429000" y="1143001"/>
            <a:ext cx="1752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 Box 50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4887278" y="1636041"/>
            <a:ext cx="1066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Đèo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 Box 4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4906913" y="1998207"/>
            <a:ext cx="1066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iang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4982746" y="816551"/>
            <a:ext cx="228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̃: </a:t>
            </a:r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0" y="514350"/>
            <a:ext cx="5181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*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Luyện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thơ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khó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nắng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thắt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chuốt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rừng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phách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nón,núi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giăng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mơ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nở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-135927" y="2896731"/>
            <a:ext cx="474725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*Ta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//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đỏ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tươi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Đèo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thắt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//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giặc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giặc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lùng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núi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Tây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//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0" y="2896731"/>
            <a:ext cx="479371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  Ta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về,mình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Ta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về,ta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đỏ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Đèo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thắt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*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giặc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giặc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lùng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núi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 Box 50"/>
          <p:cNvSpPr txBox="1">
            <a:spLocks noChangeArrowheads="1"/>
          </p:cNvSpPr>
          <p:nvPr/>
        </p:nvSpPr>
        <p:spPr bwMode="auto">
          <a:xfrm>
            <a:off x="4376356" y="2921505"/>
            <a:ext cx="762000" cy="189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2/2/4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4/4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4/2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2/2/4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34290" y="1503587"/>
            <a:ext cx="3886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Luyện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khổ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thơ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0" y="1669698"/>
            <a:ext cx="495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chia 2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khổ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Khổ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thủy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Khổ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Phần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 Box 50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876800" y="1261275"/>
            <a:ext cx="1409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30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  <p:bldP spid="16" grpId="1"/>
      <p:bldP spid="17" grpId="0"/>
      <p:bldP spid="18" grpId="0"/>
      <p:bldP spid="19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hanoi.vietnamplus.vn/Uploaded_VNP/binhht/20140108/IMG_6945BaoAnh712014175817145_wh650_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Kết quả hình ảnh cho cây giang họ tre"/>
          <p:cNvPicPr>
            <a:picLocks noGrp="1" noChangeAspect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4324350"/>
          </a:xfrm>
          <a:noFill/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4302919"/>
            <a:ext cx="914399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en-US" sz="2600" b="1" dirty="0" err="1" smtClean="0">
                <a:solidFill>
                  <a:srgbClr val="FF0000"/>
                </a:solidFill>
              </a:rPr>
              <a:t>Giang</a:t>
            </a:r>
            <a:r>
              <a:rPr lang="en-US" altLang="en-US" sz="2600" b="1" dirty="0" smtClean="0">
                <a:solidFill>
                  <a:srgbClr val="FF0000"/>
                </a:solidFill>
              </a:rPr>
              <a:t>: </a:t>
            </a:r>
            <a:r>
              <a:rPr lang="en-US" altLang="en-US" sz="2600" b="1" dirty="0" err="1" smtClean="0">
                <a:solidFill>
                  <a:srgbClr val="FF0000"/>
                </a:solidFill>
              </a:rPr>
              <a:t>cây</a:t>
            </a:r>
            <a:r>
              <a:rPr lang="en-US" altLang="en-US" sz="2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FF0000"/>
                </a:solidFill>
              </a:rPr>
              <a:t>thuộc</a:t>
            </a:r>
            <a:r>
              <a:rPr lang="en-US" altLang="en-US" sz="2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FF0000"/>
                </a:solidFill>
              </a:rPr>
              <a:t>loại</a:t>
            </a:r>
            <a:r>
              <a:rPr lang="en-US" altLang="en-US" sz="2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FF0000"/>
                </a:solidFill>
              </a:rPr>
              <a:t>tre</a:t>
            </a:r>
            <a:r>
              <a:rPr lang="en-US" altLang="en-US" sz="2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FF0000"/>
                </a:solidFill>
              </a:rPr>
              <a:t>nứa</a:t>
            </a:r>
            <a:r>
              <a:rPr lang="en-US" altLang="en-US" sz="2600" b="1" dirty="0" smtClean="0">
                <a:solidFill>
                  <a:srgbClr val="FF0000"/>
                </a:solidFill>
              </a:rPr>
              <a:t>, </a:t>
            </a:r>
            <a:r>
              <a:rPr lang="en-US" altLang="en-US" sz="2600" b="1" dirty="0" err="1" smtClean="0">
                <a:solidFill>
                  <a:srgbClr val="FF0000"/>
                </a:solidFill>
              </a:rPr>
              <a:t>thân</a:t>
            </a:r>
            <a:r>
              <a:rPr lang="en-US" altLang="en-US" sz="2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FF0000"/>
                </a:solidFill>
              </a:rPr>
              <a:t>dẻo</a:t>
            </a:r>
            <a:r>
              <a:rPr lang="en-US" altLang="en-US" sz="2600" b="1" dirty="0" smtClean="0">
                <a:solidFill>
                  <a:srgbClr val="FF0000"/>
                </a:solidFill>
              </a:rPr>
              <a:t>, </a:t>
            </a:r>
            <a:r>
              <a:rPr lang="en-US" altLang="en-US" sz="2600" b="1" dirty="0" err="1" smtClean="0">
                <a:solidFill>
                  <a:srgbClr val="FF0000"/>
                </a:solidFill>
              </a:rPr>
              <a:t>dùng</a:t>
            </a:r>
            <a:r>
              <a:rPr lang="en-US" altLang="en-US" sz="2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FF0000"/>
                </a:solidFill>
              </a:rPr>
              <a:t>để</a:t>
            </a:r>
            <a:r>
              <a:rPr lang="en-US" altLang="en-US" sz="2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FF0000"/>
                </a:solidFill>
              </a:rPr>
              <a:t>đan</a:t>
            </a:r>
            <a:r>
              <a:rPr lang="en-US" altLang="en-US" sz="2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FF0000"/>
                </a:solidFill>
              </a:rPr>
              <a:t>lát</a:t>
            </a:r>
            <a:r>
              <a:rPr lang="en-US" altLang="en-US" sz="2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FF0000"/>
                </a:solidFill>
              </a:rPr>
              <a:t>hoặc</a:t>
            </a:r>
            <a:r>
              <a:rPr lang="en-US" altLang="en-US" sz="2600" b="1" dirty="0" smtClean="0">
                <a:solidFill>
                  <a:srgbClr val="FF0000"/>
                </a:solidFill>
              </a:rPr>
              <a:t> 				</a:t>
            </a:r>
            <a:r>
              <a:rPr lang="en-US" altLang="en-US" sz="2600" b="1" dirty="0" err="1" smtClean="0">
                <a:solidFill>
                  <a:srgbClr val="FF0000"/>
                </a:solidFill>
              </a:rPr>
              <a:t>làm</a:t>
            </a:r>
            <a:r>
              <a:rPr lang="en-US" altLang="en-US" sz="2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FF0000"/>
                </a:solidFill>
              </a:rPr>
              <a:t>lạt</a:t>
            </a:r>
            <a:r>
              <a:rPr lang="en-US" altLang="en-US" sz="2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600" b="1" dirty="0" err="1" smtClean="0">
                <a:solidFill>
                  <a:srgbClr val="FF0000"/>
                </a:solidFill>
              </a:rPr>
              <a:t>buộc</a:t>
            </a:r>
            <a:endParaRPr lang="vi-VN" altLang="en-US" sz="2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" name="Action Button: Back or Previous 4">
            <a:hlinkClick r:id="rId4" action="ppaction://hlinksldjump" highlightClick="1"/>
          </p:cNvPr>
          <p:cNvSpPr/>
          <p:nvPr/>
        </p:nvSpPr>
        <p:spPr>
          <a:xfrm>
            <a:off x="8458200" y="0"/>
            <a:ext cx="457200" cy="3619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5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19200" y="304801"/>
            <a:ext cx="7772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81200" y="609601"/>
            <a:ext cx="6248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90600" y="0"/>
            <a:ext cx="2286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049982" y="57091"/>
            <a:ext cx="281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Line 25"/>
          <p:cNvSpPr>
            <a:spLocks noChangeShapeType="1"/>
          </p:cNvSpPr>
          <p:nvPr/>
        </p:nvSpPr>
        <p:spPr bwMode="auto">
          <a:xfrm>
            <a:off x="4876802" y="562971"/>
            <a:ext cx="45719" cy="490937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429000" y="1143001"/>
            <a:ext cx="1752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 Box 50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4887278" y="1636041"/>
            <a:ext cx="1066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Đèo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 Box 4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4876800" y="1969579"/>
            <a:ext cx="1066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iang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4982746" y="816551"/>
            <a:ext cx="228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̃: </a:t>
            </a:r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0" y="514350"/>
            <a:ext cx="5181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*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Luyện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thơ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khó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nắng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thắt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chuốt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rừng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phách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nón,núi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giăng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mơ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nở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-135927" y="2896731"/>
            <a:ext cx="474725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*Ta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//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đỏ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tươi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Đèo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thắt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//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giặc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giặc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lùng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núi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Tây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//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0" y="2896731"/>
            <a:ext cx="479371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  Ta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về,mình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Ta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về,ta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đỏ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Đèo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thắt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*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giặc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giặc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lùng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núi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 Box 50"/>
          <p:cNvSpPr txBox="1">
            <a:spLocks noChangeArrowheads="1"/>
          </p:cNvSpPr>
          <p:nvPr/>
        </p:nvSpPr>
        <p:spPr bwMode="auto">
          <a:xfrm>
            <a:off x="4376356" y="2921505"/>
            <a:ext cx="762000" cy="189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2/2/4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4/4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4/2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2/2/4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34290" y="1503587"/>
            <a:ext cx="3886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Luyện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khổ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thơ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0" y="1669698"/>
            <a:ext cx="495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chia 2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khổ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Khổ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thủy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Khổ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Phần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 Box 49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899184" y="2305973"/>
            <a:ext cx="1066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hách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 Box 50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876800" y="1261275"/>
            <a:ext cx="1409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62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  <p:bldP spid="16" grpId="1"/>
      <p:bldP spid="17" grpId="0"/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 descr="Cay phach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-247650"/>
            <a:ext cx="4419600" cy="4724400"/>
          </a:xfrm>
          <a:noFill/>
        </p:spPr>
      </p:pic>
      <p:sp>
        <p:nvSpPr>
          <p:cNvPr id="54283" name="Text Box 11"/>
          <p:cNvSpPr txBox="1">
            <a:spLocks noChangeArrowheads="1"/>
          </p:cNvSpPr>
          <p:nvPr/>
        </p:nvSpPr>
        <p:spPr bwMode="auto">
          <a:xfrm>
            <a:off x="-152400" y="4498935"/>
            <a:ext cx="9448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altLang="en-US" sz="3200" b="1" dirty="0" err="1" smtClean="0">
                <a:solidFill>
                  <a:srgbClr val="FF0000"/>
                </a:solidFill>
                <a:cs typeface="Times New Roman" pitchFamily="18" charset="0"/>
              </a:rPr>
              <a:t>Phách:một</a:t>
            </a:r>
            <a:r>
              <a:rPr lang="en-US" alt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cs typeface="Times New Roman" pitchFamily="18" charset="0"/>
              </a:rPr>
              <a:t>loại</a:t>
            </a:r>
            <a:r>
              <a:rPr lang="en-US" alt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cs typeface="Times New Roman" pitchFamily="18" charset="0"/>
              </a:rPr>
              <a:t>thân</a:t>
            </a:r>
            <a:r>
              <a:rPr lang="en-US" alt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cs typeface="Times New Roman" pitchFamily="18" charset="0"/>
              </a:rPr>
              <a:t>gỗ</a:t>
            </a:r>
            <a:r>
              <a:rPr lang="en-US" alt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FF0000"/>
                </a:solidFill>
                <a:cs typeface="Times New Roman" pitchFamily="18" charset="0"/>
              </a:rPr>
              <a:t>lá</a:t>
            </a:r>
            <a:r>
              <a:rPr lang="en-US" alt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cs typeface="Times New Roman" pitchFamily="18" charset="0"/>
              </a:rPr>
              <a:t>ngả</a:t>
            </a:r>
            <a:r>
              <a:rPr lang="en-US" alt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cs typeface="Times New Roman" pitchFamily="18" charset="0"/>
              </a:rPr>
              <a:t>màu</a:t>
            </a:r>
            <a:r>
              <a:rPr lang="en-US" alt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cs typeface="Times New Roman" pitchFamily="18" charset="0"/>
              </a:rPr>
              <a:t>vàng</a:t>
            </a:r>
            <a:r>
              <a:rPr lang="en-US" alt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cs typeface="Times New Roman" pitchFamily="18" charset="0"/>
              </a:rPr>
              <a:t>vào</a:t>
            </a:r>
            <a:r>
              <a:rPr lang="en-US" alt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cs typeface="Times New Roman" pitchFamily="18" charset="0"/>
              </a:rPr>
              <a:t>mùa</a:t>
            </a:r>
            <a:r>
              <a:rPr lang="en-US" alt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cs typeface="Times New Roman" pitchFamily="18" charset="0"/>
              </a:rPr>
              <a:t>hè</a:t>
            </a:r>
            <a:endParaRPr lang="vi-VN" altLang="en-US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4" name="Picture 3" descr="Kết quả hình ảnh cho canh rùng phách ở viet b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-228599"/>
            <a:ext cx="4322758" cy="4651375"/>
          </a:xfrm>
          <a:prstGeom prst="rect">
            <a:avLst/>
          </a:prstGeom>
          <a:noFill/>
        </p:spPr>
      </p:pic>
      <p:sp>
        <p:nvSpPr>
          <p:cNvPr id="5" name="Action Button: Back or Previous 4">
            <a:hlinkClick r:id="rId4" action="ppaction://hlinksldjump" highlightClick="1"/>
          </p:cNvPr>
          <p:cNvSpPr/>
          <p:nvPr/>
        </p:nvSpPr>
        <p:spPr>
          <a:xfrm>
            <a:off x="8458200" y="0"/>
            <a:ext cx="457200" cy="3619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5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19200" y="304801"/>
            <a:ext cx="7772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81200" y="609601"/>
            <a:ext cx="6248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90600" y="0"/>
            <a:ext cx="2286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049982" y="57091"/>
            <a:ext cx="2819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Line 25"/>
          <p:cNvSpPr>
            <a:spLocks noChangeShapeType="1"/>
          </p:cNvSpPr>
          <p:nvPr/>
        </p:nvSpPr>
        <p:spPr bwMode="auto">
          <a:xfrm>
            <a:off x="4876802" y="562971"/>
            <a:ext cx="45719" cy="490937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429000" y="1143001"/>
            <a:ext cx="1752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 Box 50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4887278" y="1636041"/>
            <a:ext cx="1066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Đèo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 Box 4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4906913" y="1998207"/>
            <a:ext cx="1066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iang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4982746" y="816551"/>
            <a:ext cx="228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̃: </a:t>
            </a:r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0" y="514350"/>
            <a:ext cx="492964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*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Luyện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thơ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khó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nắng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thắt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chuốt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rừng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phách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nón,núi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giăng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mơ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nở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-135927" y="2896731"/>
            <a:ext cx="474725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*Ta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//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đỏ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tươi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Đèo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thắt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//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giặc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giặc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lùng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núi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Tây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//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0" y="2896731"/>
            <a:ext cx="479371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  Ta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về,mình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Ta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về,ta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đỏ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Đèo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thắt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*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giặc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giặc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lùng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núi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 Box 50"/>
          <p:cNvSpPr txBox="1">
            <a:spLocks noChangeArrowheads="1"/>
          </p:cNvSpPr>
          <p:nvPr/>
        </p:nvSpPr>
        <p:spPr bwMode="auto">
          <a:xfrm>
            <a:off x="4376356" y="2921505"/>
            <a:ext cx="762000" cy="189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2/2/4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4/4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4/2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2/2/4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34290" y="1503587"/>
            <a:ext cx="3886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Luyện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khổ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thơ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0" y="1669698"/>
            <a:ext cx="495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chia 2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khổ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Khổ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thủy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Khổ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Phần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 Box 49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899184" y="2305973"/>
            <a:ext cx="1066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hách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 Box 50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876800" y="1261275"/>
            <a:ext cx="1409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Bắc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Text Box 49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4922520" y="2617549"/>
            <a:ext cx="13639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Ân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Text Box 49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4929642" y="2913548"/>
            <a:ext cx="19789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Thủy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chung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12663" y="2616231"/>
            <a:ext cx="3253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: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ơn</a:t>
            </a:r>
            <a:r>
              <a:rPr lang="en-US" dirty="0" smtClean="0"/>
              <a:t> </a:t>
            </a:r>
            <a:r>
              <a:rPr lang="en-US" dirty="0" err="1" smtClean="0"/>
              <a:t>nghĩa</a:t>
            </a:r>
            <a:r>
              <a:rPr lang="en-US" dirty="0" smtClean="0"/>
              <a:t>, </a:t>
            </a:r>
            <a:r>
              <a:rPr lang="en-US" dirty="0" err="1" smtClean="0"/>
              <a:t>tình</a:t>
            </a:r>
            <a:r>
              <a:rPr lang="en-US" dirty="0" smtClean="0"/>
              <a:t> </a:t>
            </a:r>
            <a:r>
              <a:rPr lang="en-US" dirty="0" err="1" smtClean="0"/>
              <a:t>cảm</a:t>
            </a:r>
            <a:r>
              <a:rPr lang="en-US" dirty="0" smtClean="0"/>
              <a:t> </a:t>
            </a:r>
            <a:r>
              <a:rPr lang="en-US" dirty="0" err="1" smtClean="0"/>
              <a:t>sâu</a:t>
            </a:r>
            <a:r>
              <a:rPr lang="en-US" dirty="0" smtClean="0"/>
              <a:t> </a:t>
            </a:r>
            <a:r>
              <a:rPr lang="en-US" dirty="0" err="1" smtClean="0"/>
              <a:t>nặng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231992" y="2911725"/>
            <a:ext cx="3008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: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thay</a:t>
            </a:r>
            <a:r>
              <a:rPr lang="en-US" dirty="0" smtClean="0"/>
              <a:t> </a:t>
            </a:r>
            <a:r>
              <a:rPr lang="en-US" dirty="0" err="1" smtClean="0"/>
              <a:t>đổi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19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  <p:bldP spid="16" grpId="1"/>
      <p:bldP spid="17" grpId="0"/>
      <p:bldP spid="18" grpId="0"/>
      <p:bldP spid="19" grpId="0"/>
      <p:bldP spid="20" grpId="0"/>
      <p:bldP spid="21" grpId="0"/>
      <p:bldP spid="27" grpId="0"/>
      <p:bldP spid="28" grpId="0"/>
      <p:bldP spid="2" grpId="0"/>
      <p:bldP spid="2" grpId="1"/>
      <p:bldP spid="24" grpId="0"/>
      <p:bldP spid="2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" y="1446938"/>
            <a:ext cx="8458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Đọc nối tiếp đoạn 3,4 bài 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 liên lạc nhỏ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42900" y="2194737"/>
            <a:ext cx="8458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19400" y="285750"/>
            <a:ext cx="3733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7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52600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76319" y="3969"/>
            <a:ext cx="1771650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968" y="3375819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72350" y="3379788"/>
            <a:ext cx="1771650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50" y="2876059"/>
            <a:ext cx="8229600" cy="857250"/>
          </a:xfrm>
        </p:spPr>
        <p:txBody>
          <a:bodyPr>
            <a:noAutofit/>
          </a:bodyPr>
          <a:lstStyle/>
          <a:p>
            <a:pPr algn="just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Kim Đồng được giao nhiệm vụ bảo vệ và đưa cán bộ đến địa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90500" y="3012756"/>
            <a:ext cx="304800" cy="1258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6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7"/>
          <p:cNvSpPr>
            <a:spLocks noChangeArrowheads="1" noChangeShapeType="1" noTextEdit="1"/>
          </p:cNvSpPr>
          <p:nvPr/>
        </p:nvSpPr>
        <p:spPr bwMode="auto">
          <a:xfrm>
            <a:off x="1447800" y="895350"/>
            <a:ext cx="6477000" cy="1219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Luyện đọc theo nhóm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66"/>
              </a:solidFill>
              <a:latin typeface="Times New Roman"/>
              <a:cs typeface="Times New Roman"/>
            </a:endParaRPr>
          </a:p>
        </p:txBody>
      </p:sp>
      <p:pic>
        <p:nvPicPr>
          <p:cNvPr id="13315" name="Picture 1" descr="flowers_fr0205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9154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0" descr="Thao luan nh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62150"/>
            <a:ext cx="4268788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75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8"/>
          <p:cNvSpPr>
            <a:spLocks noChangeArrowheads="1"/>
          </p:cNvSpPr>
          <p:nvPr/>
        </p:nvSpPr>
        <p:spPr bwMode="auto">
          <a:xfrm>
            <a:off x="2438400" y="133350"/>
            <a:ext cx="3886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5400" b="1"/>
              <a:t>Thi đọc</a:t>
            </a:r>
            <a:endParaRPr lang="en-US">
              <a:latin typeface=".VnTime" pitchFamily="34" charset="0"/>
            </a:endParaRPr>
          </a:p>
        </p:txBody>
      </p:sp>
      <p:sp>
        <p:nvSpPr>
          <p:cNvPr id="14339" name="WordArt 13"/>
          <p:cNvSpPr>
            <a:spLocks noChangeArrowheads="1" noChangeShapeType="1" noTextEdit="1"/>
          </p:cNvSpPr>
          <p:nvPr/>
        </p:nvSpPr>
        <p:spPr bwMode="auto">
          <a:xfrm rot="366346">
            <a:off x="1676400" y="742950"/>
            <a:ext cx="6553200" cy="2895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52236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vi-VN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4980000" scaled="1"/>
                </a:gradFill>
                <a:latin typeface="Times New Roman"/>
                <a:cs typeface="Times New Roman"/>
              </a:rPr>
              <a:t>Ai đọc hay hơn?</a:t>
            </a:r>
            <a:endParaRPr lang="en-US" sz="36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4980000" scaled="1"/>
              </a:gradFill>
              <a:latin typeface="Times New Roman"/>
              <a:cs typeface="Times New Roman"/>
            </a:endParaRPr>
          </a:p>
        </p:txBody>
      </p:sp>
      <p:pic>
        <p:nvPicPr>
          <p:cNvPr id="14340" name="Picture 4" descr="DD01023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AutoShape 19"/>
          <p:cNvSpPr>
            <a:spLocks noChangeArrowheads="1"/>
          </p:cNvSpPr>
          <p:nvPr/>
        </p:nvSpPr>
        <p:spPr bwMode="auto">
          <a:xfrm>
            <a:off x="3886202" y="2876550"/>
            <a:ext cx="2671763" cy="2133600"/>
          </a:xfrm>
          <a:prstGeom prst="star32">
            <a:avLst>
              <a:gd name="adj" fmla="val 9097"/>
            </a:avLst>
          </a:prstGeom>
          <a:solidFill>
            <a:srgbClr val="FFFF00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6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67200" y="361950"/>
            <a:ext cx="4261255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149852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259773" y="514351"/>
            <a:ext cx="8610600" cy="142875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Người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cán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bộ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về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xuôi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nhớ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những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gì</a:t>
            </a:r>
            <a:r>
              <a:rPr lang="en-US" sz="3200" b="1" dirty="0" smtClean="0"/>
              <a:t> ở </a:t>
            </a:r>
            <a:r>
              <a:rPr lang="en-US" sz="3200" b="1" dirty="0" err="1" smtClean="0"/>
              <a:t>Việt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Bắc</a:t>
            </a:r>
            <a:r>
              <a:rPr lang="en-US" sz="3200" b="1" dirty="0" smtClean="0"/>
              <a:t>?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262304"/>
            <a:ext cx="167640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CÂU 1</a:t>
            </a:r>
            <a:r>
              <a:rPr lang="en-US" dirty="0" smtClean="0"/>
              <a:t>: </a:t>
            </a:r>
            <a:endParaRPr lang="en-US" dirty="0"/>
          </a:p>
        </p:txBody>
      </p:sp>
      <p:sp>
        <p:nvSpPr>
          <p:cNvPr id="7" name="Oval Callout 6"/>
          <p:cNvSpPr/>
          <p:nvPr/>
        </p:nvSpPr>
        <p:spPr>
          <a:xfrm>
            <a:off x="223488" y="4017623"/>
            <a:ext cx="3560205" cy="800100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Đọc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thầm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đoạn</a:t>
            </a:r>
            <a:r>
              <a:rPr lang="en-US" sz="3200" b="1" dirty="0" smtClean="0"/>
              <a:t> 2</a:t>
            </a:r>
            <a:endParaRPr lang="en-US" sz="3200" b="1" dirty="0"/>
          </a:p>
        </p:txBody>
      </p:sp>
      <p:sp>
        <p:nvSpPr>
          <p:cNvPr id="9" name="Oval 8"/>
          <p:cNvSpPr/>
          <p:nvPr/>
        </p:nvSpPr>
        <p:spPr>
          <a:xfrm>
            <a:off x="223488" y="2743200"/>
            <a:ext cx="1998467" cy="6858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</a:rPr>
              <a:t>Nhớ</a:t>
            </a:r>
            <a:r>
              <a:rPr lang="en-US" sz="3600" b="1" dirty="0" smtClean="0"/>
              <a:t> </a:t>
            </a:r>
            <a:endParaRPr lang="en-US" sz="3600" b="1" dirty="0"/>
          </a:p>
        </p:txBody>
      </p:sp>
      <p:sp>
        <p:nvSpPr>
          <p:cNvPr id="10" name="Oval 9"/>
          <p:cNvSpPr/>
          <p:nvPr/>
        </p:nvSpPr>
        <p:spPr>
          <a:xfrm>
            <a:off x="2691493" y="2404208"/>
            <a:ext cx="1981199" cy="51435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</a:rPr>
              <a:t>hoa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667000" y="3396343"/>
            <a:ext cx="1981200" cy="5715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n</a:t>
            </a:r>
            <a:r>
              <a:rPr lang="en-US" sz="3600" b="1" dirty="0" err="1" smtClean="0">
                <a:solidFill>
                  <a:schemeClr val="tx1"/>
                </a:solidFill>
              </a:rPr>
              <a:t>gười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0031" y="2000251"/>
            <a:ext cx="3650343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Cảnh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vật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núi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rừng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Việt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Bắc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209144" y="3434443"/>
            <a:ext cx="3650342" cy="1569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Con </a:t>
            </a:r>
            <a:r>
              <a:rPr lang="en-US" sz="3200" b="1" dirty="0" err="1" smtClean="0"/>
              <a:t>người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Việt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Bắc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với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cảnh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lao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động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sinh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hoạt</a:t>
            </a:r>
            <a:endParaRPr lang="en-US" sz="3200" b="1" dirty="0"/>
          </a:p>
        </p:txBody>
      </p:sp>
      <p:cxnSp>
        <p:nvCxnSpPr>
          <p:cNvPr id="17" name="Straight Arrow Connector 16"/>
          <p:cNvCxnSpPr>
            <a:endCxn id="10" idx="2"/>
          </p:cNvCxnSpPr>
          <p:nvPr/>
        </p:nvCxnSpPr>
        <p:spPr>
          <a:xfrm flipV="1">
            <a:off x="2221954" y="2661382"/>
            <a:ext cx="469538" cy="4247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9" idx="6"/>
            <a:endCxn id="11" idx="2"/>
          </p:cNvCxnSpPr>
          <p:nvPr/>
        </p:nvCxnSpPr>
        <p:spPr>
          <a:xfrm>
            <a:off x="2221954" y="3086100"/>
            <a:ext cx="445046" cy="59599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0" idx="6"/>
            <a:endCxn id="12" idx="1"/>
          </p:cNvCxnSpPr>
          <p:nvPr/>
        </p:nvCxnSpPr>
        <p:spPr>
          <a:xfrm flipV="1">
            <a:off x="4672692" y="2538860"/>
            <a:ext cx="547339" cy="12252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1" idx="6"/>
            <a:endCxn id="13" idx="1"/>
          </p:cNvCxnSpPr>
          <p:nvPr/>
        </p:nvCxnSpPr>
        <p:spPr>
          <a:xfrm>
            <a:off x="4648200" y="3682093"/>
            <a:ext cx="560944" cy="53718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807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7" grpId="1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248887" y="685800"/>
            <a:ext cx="8666513" cy="22860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Tìm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những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câu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thơ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thấy</a:t>
            </a:r>
            <a:r>
              <a:rPr lang="en-US" sz="3200" b="1" dirty="0" smtClean="0"/>
              <a:t>:</a:t>
            </a:r>
          </a:p>
          <a:p>
            <a:pPr marL="342900" indent="-342900" algn="ctr">
              <a:buAutoNum type="alphaLcParenR"/>
            </a:pPr>
            <a:r>
              <a:rPr lang="en-US" sz="3200" b="1" dirty="0" err="1" smtClean="0"/>
              <a:t>Việt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Bắc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rất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đẹp</a:t>
            </a:r>
            <a:endParaRPr lang="en-US" sz="3200" b="1" dirty="0" smtClean="0"/>
          </a:p>
          <a:p>
            <a:pPr marL="342900" indent="-342900" algn="ctr">
              <a:buAutoNum type="alphaLcParenR"/>
            </a:pPr>
            <a:r>
              <a:rPr lang="en-US" sz="3200" b="1" dirty="0" err="1" smtClean="0"/>
              <a:t>Việt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Bắc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đánh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giặc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giỏi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  <p:sp>
        <p:nvSpPr>
          <p:cNvPr id="4" name="Oval Callout 3"/>
          <p:cNvSpPr/>
          <p:nvPr/>
        </p:nvSpPr>
        <p:spPr>
          <a:xfrm>
            <a:off x="248887" y="3665765"/>
            <a:ext cx="3560205" cy="800100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Thảo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luận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nhóm</a:t>
            </a:r>
            <a:r>
              <a:rPr lang="en-US" sz="3200" b="1" dirty="0" smtClean="0"/>
              <a:t> 4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262304"/>
            <a:ext cx="167640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CÂU 2</a:t>
            </a:r>
            <a:r>
              <a:rPr lang="en-US" dirty="0" smtClean="0"/>
              <a:t>: </a:t>
            </a:r>
            <a:endParaRPr lang="en-US" dirty="0"/>
          </a:p>
        </p:txBody>
      </p:sp>
      <p:pic>
        <p:nvPicPr>
          <p:cNvPr id="6" name="Chuông Báo Vào Lớp (Nhạc Chuông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772400" y="4465865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8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228600" y="590550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a.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914400" y="1657350"/>
            <a:ext cx="4038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 xanh hoa chuối đỏ tươi Ngày xuân mơ nở trắng rừng    Ve kêu rừng phách đổ vàng  Rừng thu trăng rọi hòa bình</a:t>
            </a:r>
          </a:p>
        </p:txBody>
      </p:sp>
    </p:spTree>
    <p:extLst>
      <p:ext uri="{BB962C8B-B14F-4D97-AF65-F5344CB8AC3E}">
        <p14:creationId xmlns:p14="http://schemas.microsoft.com/office/powerpoint/2010/main" val="134703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1" descr="img002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43151"/>
            <a:ext cx="4191000" cy="280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Content Placeholder 3" descr="1278818474_Hoa chuoi ru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8900"/>
            <a:ext cx="4648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9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41910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0" y="4741724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CC66"/>
                </a:solidFill>
              </a:rPr>
              <a:t>Rừng</a:t>
            </a:r>
            <a:r>
              <a:rPr lang="en-US" sz="2800" b="1" dirty="0" smtClean="0">
                <a:solidFill>
                  <a:srgbClr val="00CC66"/>
                </a:solidFill>
              </a:rPr>
              <a:t> </a:t>
            </a:r>
            <a:r>
              <a:rPr lang="en-US" sz="2800" b="1" dirty="0" err="1" smtClean="0">
                <a:solidFill>
                  <a:srgbClr val="00CC66"/>
                </a:solidFill>
              </a:rPr>
              <a:t>xanh</a:t>
            </a:r>
            <a:r>
              <a:rPr lang="en-US" sz="2800" b="1" dirty="0" smtClean="0">
                <a:solidFill>
                  <a:srgbClr val="00CC66"/>
                </a:solidFill>
              </a:rPr>
              <a:t> </a:t>
            </a:r>
            <a:r>
              <a:rPr lang="en-US" sz="2800" b="1" dirty="0" err="1" smtClean="0">
                <a:solidFill>
                  <a:srgbClr val="00CC66"/>
                </a:solidFill>
              </a:rPr>
              <a:t>hoa</a:t>
            </a:r>
            <a:r>
              <a:rPr lang="en-US" sz="2800" b="1" dirty="0" smtClean="0">
                <a:solidFill>
                  <a:srgbClr val="00CC66"/>
                </a:solidFill>
              </a:rPr>
              <a:t> </a:t>
            </a:r>
            <a:r>
              <a:rPr lang="en-US" sz="2800" b="1" dirty="0" err="1" smtClean="0">
                <a:solidFill>
                  <a:srgbClr val="00CC66"/>
                </a:solidFill>
              </a:rPr>
              <a:t>chuối</a:t>
            </a:r>
            <a:r>
              <a:rPr lang="en-US" sz="2800" b="1" dirty="0" smtClean="0">
                <a:solidFill>
                  <a:srgbClr val="00CC66"/>
                </a:solidFill>
              </a:rPr>
              <a:t> </a:t>
            </a:r>
            <a:r>
              <a:rPr lang="en-US" sz="2800" b="1" dirty="0" err="1" smtClean="0">
                <a:solidFill>
                  <a:srgbClr val="00CC66"/>
                </a:solidFill>
              </a:rPr>
              <a:t>đỏ</a:t>
            </a:r>
            <a:r>
              <a:rPr lang="en-US" sz="2800" b="1" dirty="0" smtClean="0">
                <a:solidFill>
                  <a:srgbClr val="00CC66"/>
                </a:solidFill>
              </a:rPr>
              <a:t> </a:t>
            </a:r>
            <a:r>
              <a:rPr lang="en-US" sz="2800" b="1" dirty="0" err="1" smtClean="0">
                <a:solidFill>
                  <a:srgbClr val="00CC66"/>
                </a:solidFill>
              </a:rPr>
              <a:t>tươi</a:t>
            </a:r>
            <a:endParaRPr lang="en-US" sz="2800" b="1" dirty="0">
              <a:solidFill>
                <a:srgbClr val="00CC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147805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ctr">
              <a:buAutoNum type="alphaLcParenR"/>
            </a:pPr>
            <a:r>
              <a:rPr lang="en-US" sz="2400" b="1" dirty="0" err="1"/>
              <a:t>Việt</a:t>
            </a:r>
            <a:r>
              <a:rPr lang="en-US" sz="2400" b="1" dirty="0"/>
              <a:t> </a:t>
            </a:r>
            <a:r>
              <a:rPr lang="en-US" sz="2400" b="1" dirty="0" err="1"/>
              <a:t>Bắc</a:t>
            </a:r>
            <a:r>
              <a:rPr lang="en-US" sz="2400" b="1" dirty="0"/>
              <a:t> </a:t>
            </a:r>
            <a:r>
              <a:rPr lang="en-US" sz="2400" b="1" dirty="0" err="1"/>
              <a:t>rất</a:t>
            </a:r>
            <a:r>
              <a:rPr lang="en-US" sz="2400" b="1" dirty="0"/>
              <a:t> </a:t>
            </a:r>
            <a:r>
              <a:rPr lang="en-US" sz="2400" b="1" dirty="0" err="1"/>
              <a:t>đẹp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3710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" y="1020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Kết quả hình ảnh cho mơ nở trắng rừ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41960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53890" y="4642757"/>
            <a:ext cx="5222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</a:rPr>
              <a:t>Ngày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xuân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mơ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nở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trắng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rừng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5" name="Picture 1" descr="[Image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495800" cy="47053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4608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Những mùa hoa mời gọi dân phượt dịp cuối năm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1402"/>
            <a:ext cx="8763000" cy="4345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0" y="4420225"/>
            <a:ext cx="6477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2060"/>
                </a:solidFill>
              </a:rPr>
              <a:t>Ve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kêu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rừng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phách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đổ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vàng</a:t>
            </a:r>
            <a:endParaRPr lang="en-US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63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Kết quả hình ảnh cho trăng rọ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3349"/>
            <a:ext cx="8839200" cy="431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838200" y="4447309"/>
            <a:ext cx="762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vi-VN" sz="4000" b="1" dirty="0" smtClean="0"/>
              <a:t>Rừng thu trăng rọi hoà bình</a:t>
            </a:r>
          </a:p>
        </p:txBody>
      </p:sp>
    </p:spTree>
    <p:extLst>
      <p:ext uri="{BB962C8B-B14F-4D97-AF65-F5344CB8AC3E}">
        <p14:creationId xmlns:p14="http://schemas.microsoft.com/office/powerpoint/2010/main" val="16066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02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3350"/>
            <a:ext cx="8991600" cy="4798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3322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hoa chuối rừ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89" y="133350"/>
            <a:ext cx="4426084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mơ nở trắng rừ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133350"/>
            <a:ext cx="4267199" cy="230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89" y="2514600"/>
            <a:ext cx="4426084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Kết quả hình ảnh cho trăng rọ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14600"/>
            <a:ext cx="4267199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6697"/>
            <a:ext cx="4038601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b) </a:t>
            </a:r>
            <a:r>
              <a:rPr lang="en-US" sz="2400" b="1" dirty="0" err="1" smtClean="0"/>
              <a:t>Việt</a:t>
            </a:r>
            <a:r>
              <a:rPr lang="en-US" sz="2400" b="1" dirty="0" smtClean="0"/>
              <a:t> </a:t>
            </a:r>
            <a:r>
              <a:rPr lang="en-US" sz="2400" b="1" dirty="0" err="1"/>
              <a:t>Bắc</a:t>
            </a:r>
            <a:r>
              <a:rPr lang="en-US" sz="2400" b="1" dirty="0"/>
              <a:t> </a:t>
            </a:r>
            <a:r>
              <a:rPr lang="en-US" sz="2400" b="1" dirty="0" err="1" smtClean="0"/>
              <a:t>đánh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giặc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giỏi</a:t>
            </a:r>
            <a:endParaRPr lang="en-US" sz="2400" b="1" dirty="0"/>
          </a:p>
        </p:txBody>
      </p:sp>
      <p:sp>
        <p:nvSpPr>
          <p:cNvPr id="3" name="AutoShape 2" descr="Kết quả hình ảnh cho rừng cây núi đá ta cùng đánh tây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058"/>
            <a:ext cx="8610600" cy="4042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4426090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/>
              <a:t>Rừng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cây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núi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đá</a:t>
            </a:r>
            <a:r>
              <a:rPr lang="en-US" sz="4000" b="1" dirty="0" smtClean="0"/>
              <a:t> ta </a:t>
            </a:r>
            <a:r>
              <a:rPr lang="en-US" sz="4000" b="1" dirty="0" err="1" smtClean="0"/>
              <a:t>cùng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đánh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Tây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09501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28600"/>
            <a:ext cx="8696737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47800" y="4456182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/>
              <a:t>Núi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giăng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thành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lũy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sắt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dày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25070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Kết quả hình ảnh cho bộ đội việt bắ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1450"/>
            <a:ext cx="8579098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4452505"/>
            <a:ext cx="7994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/>
              <a:t>Rừng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che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bộ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đội</a:t>
            </a:r>
            <a:r>
              <a:rPr lang="en-US" sz="4000" b="1" dirty="0" smtClean="0"/>
              <a:t>, </a:t>
            </a:r>
            <a:r>
              <a:rPr lang="en-US" sz="4000" b="1" dirty="0" err="1" smtClean="0"/>
              <a:t>rừng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vây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quân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thù</a:t>
            </a:r>
            <a:endParaRPr lang="en-US" sz="4000" b="1" dirty="0"/>
          </a:p>
        </p:txBody>
      </p:sp>
      <p:pic>
        <p:nvPicPr>
          <p:cNvPr id="6148" name="Picture 4" descr="Kết quả hình ảnh cho rừng che bộ độ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14325"/>
            <a:ext cx="8579099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91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228600" y="608552"/>
            <a:ext cx="8686800" cy="214364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Tìm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những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câu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thơ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thể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hiện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vẻ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đẹp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của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người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Việt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Bắc</a:t>
            </a:r>
            <a:r>
              <a:rPr lang="en-US" sz="3200" b="1" dirty="0" smtClean="0"/>
              <a:t>?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262304"/>
            <a:ext cx="167640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CÂU 3</a:t>
            </a:r>
            <a:r>
              <a:rPr lang="en-US" dirty="0" smtClean="0"/>
              <a:t>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91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hình ảnh dao gài thắt lư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3350"/>
            <a:ext cx="8610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4478482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</a:rPr>
              <a:t>Đèo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cao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nắng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ánh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dao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gài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thắt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lưng</a:t>
            </a:r>
            <a:r>
              <a:rPr lang="en-US" sz="4000" b="1" dirty="0" smtClean="0">
                <a:solidFill>
                  <a:srgbClr val="002060"/>
                </a:solidFill>
              </a:rPr>
              <a:t>.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2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My Documents\Downloads\DAN N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4648200" cy="4653643"/>
          </a:xfrm>
          <a:prstGeom prst="rect">
            <a:avLst/>
          </a:prstGeom>
        </p:spPr>
      </p:pic>
      <p:pic>
        <p:nvPicPr>
          <p:cNvPr id="3" name="Picture 3" descr="D:\My Documents\Downloads\CHUT D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530436" cy="465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272" y="4544629"/>
            <a:ext cx="9109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</a:rPr>
              <a:t>Nhớ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người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đan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nón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chuốt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từng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sợi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giang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09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Kết quả hình ảnh cho cô gái hái mă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"/>
            <a:ext cx="82296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9402" y="4400550"/>
            <a:ext cx="7625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</a:rPr>
              <a:t>Nhớ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cô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em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gái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hái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măng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một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mình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88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3880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"/>
            <a:ext cx="8610600" cy="436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3236" y="4459261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</a:rPr>
              <a:t>Nhớ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ai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tiếng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hát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ân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tình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thủy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chung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73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50"/>
          <p:cNvSpPr txBox="1">
            <a:spLocks noChangeArrowheads="1"/>
          </p:cNvSpPr>
          <p:nvPr/>
        </p:nvSpPr>
        <p:spPr bwMode="auto">
          <a:xfrm>
            <a:off x="1104900" y="1123950"/>
            <a:ext cx="777239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spcBef>
                <a:spcPct val="50000"/>
              </a:spcBef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50"/>
          <p:cNvSpPr txBox="1">
            <a:spLocks noChangeArrowheads="1"/>
          </p:cNvSpPr>
          <p:nvPr/>
        </p:nvSpPr>
        <p:spPr bwMode="auto">
          <a:xfrm>
            <a:off x="1104900" y="2495550"/>
            <a:ext cx="815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620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19075"/>
            <a:ext cx="8367713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914400" y="519112"/>
            <a:ext cx="7391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84175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384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tư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8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2021</a:t>
            </a:r>
          </a:p>
        </p:txBody>
      </p:sp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3335337" y="1133475"/>
            <a:ext cx="2227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84175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384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đọc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173" name="TextBox 6"/>
          <p:cNvSpPr txBox="1">
            <a:spLocks noChangeArrowheads="1"/>
          </p:cNvSpPr>
          <p:nvPr/>
        </p:nvSpPr>
        <p:spPr bwMode="auto">
          <a:xfrm>
            <a:off x="2151062" y="1744662"/>
            <a:ext cx="44767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84175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384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alt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    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Nhớ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Bắc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71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647950"/>
            <a:ext cx="8367713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105400" y="2360612"/>
            <a:ext cx="2227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84175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384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Tố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Hữu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91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7274" y="971550"/>
            <a:ext cx="79371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</a:rPr>
              <a:t>Qua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</a:rPr>
              <a:t>đọc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</a:rPr>
              <a:t>thấy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</a:rPr>
              <a:t>giả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</a:rPr>
              <a:t>tình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</a:rPr>
              <a:t>cảm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</a:rPr>
              <a:t>Việt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</a:rPr>
              <a:t>Bắc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</a:rPr>
              <a:t>?</a:t>
            </a:r>
            <a:endParaRPr lang="en-US" sz="28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708" y="2038350"/>
            <a:ext cx="8354291" cy="1028700"/>
          </a:xfrm>
        </p:spPr>
        <p:txBody>
          <a:bodyPr>
            <a:no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ngưỡng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94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514351"/>
            <a:ext cx="8839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</a:rPr>
              <a:t>    Qua bài đọc em thấy cảnh vật và con người ở Việt Bắc như thế nào?</a:t>
            </a:r>
            <a:endParaRPr lang="en-US" sz="28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609600" y="1611482"/>
            <a:ext cx="7467600" cy="2000250"/>
          </a:xfrm>
          <a:prstGeom prst="horizontalScroll">
            <a:avLst>
              <a:gd name="adj" fmla="val 12500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914400" y="2168911"/>
            <a:ext cx="7315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Cảnh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vật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ở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Việt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Bắc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rất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đẹp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. Con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người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Việt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Bắc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không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chỉ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đẹp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mà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còn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đánh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giặc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giỏi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.</a:t>
            </a:r>
            <a:endParaRPr lang="en-US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05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19075"/>
            <a:ext cx="8367713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914400" y="519112"/>
            <a:ext cx="7391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84175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384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9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2021</a:t>
            </a:r>
          </a:p>
        </p:txBody>
      </p:sp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3335337" y="1133475"/>
            <a:ext cx="2227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84175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384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đọc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173" name="TextBox 6"/>
          <p:cNvSpPr txBox="1">
            <a:spLocks noChangeArrowheads="1"/>
          </p:cNvSpPr>
          <p:nvPr/>
        </p:nvSpPr>
        <p:spPr bwMode="auto">
          <a:xfrm>
            <a:off x="2151062" y="1744662"/>
            <a:ext cx="44767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84175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384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alt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      Nh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ớ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Bắc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71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647950"/>
            <a:ext cx="8367713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105400" y="2360612"/>
            <a:ext cx="2227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84175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384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Tố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Hữu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990599" y="2970212"/>
            <a:ext cx="7620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384175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384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Nội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dung: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Ca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ngợi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vẻ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đẹp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của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rừng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núi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Tây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533399" y="3560107"/>
            <a:ext cx="82026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384175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384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Bắc</a:t>
            </a:r>
            <a:r>
              <a:rPr lang="en-US" alt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ca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ngợi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sự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dung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cảm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của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con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người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Tây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Bắc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533399" y="4188191"/>
            <a:ext cx="77724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384175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7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84175">
              <a:lnSpc>
                <a:spcPct val="90000"/>
              </a:lnSpc>
              <a:spcBef>
                <a:spcPts val="213"/>
              </a:spcBef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84175" eaLnBrk="0" fontAlgn="base" hangingPunct="0">
              <a:lnSpc>
                <a:spcPct val="90000"/>
              </a:lnSpc>
              <a:spcBef>
                <a:spcPts val="2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384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khi</a:t>
            </a:r>
            <a:r>
              <a:rPr lang="en-US" alt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đánh</a:t>
            </a:r>
            <a:r>
              <a:rPr lang="en-US" alt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giặc</a:t>
            </a:r>
            <a:r>
              <a:rPr lang="en-US" altLang="en-US" sz="28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.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28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o 2021\GA - online\Tuần 14-TV\2012-10-18-(2)-0021_2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48200" cy="5143500"/>
          </a:xfrm>
          <a:prstGeom prst="rect">
            <a:avLst/>
          </a:prstGeom>
          <a:noFill/>
        </p:spPr>
      </p:pic>
      <p:pic>
        <p:nvPicPr>
          <p:cNvPr id="1027" name="Picture 3" descr="D:\Mo 2021\GA - online\Tuần 14-TV\2012-10-18-(2)-00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1" y="1"/>
            <a:ext cx="48006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0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76200" y="895350"/>
            <a:ext cx="8686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 algn="ctr" rtl="0" fontAlgn="base">
              <a:spcBef>
                <a:spcPct val="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indent="-285750" algn="ctr" rtl="0" fontAlgn="base">
              <a:spcBef>
                <a:spcPct val="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indent="-228600" algn="ctr" rtl="0" fontAlgn="base">
              <a:spcBef>
                <a:spcPct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indent="-228600" algn="ctr" rtl="0" fontAlgn="base">
              <a:spcBef>
                <a:spcPct val="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indent="-228600" algn="ctr" rtl="0" fontAlgn="base">
              <a:spcBef>
                <a:spcPct val="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indent="-2286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indent="-2286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indent="-2286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indent="-2286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657350"/>
            <a:ext cx="8229600" cy="1257300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 VD: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2/4, 2/2/4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1;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2/2,4/4…).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16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50789" y="438150"/>
            <a:ext cx="8458200" cy="460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en-US" sz="11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ta </a:t>
            </a:r>
            <a:endParaRPr lang="en-US" sz="23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/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3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chuối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2300" b="1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gài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thắt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3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300" b="1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nón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chuốt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0" hangingPunct="0"/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3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 eaLnBrk="0" hangingPunct="0"/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rọi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23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0" hangingPunct="0"/>
            <a:r>
              <a:rPr lang="en-US" sz="2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en-US" sz="2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endParaRPr lang="en-US" sz="23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46222" y="844602"/>
            <a:ext cx="2057400" cy="2946347"/>
          </a:xfrm>
          <a:prstGeom prst="actionButtonBlank">
            <a:avLst/>
          </a:prstGeom>
          <a:solidFill>
            <a:srgbClr val="CC99FF"/>
          </a:solidFill>
          <a:ln w="50800" cap="rnd">
            <a:solidFill>
              <a:srgbClr val="00FF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320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6200" y="728662"/>
            <a:ext cx="189280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</a:rPr>
              <a:t>HỌC   THUỘC LÒNG 10 DÒNG THƠ ĐẦU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8600" y="-25589"/>
            <a:ext cx="861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97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57200" y="7740"/>
            <a:ext cx="8458200" cy="4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en-US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,   ......................</a:t>
            </a:r>
            <a:endParaRPr lang="en-US" sz="23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,   ta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............................</a:t>
            </a:r>
            <a:endParaRPr lang="en-US" sz="23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3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...............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2300" b="1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..................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gài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thắt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3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 ...............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300" b="1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nón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....................</a:t>
            </a:r>
          </a:p>
          <a:p>
            <a:pPr algn="ctr" eaLnBrk="0" hangingPunct="0"/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.....................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3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..............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 eaLnBrk="0" hangingPunct="0"/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rọi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................</a:t>
            </a:r>
          </a:p>
          <a:p>
            <a:pPr algn="ctr" eaLnBrk="0" hangingPunct="0"/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................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0" hangingPunct="0"/>
            <a:r>
              <a:rPr lang="en-US" sz="2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en-US" sz="2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endParaRPr lang="en-US" sz="23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0" y="728662"/>
            <a:ext cx="1905000" cy="3443288"/>
          </a:xfrm>
          <a:prstGeom prst="actionButtonBlank">
            <a:avLst/>
          </a:prstGeom>
          <a:solidFill>
            <a:srgbClr val="CC99FF"/>
          </a:solidFill>
          <a:ln w="50800" cap="rnd">
            <a:solidFill>
              <a:srgbClr val="00FF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320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8535" y="715566"/>
            <a:ext cx="17526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</a:rPr>
              <a:t>HỌC   THUỘC LÒNG 10 DÒNG THƠ ĐẦU</a:t>
            </a:r>
          </a:p>
        </p:txBody>
      </p:sp>
    </p:spTree>
    <p:extLst>
      <p:ext uri="{BB962C8B-B14F-4D97-AF65-F5344CB8AC3E}">
        <p14:creationId xmlns:p14="http://schemas.microsoft.com/office/powerpoint/2010/main" val="211115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57200" y="7740"/>
            <a:ext cx="8458200" cy="4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en-US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,   ......................</a:t>
            </a:r>
            <a:endParaRPr lang="en-US" sz="23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,   ta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............................</a:t>
            </a:r>
            <a:endParaRPr lang="en-US" sz="23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3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.............................</a:t>
            </a:r>
            <a:endParaRPr lang="en-US" sz="2300" b="1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..................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gài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.................</a:t>
            </a:r>
          </a:p>
          <a:p>
            <a:pPr algn="ctr" eaLnBrk="0" hangingPunct="0"/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 ...............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300" b="1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.....................................................</a:t>
            </a:r>
          </a:p>
          <a:p>
            <a:pPr algn="ctr" eaLnBrk="0" hangingPunct="0"/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.....................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3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........................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 eaLnBrk="0" hangingPunct="0"/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.............................</a:t>
            </a:r>
          </a:p>
          <a:p>
            <a:pPr algn="ctr" eaLnBrk="0" hangingPunct="0"/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..........................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0" hangingPunct="0"/>
            <a:r>
              <a:rPr lang="en-US" sz="2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en-US" sz="2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endParaRPr lang="en-US" sz="23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119" y="746457"/>
            <a:ext cx="1905000" cy="3501693"/>
          </a:xfrm>
          <a:prstGeom prst="actionButtonBlank">
            <a:avLst/>
          </a:prstGeom>
          <a:solidFill>
            <a:srgbClr val="CC99FF"/>
          </a:solidFill>
          <a:ln w="50800" cap="rnd">
            <a:solidFill>
              <a:srgbClr val="00FF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320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238" y="754180"/>
            <a:ext cx="17526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</a:rPr>
              <a:t>HỌC   THUỘC LÒNG 10 DÒNG THƠ ĐẦU</a:t>
            </a:r>
          </a:p>
        </p:txBody>
      </p:sp>
    </p:spTree>
    <p:extLst>
      <p:ext uri="{BB962C8B-B14F-4D97-AF65-F5344CB8AC3E}">
        <p14:creationId xmlns:p14="http://schemas.microsoft.com/office/powerpoint/2010/main" val="101034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wallpaper  power point animation cu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52601" y="909757"/>
            <a:ext cx="6119047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endParaRPr lang="en-US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Đuổi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hình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bắt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thơ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375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652" y="176867"/>
            <a:ext cx="4155496" cy="444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4701268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</a:rPr>
              <a:t>Ta 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</a:rPr>
              <a:t>về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</a:rPr>
              <a:t>mình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</a:rPr>
              <a:t>có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</a:rPr>
              <a:t>nhớ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</a:rPr>
              <a:t> ta</a:t>
            </a:r>
            <a:endParaRPr lang="en-U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70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12"/>
          <p:cNvSpPr>
            <a:spLocks noChangeShapeType="1"/>
          </p:cNvSpPr>
          <p:nvPr/>
        </p:nvSpPr>
        <p:spPr bwMode="auto">
          <a:xfrm>
            <a:off x="4378411" y="2005958"/>
            <a:ext cx="0" cy="2286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48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53398">
            <a:off x="7597776" y="-217487"/>
            <a:ext cx="1328738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631"/>
            <a:ext cx="17716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1"/>
          <p:cNvSpPr>
            <a:spLocks noChangeArrowheads="1"/>
          </p:cNvSpPr>
          <p:nvPr/>
        </p:nvSpPr>
        <p:spPr bwMode="auto">
          <a:xfrm>
            <a:off x="1143000" y="0"/>
            <a:ext cx="6858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2021</a:t>
            </a:r>
            <a:endParaRPr lang="en-US" sz="32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u="sng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u="sng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3200" b="1" u="sng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1" name="Rectangle 10"/>
          <p:cNvSpPr>
            <a:spLocks noChangeArrowheads="1"/>
          </p:cNvSpPr>
          <p:nvPr/>
        </p:nvSpPr>
        <p:spPr bwMode="auto">
          <a:xfrm>
            <a:off x="5196684" y="1329854"/>
            <a:ext cx="14205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00334D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i="1" dirty="0" err="1">
                <a:solidFill>
                  <a:srgbClr val="00334D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b="1" i="1" dirty="0">
                <a:solidFill>
                  <a:srgbClr val="0033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334D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800" b="1" i="1" dirty="0">
                <a:solidFill>
                  <a:srgbClr val="00334D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152" name="Rectangle 10"/>
          <p:cNvSpPr>
            <a:spLocks noChangeArrowheads="1"/>
          </p:cNvSpPr>
          <p:nvPr/>
        </p:nvSpPr>
        <p:spPr bwMode="auto">
          <a:xfrm>
            <a:off x="3349219" y="993393"/>
            <a:ext cx="25103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6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23837" y="3595688"/>
            <a:ext cx="17716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59593">
            <a:off x="7372350" y="3819526"/>
            <a:ext cx="17716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298075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1066800" y="-27214"/>
            <a:ext cx="6858000" cy="320397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48838" y="4509655"/>
            <a:ext cx="5488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</a:rPr>
              <a:t>Ta 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</a:rPr>
              <a:t>về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</a:rPr>
              <a:t>ta 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</a:rPr>
              <a:t>nhớ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</a:rPr>
              <a:t>những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</a:rPr>
              <a:t>hoa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</a:rPr>
              <a:t>cùng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</a:rPr>
              <a:t>người</a:t>
            </a:r>
            <a:endParaRPr lang="en-U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AutoShape 2" descr="Kết quả hình ảnh cho human ico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Kết quả hình ảnh cho human icon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36093"/>
            <a:ext cx="17526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559" y="234554"/>
            <a:ext cx="2129466" cy="261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19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Kết quả hình ảnh cho hoa chuối rừ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02" y="400050"/>
            <a:ext cx="8057743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4620986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</a:rPr>
              <a:t>Rừng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</a:rPr>
              <a:t>xanh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</a:rPr>
              <a:t>hoa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</a:rPr>
              <a:t>chuối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</a:rPr>
              <a:t>đỏ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75000"/>
                  </a:schemeClr>
                </a:solidFill>
              </a:rPr>
              <a:t>tươi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7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hình ảnh dao gài thắt lư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7924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07573" y="4593771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Đèo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cao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nắng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ánh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dao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gài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thắt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lưng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9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Kết quả hình ảnh cho mơ nở trắng rừ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45" y="285750"/>
            <a:ext cx="8099578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2600" y="4629151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</a:rPr>
              <a:t>Ngày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</a:rPr>
              <a:t>xuân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</a:rPr>
              <a:t>mơ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</a:rPr>
              <a:t>nở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</a:rPr>
              <a:t>trắng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</a:rPr>
              <a:t>rừng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31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My Documents\Downloads\CHUT DA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1109"/>
            <a:ext cx="804672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4412581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Nhớ</a:t>
            </a: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người</a:t>
            </a: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đan</a:t>
            </a: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nón</a:t>
            </a: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chuốt</a:t>
            </a: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từng</a:t>
            </a: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sợi</a:t>
            </a: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giang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31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79248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60714" y="4691312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</a:rPr>
              <a:t>Ve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</a:rPr>
              <a:t>kêu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</a:rPr>
              <a:t>rừng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</a:rPr>
              <a:t>phách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</a:rPr>
              <a:t>đổ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</a:rPr>
              <a:t>vàng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31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0"/>
            <a:ext cx="8733970" cy="384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99804" y="4523043"/>
            <a:ext cx="5413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4"/>
                </a:solidFill>
              </a:rPr>
              <a:t>Nhớ</a:t>
            </a:r>
            <a:r>
              <a:rPr lang="en-US" sz="2800" b="1" dirty="0" smtClean="0">
                <a:solidFill>
                  <a:schemeClr val="accent4"/>
                </a:solidFill>
              </a:rPr>
              <a:t> </a:t>
            </a:r>
            <a:r>
              <a:rPr lang="en-US" sz="2800" b="1" dirty="0" err="1" smtClean="0">
                <a:solidFill>
                  <a:schemeClr val="accent4"/>
                </a:solidFill>
              </a:rPr>
              <a:t>cô</a:t>
            </a:r>
            <a:r>
              <a:rPr lang="en-US" sz="2800" b="1" dirty="0" smtClean="0">
                <a:solidFill>
                  <a:schemeClr val="accent4"/>
                </a:solidFill>
              </a:rPr>
              <a:t> </a:t>
            </a:r>
            <a:r>
              <a:rPr lang="en-US" sz="2800" b="1" dirty="0" err="1" smtClean="0">
                <a:solidFill>
                  <a:schemeClr val="accent4"/>
                </a:solidFill>
              </a:rPr>
              <a:t>em</a:t>
            </a:r>
            <a:r>
              <a:rPr lang="en-US" sz="2800" b="1" dirty="0" smtClean="0">
                <a:solidFill>
                  <a:schemeClr val="accent4"/>
                </a:solidFill>
              </a:rPr>
              <a:t> </a:t>
            </a:r>
            <a:r>
              <a:rPr lang="en-US" sz="2800" b="1" dirty="0" err="1" smtClean="0">
                <a:solidFill>
                  <a:schemeClr val="accent4"/>
                </a:solidFill>
              </a:rPr>
              <a:t>gái</a:t>
            </a:r>
            <a:r>
              <a:rPr lang="en-US" sz="2800" b="1" dirty="0" smtClean="0">
                <a:solidFill>
                  <a:schemeClr val="accent4"/>
                </a:solidFill>
              </a:rPr>
              <a:t> </a:t>
            </a:r>
            <a:r>
              <a:rPr lang="en-US" sz="2800" b="1" dirty="0" err="1" smtClean="0">
                <a:solidFill>
                  <a:schemeClr val="accent4"/>
                </a:solidFill>
              </a:rPr>
              <a:t>hái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 smtClean="0">
                <a:solidFill>
                  <a:schemeClr val="accent4"/>
                </a:solidFill>
              </a:rPr>
              <a:t>măng</a:t>
            </a:r>
            <a:r>
              <a:rPr lang="en-US" sz="2800" b="1" dirty="0" smtClean="0">
                <a:solidFill>
                  <a:schemeClr val="accent4"/>
                </a:solidFill>
              </a:rPr>
              <a:t> </a:t>
            </a:r>
            <a:r>
              <a:rPr lang="en-US" sz="2800" b="1" dirty="0" err="1" smtClean="0">
                <a:solidFill>
                  <a:schemeClr val="accent4"/>
                </a:solidFill>
              </a:rPr>
              <a:t>một</a:t>
            </a:r>
            <a:r>
              <a:rPr lang="en-US" sz="2800" b="1" dirty="0" smtClean="0">
                <a:solidFill>
                  <a:schemeClr val="accent4"/>
                </a:solidFill>
              </a:rPr>
              <a:t> </a:t>
            </a:r>
            <a:r>
              <a:rPr lang="en-US" sz="2800" b="1" dirty="0" err="1" smtClean="0">
                <a:solidFill>
                  <a:schemeClr val="accent4"/>
                </a:solidFill>
              </a:rPr>
              <a:t>mình</a:t>
            </a:r>
            <a:endParaRPr lang="en-US" sz="28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31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trăng rọ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5750"/>
            <a:ext cx="8145847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720122" y="4447309"/>
            <a:ext cx="762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vi-VN" sz="4000" b="1" dirty="0" smtClean="0"/>
              <a:t>Rừng thu trăng rọi hoà bình</a:t>
            </a:r>
          </a:p>
        </p:txBody>
      </p:sp>
    </p:spTree>
    <p:extLst>
      <p:ext uri="{BB962C8B-B14F-4D97-AF65-F5344CB8AC3E}">
        <p14:creationId xmlns:p14="http://schemas.microsoft.com/office/powerpoint/2010/main" val="72131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857250"/>
            <a:ext cx="814005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3696" y="4462878"/>
            <a:ext cx="5794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Nhớ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ai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tiếng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hát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ân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tình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thủy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chung</a:t>
            </a:r>
            <a:endParaRPr lang="en-US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19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1450" y="-141286"/>
            <a:ext cx="91440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DU LỊCH QUA MÀN ẢNH NHỎ</a:t>
            </a:r>
          </a:p>
        </p:txBody>
      </p:sp>
      <p:pic>
        <p:nvPicPr>
          <p:cNvPr id="37891" name="Picture 5" descr="chua_tam_th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52578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 descr="cuaha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14350"/>
            <a:ext cx="3810000" cy="46291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7893" name="Text Box 3"/>
          <p:cNvSpPr txBox="1">
            <a:spLocks noChangeArrowheads="1"/>
          </p:cNvSpPr>
          <p:nvPr/>
        </p:nvSpPr>
        <p:spPr bwMode="auto">
          <a:xfrm>
            <a:off x="6096000" y="4767264"/>
            <a:ext cx="2362200" cy="36933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Arial" charset="0"/>
              </a:rPr>
              <a:t>ĐỘNG TAM THANH</a:t>
            </a:r>
          </a:p>
        </p:txBody>
      </p:sp>
    </p:spTree>
    <p:extLst>
      <p:ext uri="{BB962C8B-B14F-4D97-AF65-F5344CB8AC3E}">
        <p14:creationId xmlns:p14="http://schemas.microsoft.com/office/powerpoint/2010/main" val="238336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Picture 4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"/>
            <a:ext cx="8077200" cy="451740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2895600" y="4646210"/>
            <a:ext cx="3657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 thơ Tố Hữu</a:t>
            </a:r>
          </a:p>
        </p:txBody>
      </p:sp>
    </p:spTree>
    <p:extLst>
      <p:ext uri="{BB962C8B-B14F-4D97-AF65-F5344CB8AC3E}">
        <p14:creationId xmlns:p14="http://schemas.microsoft.com/office/powerpoint/2010/main" val="43557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09062" y="57150"/>
            <a:ext cx="6557626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DU LỊCH QUA MÀN ẢNH NHỎ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4476751"/>
            <a:ext cx="487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 Cao nguyên đá Đồng Văn</a:t>
            </a:r>
          </a:p>
        </p:txBody>
      </p:sp>
      <p:pic>
        <p:nvPicPr>
          <p:cNvPr id="38916" name="Picture 10" descr="cao nguyên đá đồng vă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950"/>
            <a:ext cx="4953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13" descr="du-lich-mien-bac-ha-gian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742950"/>
            <a:ext cx="4114800" cy="3581400"/>
          </a:xfrm>
          <a:noFill/>
        </p:spPr>
      </p:pic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5715000" y="4400551"/>
            <a:ext cx="327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Hoa tam giác mạch</a:t>
            </a:r>
            <a:endParaRPr lang="en-US" sz="20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9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6" y="114300"/>
            <a:ext cx="8390659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inh nen 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372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8600" y="571500"/>
            <a:ext cx="7772400" cy="2400300"/>
            <a:chOff x="144" y="864"/>
            <a:chExt cx="4896" cy="2016"/>
          </a:xfrm>
        </p:grpSpPr>
        <p:sp>
          <p:nvSpPr>
            <p:cNvPr id="31752" name="AutoShape 7"/>
            <p:cNvSpPr>
              <a:spLocks noChangeArrowheads="1"/>
            </p:cNvSpPr>
            <p:nvPr/>
          </p:nvSpPr>
          <p:spPr bwMode="auto">
            <a:xfrm>
              <a:off x="288" y="864"/>
              <a:ext cx="4752" cy="624"/>
            </a:xfrm>
            <a:prstGeom prst="wedgeEllipseCallout">
              <a:avLst>
                <a:gd name="adj1" fmla="val -46593"/>
                <a:gd name="adj2" fmla="val 107213"/>
              </a:avLst>
            </a:prstGeom>
            <a:solidFill>
              <a:srgbClr val="CCFF99"/>
            </a:solidFill>
            <a:ln w="38100">
              <a:solidFill>
                <a:srgbClr val="FF99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0" hangingPunct="0"/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Hôm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nay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0" hangingPunct="0"/>
              <a:endPara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1753" name="Object 8"/>
            <p:cNvGraphicFramePr>
              <a:graphicFrameLocks noChangeAspect="1"/>
            </p:cNvGraphicFramePr>
            <p:nvPr/>
          </p:nvGraphicFramePr>
          <p:xfrm>
            <a:off x="144" y="1728"/>
            <a:ext cx="468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6" name="Clip" r:id="rId4" imgW="1485900" imgH="4214813" progId="">
                    <p:embed/>
                  </p:oleObj>
                </mc:Choice>
                <mc:Fallback>
                  <p:oleObj name="Clip" r:id="rId4" imgW="1485900" imgH="4214813" progId="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" y="1728"/>
                          <a:ext cx="468" cy="115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629400" y="1657350"/>
            <a:ext cx="2133600" cy="1485900"/>
            <a:chOff x="720" y="1584"/>
            <a:chExt cx="1344" cy="1248"/>
          </a:xfrm>
        </p:grpSpPr>
        <p:sp>
          <p:nvSpPr>
            <p:cNvPr id="31750" name="AutoShape 10"/>
            <p:cNvSpPr>
              <a:spLocks noChangeArrowheads="1"/>
            </p:cNvSpPr>
            <p:nvPr/>
          </p:nvSpPr>
          <p:spPr bwMode="auto">
            <a:xfrm>
              <a:off x="720" y="1584"/>
              <a:ext cx="1344" cy="1248"/>
            </a:xfrm>
            <a:prstGeom prst="sun">
              <a:avLst>
                <a:gd name="adj" fmla="val 25000"/>
              </a:avLst>
            </a:prstGeom>
            <a:solidFill>
              <a:srgbClr val="CCFF99"/>
            </a:solidFill>
            <a:ln w="3810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1" name="AutoShape 11"/>
            <p:cNvSpPr>
              <a:spLocks noChangeArrowheads="1"/>
            </p:cNvSpPr>
            <p:nvPr/>
          </p:nvSpPr>
          <p:spPr bwMode="auto">
            <a:xfrm>
              <a:off x="1056" y="1920"/>
              <a:ext cx="672" cy="576"/>
            </a:xfrm>
            <a:prstGeom prst="smileyFace">
              <a:avLst>
                <a:gd name="adj" fmla="val 4653"/>
              </a:avLst>
            </a:prstGeom>
            <a:solidFill>
              <a:srgbClr val="CCFF99"/>
            </a:solidFill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8255" name="AutoShape 15"/>
          <p:cNvSpPr>
            <a:spLocks noChangeArrowheads="1"/>
          </p:cNvSpPr>
          <p:nvPr/>
        </p:nvSpPr>
        <p:spPr bwMode="auto">
          <a:xfrm>
            <a:off x="381000" y="3657600"/>
            <a:ext cx="8534400" cy="1143000"/>
          </a:xfrm>
          <a:prstGeom prst="flowChartPunchedTape">
            <a:avLst/>
          </a:prstGeom>
          <a:solidFill>
            <a:srgbClr val="CCFF99"/>
          </a:solidFill>
          <a:ln w="76200">
            <a:solidFill>
              <a:srgbClr val="66FF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44907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8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55" grpId="0" animBg="1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7" name="WordArt 5"/>
          <p:cNvSpPr>
            <a:spLocks noChangeArrowheads="1" noChangeShapeType="1" noTextEdit="1"/>
          </p:cNvSpPr>
          <p:nvPr/>
        </p:nvSpPr>
        <p:spPr bwMode="auto">
          <a:xfrm>
            <a:off x="381000" y="2343150"/>
            <a:ext cx="83820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v-SE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Xin </a:t>
            </a:r>
            <a:r>
              <a:rPr lang="sv-SE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trân trọng cảm </a:t>
            </a:r>
            <a:r>
              <a:rPr lang="sv-SE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sv-SE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sv-SE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2038" name="Picture 6" descr="kidsoftheworl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3682603"/>
            <a:ext cx="6121400" cy="140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WordArt 9"/>
          <p:cNvSpPr>
            <a:spLocks noChangeArrowheads="1" noChangeShapeType="1" noTextEdit="1"/>
          </p:cNvSpPr>
          <p:nvPr/>
        </p:nvSpPr>
        <p:spPr bwMode="auto">
          <a:xfrm>
            <a:off x="609600" y="1128712"/>
            <a:ext cx="7848600" cy="281463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FFCC00"/>
                  </a:outerShdw>
                </a:effectLst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FFCC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FFCC00"/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FFCC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FFCC00"/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FFCC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FFCC00"/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FFCC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FFCC00"/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FFCC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FFCC00"/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FFCC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FFCC00"/>
                  </a:outerShdw>
                </a:effectLst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FFCC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FFCC00"/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FFCC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FFCC00"/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/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FFCC00"/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FFCC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FFCC00"/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FFCC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FFCC00"/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FFCC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FFCC00"/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FFCC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FFCC00"/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FFCC0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FFCC00"/>
                  </a:outerShdw>
                </a:effectLst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FFCC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FFCC00"/>
                  </a:outerShdw>
                </a:effectLst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FFCC00"/>
                  </a:outerShdw>
                </a:effectLst>
                <a:latin typeface=".VnTimeH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381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172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wpe12360"/>
          <p:cNvPicPr>
            <a:picLocks noChangeAspect="1" noChangeArrowheads="1"/>
          </p:cNvPicPr>
          <p:nvPr/>
        </p:nvPicPr>
        <p:blipFill>
          <a:blip r:embed="rId2">
            <a:lum bright="-16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" y="0"/>
            <a:ext cx="9043988" cy="5143500"/>
          </a:xfrm>
          <a:prstGeom prst="rect">
            <a:avLst/>
          </a:prstGeom>
          <a:noFill/>
          <a:ln w="38100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Freeform 2"/>
          <p:cNvSpPr>
            <a:spLocks noChangeArrowheads="1"/>
          </p:cNvSpPr>
          <p:nvPr/>
        </p:nvSpPr>
        <p:spPr bwMode="auto">
          <a:xfrm>
            <a:off x="3657602" y="514350"/>
            <a:ext cx="3605213" cy="2586038"/>
          </a:xfrm>
          <a:custGeom>
            <a:avLst/>
            <a:gdLst>
              <a:gd name="T0" fmla="*/ 2147483647 w 3028"/>
              <a:gd name="T1" fmla="*/ 2147483647 h 2172"/>
              <a:gd name="T2" fmla="*/ 2147483647 w 3028"/>
              <a:gd name="T3" fmla="*/ 2147483647 h 2172"/>
              <a:gd name="T4" fmla="*/ 2147483647 w 3028"/>
              <a:gd name="T5" fmla="*/ 2147483647 h 2172"/>
              <a:gd name="T6" fmla="*/ 2147483647 w 3028"/>
              <a:gd name="T7" fmla="*/ 2147483647 h 2172"/>
              <a:gd name="T8" fmla="*/ 2147483647 w 3028"/>
              <a:gd name="T9" fmla="*/ 0 h 2172"/>
              <a:gd name="T10" fmla="*/ 2147483647 w 3028"/>
              <a:gd name="T11" fmla="*/ 2147483647 h 2172"/>
              <a:gd name="T12" fmla="*/ 2147483647 w 3028"/>
              <a:gd name="T13" fmla="*/ 2147483647 h 2172"/>
              <a:gd name="T14" fmla="*/ 2147483647 w 3028"/>
              <a:gd name="T15" fmla="*/ 2147483647 h 2172"/>
              <a:gd name="T16" fmla="*/ 2147483647 w 3028"/>
              <a:gd name="T17" fmla="*/ 2147483647 h 2172"/>
              <a:gd name="T18" fmla="*/ 2147483647 w 3028"/>
              <a:gd name="T19" fmla="*/ 2147483647 h 2172"/>
              <a:gd name="T20" fmla="*/ 2147483647 w 3028"/>
              <a:gd name="T21" fmla="*/ 2147483647 h 2172"/>
              <a:gd name="T22" fmla="*/ 2147483647 w 3028"/>
              <a:gd name="T23" fmla="*/ 2147483647 h 2172"/>
              <a:gd name="T24" fmla="*/ 2147483647 w 3028"/>
              <a:gd name="T25" fmla="*/ 2147483647 h 2172"/>
              <a:gd name="T26" fmla="*/ 2147483647 w 3028"/>
              <a:gd name="T27" fmla="*/ 2147483647 h 2172"/>
              <a:gd name="T28" fmla="*/ 2147483647 w 3028"/>
              <a:gd name="T29" fmla="*/ 2147483647 h 2172"/>
              <a:gd name="T30" fmla="*/ 2147483647 w 3028"/>
              <a:gd name="T31" fmla="*/ 2147483647 h 2172"/>
              <a:gd name="T32" fmla="*/ 2147483647 w 3028"/>
              <a:gd name="T33" fmla="*/ 2147483647 h 2172"/>
              <a:gd name="T34" fmla="*/ 2147483647 w 3028"/>
              <a:gd name="T35" fmla="*/ 2147483647 h 2172"/>
              <a:gd name="T36" fmla="*/ 2147483647 w 3028"/>
              <a:gd name="T37" fmla="*/ 2147483647 h 2172"/>
              <a:gd name="T38" fmla="*/ 2147483647 w 3028"/>
              <a:gd name="T39" fmla="*/ 2147483647 h 2172"/>
              <a:gd name="T40" fmla="*/ 2147483647 w 3028"/>
              <a:gd name="T41" fmla="*/ 2147483647 h 2172"/>
              <a:gd name="T42" fmla="*/ 2147483647 w 3028"/>
              <a:gd name="T43" fmla="*/ 2147483647 h 2172"/>
              <a:gd name="T44" fmla="*/ 2147483647 w 3028"/>
              <a:gd name="T45" fmla="*/ 2147483647 h 2172"/>
              <a:gd name="T46" fmla="*/ 2147483647 w 3028"/>
              <a:gd name="T47" fmla="*/ 2147483647 h 2172"/>
              <a:gd name="T48" fmla="*/ 2147483647 w 3028"/>
              <a:gd name="T49" fmla="*/ 2147483647 h 2172"/>
              <a:gd name="T50" fmla="*/ 2147483647 w 3028"/>
              <a:gd name="T51" fmla="*/ 2147483647 h 2172"/>
              <a:gd name="T52" fmla="*/ 2147483647 w 3028"/>
              <a:gd name="T53" fmla="*/ 2147483647 h 2172"/>
              <a:gd name="T54" fmla="*/ 2147483647 w 3028"/>
              <a:gd name="T55" fmla="*/ 2147483647 h 2172"/>
              <a:gd name="T56" fmla="*/ 2147483647 w 3028"/>
              <a:gd name="T57" fmla="*/ 2147483647 h 2172"/>
              <a:gd name="T58" fmla="*/ 2147483647 w 3028"/>
              <a:gd name="T59" fmla="*/ 2147483647 h 2172"/>
              <a:gd name="T60" fmla="*/ 2147483647 w 3028"/>
              <a:gd name="T61" fmla="*/ 2147483647 h 2172"/>
              <a:gd name="T62" fmla="*/ 2147483647 w 3028"/>
              <a:gd name="T63" fmla="*/ 2147483647 h 2172"/>
              <a:gd name="T64" fmla="*/ 2147483647 w 3028"/>
              <a:gd name="T65" fmla="*/ 2147483647 h 2172"/>
              <a:gd name="T66" fmla="*/ 2147483647 w 3028"/>
              <a:gd name="T67" fmla="*/ 2147483647 h 2172"/>
              <a:gd name="T68" fmla="*/ 2147483647 w 3028"/>
              <a:gd name="T69" fmla="*/ 2147483647 h 2172"/>
              <a:gd name="T70" fmla="*/ 2147483647 w 3028"/>
              <a:gd name="T71" fmla="*/ 2147483647 h 2172"/>
              <a:gd name="T72" fmla="*/ 2147483647 w 3028"/>
              <a:gd name="T73" fmla="*/ 2147483647 h 2172"/>
              <a:gd name="T74" fmla="*/ 2147483647 w 3028"/>
              <a:gd name="T75" fmla="*/ 2147483647 h 2172"/>
              <a:gd name="T76" fmla="*/ 2147483647 w 3028"/>
              <a:gd name="T77" fmla="*/ 2147483647 h 2172"/>
              <a:gd name="T78" fmla="*/ 2147483647 w 3028"/>
              <a:gd name="T79" fmla="*/ 2147483647 h 2172"/>
              <a:gd name="T80" fmla="*/ 2147483647 w 3028"/>
              <a:gd name="T81" fmla="*/ 2147483647 h 2172"/>
              <a:gd name="T82" fmla="*/ 2147483647 w 3028"/>
              <a:gd name="T83" fmla="*/ 2147483647 h 2172"/>
              <a:gd name="T84" fmla="*/ 2147483647 w 3028"/>
              <a:gd name="T85" fmla="*/ 2147483647 h 2172"/>
              <a:gd name="T86" fmla="*/ 2147483647 w 3028"/>
              <a:gd name="T87" fmla="*/ 2147483647 h 2172"/>
              <a:gd name="T88" fmla="*/ 2147483647 w 3028"/>
              <a:gd name="T89" fmla="*/ 2147483647 h 2172"/>
              <a:gd name="T90" fmla="*/ 2147483647 w 3028"/>
              <a:gd name="T91" fmla="*/ 2147483647 h 2172"/>
              <a:gd name="T92" fmla="*/ 2147483647 w 3028"/>
              <a:gd name="T93" fmla="*/ 2147483647 h 217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028"/>
              <a:gd name="T142" fmla="*/ 0 h 2172"/>
              <a:gd name="T143" fmla="*/ 3028 w 3028"/>
              <a:gd name="T144" fmla="*/ 2172 h 217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028" h="2172">
                <a:moveTo>
                  <a:pt x="0" y="780"/>
                </a:moveTo>
                <a:cubicBezTo>
                  <a:pt x="88" y="751"/>
                  <a:pt x="47" y="762"/>
                  <a:pt x="120" y="744"/>
                </a:cubicBezTo>
                <a:cubicBezTo>
                  <a:pt x="167" y="604"/>
                  <a:pt x="308" y="622"/>
                  <a:pt x="432" y="612"/>
                </a:cubicBezTo>
                <a:cubicBezTo>
                  <a:pt x="450" y="559"/>
                  <a:pt x="467" y="509"/>
                  <a:pt x="480" y="456"/>
                </a:cubicBezTo>
                <a:cubicBezTo>
                  <a:pt x="476" y="424"/>
                  <a:pt x="474" y="392"/>
                  <a:pt x="468" y="360"/>
                </a:cubicBezTo>
                <a:cubicBezTo>
                  <a:pt x="466" y="348"/>
                  <a:pt x="456" y="337"/>
                  <a:pt x="456" y="324"/>
                </a:cubicBezTo>
                <a:cubicBezTo>
                  <a:pt x="456" y="284"/>
                  <a:pt x="494" y="243"/>
                  <a:pt x="528" y="228"/>
                </a:cubicBezTo>
                <a:cubicBezTo>
                  <a:pt x="601" y="195"/>
                  <a:pt x="677" y="179"/>
                  <a:pt x="756" y="168"/>
                </a:cubicBezTo>
                <a:cubicBezTo>
                  <a:pt x="818" y="147"/>
                  <a:pt x="859" y="137"/>
                  <a:pt x="888" y="72"/>
                </a:cubicBezTo>
                <a:cubicBezTo>
                  <a:pt x="898" y="49"/>
                  <a:pt x="912" y="0"/>
                  <a:pt x="912" y="0"/>
                </a:cubicBezTo>
                <a:cubicBezTo>
                  <a:pt x="936" y="8"/>
                  <a:pt x="960" y="16"/>
                  <a:pt x="984" y="24"/>
                </a:cubicBezTo>
                <a:cubicBezTo>
                  <a:pt x="996" y="28"/>
                  <a:pt x="1020" y="36"/>
                  <a:pt x="1020" y="36"/>
                </a:cubicBezTo>
                <a:cubicBezTo>
                  <a:pt x="1044" y="72"/>
                  <a:pt x="1078" y="103"/>
                  <a:pt x="1092" y="144"/>
                </a:cubicBezTo>
                <a:cubicBezTo>
                  <a:pt x="1102" y="173"/>
                  <a:pt x="1105" y="193"/>
                  <a:pt x="1128" y="216"/>
                </a:cubicBezTo>
                <a:cubicBezTo>
                  <a:pt x="1138" y="226"/>
                  <a:pt x="1152" y="232"/>
                  <a:pt x="1164" y="240"/>
                </a:cubicBezTo>
                <a:cubicBezTo>
                  <a:pt x="1172" y="252"/>
                  <a:pt x="1182" y="263"/>
                  <a:pt x="1188" y="276"/>
                </a:cubicBezTo>
                <a:cubicBezTo>
                  <a:pt x="1194" y="287"/>
                  <a:pt x="1191" y="303"/>
                  <a:pt x="1200" y="312"/>
                </a:cubicBezTo>
                <a:cubicBezTo>
                  <a:pt x="1209" y="321"/>
                  <a:pt x="1223" y="322"/>
                  <a:pt x="1236" y="324"/>
                </a:cubicBezTo>
                <a:cubicBezTo>
                  <a:pt x="1276" y="330"/>
                  <a:pt x="1316" y="332"/>
                  <a:pt x="1356" y="336"/>
                </a:cubicBezTo>
                <a:cubicBezTo>
                  <a:pt x="1372" y="385"/>
                  <a:pt x="1398" y="404"/>
                  <a:pt x="1440" y="432"/>
                </a:cubicBezTo>
                <a:cubicBezTo>
                  <a:pt x="1444" y="444"/>
                  <a:pt x="1443" y="459"/>
                  <a:pt x="1452" y="468"/>
                </a:cubicBezTo>
                <a:cubicBezTo>
                  <a:pt x="1488" y="504"/>
                  <a:pt x="1568" y="466"/>
                  <a:pt x="1608" y="456"/>
                </a:cubicBezTo>
                <a:cubicBezTo>
                  <a:pt x="1692" y="400"/>
                  <a:pt x="1711" y="422"/>
                  <a:pt x="1836" y="432"/>
                </a:cubicBezTo>
                <a:cubicBezTo>
                  <a:pt x="1848" y="440"/>
                  <a:pt x="1862" y="446"/>
                  <a:pt x="1872" y="456"/>
                </a:cubicBezTo>
                <a:cubicBezTo>
                  <a:pt x="1882" y="466"/>
                  <a:pt x="1885" y="483"/>
                  <a:pt x="1896" y="492"/>
                </a:cubicBezTo>
                <a:cubicBezTo>
                  <a:pt x="1918" y="511"/>
                  <a:pt x="1968" y="540"/>
                  <a:pt x="1968" y="540"/>
                </a:cubicBezTo>
                <a:cubicBezTo>
                  <a:pt x="2077" y="524"/>
                  <a:pt x="2025" y="537"/>
                  <a:pt x="2124" y="504"/>
                </a:cubicBezTo>
                <a:cubicBezTo>
                  <a:pt x="2136" y="500"/>
                  <a:pt x="2160" y="492"/>
                  <a:pt x="2160" y="492"/>
                </a:cubicBezTo>
                <a:cubicBezTo>
                  <a:pt x="2196" y="496"/>
                  <a:pt x="2234" y="491"/>
                  <a:pt x="2268" y="504"/>
                </a:cubicBezTo>
                <a:cubicBezTo>
                  <a:pt x="2280" y="509"/>
                  <a:pt x="2270" y="533"/>
                  <a:pt x="2280" y="540"/>
                </a:cubicBezTo>
                <a:cubicBezTo>
                  <a:pt x="2323" y="570"/>
                  <a:pt x="2405" y="575"/>
                  <a:pt x="2460" y="612"/>
                </a:cubicBezTo>
                <a:cubicBezTo>
                  <a:pt x="2468" y="624"/>
                  <a:pt x="2487" y="634"/>
                  <a:pt x="2484" y="648"/>
                </a:cubicBezTo>
                <a:cubicBezTo>
                  <a:pt x="2481" y="662"/>
                  <a:pt x="2456" y="660"/>
                  <a:pt x="2448" y="672"/>
                </a:cubicBezTo>
                <a:cubicBezTo>
                  <a:pt x="2432" y="696"/>
                  <a:pt x="2437" y="730"/>
                  <a:pt x="2424" y="756"/>
                </a:cubicBezTo>
                <a:cubicBezTo>
                  <a:pt x="2402" y="800"/>
                  <a:pt x="2373" y="825"/>
                  <a:pt x="2328" y="840"/>
                </a:cubicBezTo>
                <a:cubicBezTo>
                  <a:pt x="2320" y="852"/>
                  <a:pt x="2315" y="867"/>
                  <a:pt x="2304" y="876"/>
                </a:cubicBezTo>
                <a:cubicBezTo>
                  <a:pt x="2294" y="884"/>
                  <a:pt x="2275" y="878"/>
                  <a:pt x="2268" y="888"/>
                </a:cubicBezTo>
                <a:cubicBezTo>
                  <a:pt x="2253" y="909"/>
                  <a:pt x="2244" y="960"/>
                  <a:pt x="2244" y="960"/>
                </a:cubicBezTo>
                <a:cubicBezTo>
                  <a:pt x="2248" y="996"/>
                  <a:pt x="2245" y="1034"/>
                  <a:pt x="2256" y="1068"/>
                </a:cubicBezTo>
                <a:cubicBezTo>
                  <a:pt x="2265" y="1095"/>
                  <a:pt x="2288" y="1116"/>
                  <a:pt x="2304" y="1140"/>
                </a:cubicBezTo>
                <a:cubicBezTo>
                  <a:pt x="2312" y="1152"/>
                  <a:pt x="2328" y="1176"/>
                  <a:pt x="2328" y="1176"/>
                </a:cubicBezTo>
                <a:cubicBezTo>
                  <a:pt x="2356" y="1516"/>
                  <a:pt x="2256" y="1457"/>
                  <a:pt x="2508" y="1476"/>
                </a:cubicBezTo>
                <a:cubicBezTo>
                  <a:pt x="2598" y="1506"/>
                  <a:pt x="2487" y="1465"/>
                  <a:pt x="2580" y="1512"/>
                </a:cubicBezTo>
                <a:cubicBezTo>
                  <a:pt x="2605" y="1524"/>
                  <a:pt x="2653" y="1531"/>
                  <a:pt x="2676" y="1536"/>
                </a:cubicBezTo>
                <a:cubicBezTo>
                  <a:pt x="2690" y="1578"/>
                  <a:pt x="2675" y="1631"/>
                  <a:pt x="2700" y="1668"/>
                </a:cubicBezTo>
                <a:cubicBezTo>
                  <a:pt x="2711" y="1685"/>
                  <a:pt x="2740" y="1676"/>
                  <a:pt x="2760" y="1680"/>
                </a:cubicBezTo>
                <a:cubicBezTo>
                  <a:pt x="2833" y="1789"/>
                  <a:pt x="2779" y="1749"/>
                  <a:pt x="2940" y="1764"/>
                </a:cubicBezTo>
                <a:cubicBezTo>
                  <a:pt x="2982" y="1792"/>
                  <a:pt x="3008" y="1811"/>
                  <a:pt x="3024" y="1860"/>
                </a:cubicBezTo>
                <a:cubicBezTo>
                  <a:pt x="3006" y="1933"/>
                  <a:pt x="3028" y="1903"/>
                  <a:pt x="2940" y="1932"/>
                </a:cubicBezTo>
                <a:cubicBezTo>
                  <a:pt x="2928" y="1936"/>
                  <a:pt x="2904" y="1944"/>
                  <a:pt x="2904" y="1944"/>
                </a:cubicBezTo>
                <a:cubicBezTo>
                  <a:pt x="2885" y="2002"/>
                  <a:pt x="2913" y="2100"/>
                  <a:pt x="2856" y="2136"/>
                </a:cubicBezTo>
                <a:cubicBezTo>
                  <a:pt x="2835" y="2149"/>
                  <a:pt x="2808" y="2152"/>
                  <a:pt x="2784" y="2160"/>
                </a:cubicBezTo>
                <a:cubicBezTo>
                  <a:pt x="2772" y="2164"/>
                  <a:pt x="2748" y="2172"/>
                  <a:pt x="2748" y="2172"/>
                </a:cubicBezTo>
                <a:cubicBezTo>
                  <a:pt x="2720" y="2168"/>
                  <a:pt x="2691" y="2168"/>
                  <a:pt x="2664" y="2160"/>
                </a:cubicBezTo>
                <a:cubicBezTo>
                  <a:pt x="2625" y="2148"/>
                  <a:pt x="2627" y="2128"/>
                  <a:pt x="2604" y="2100"/>
                </a:cubicBezTo>
                <a:cubicBezTo>
                  <a:pt x="2565" y="2053"/>
                  <a:pt x="2532" y="1996"/>
                  <a:pt x="2484" y="1956"/>
                </a:cubicBezTo>
                <a:cubicBezTo>
                  <a:pt x="2439" y="1919"/>
                  <a:pt x="2383" y="1917"/>
                  <a:pt x="2328" y="1908"/>
                </a:cubicBezTo>
                <a:cubicBezTo>
                  <a:pt x="2261" y="1863"/>
                  <a:pt x="2232" y="1873"/>
                  <a:pt x="2148" y="1884"/>
                </a:cubicBezTo>
                <a:cubicBezTo>
                  <a:pt x="2132" y="1908"/>
                  <a:pt x="2116" y="1932"/>
                  <a:pt x="2100" y="1956"/>
                </a:cubicBezTo>
                <a:cubicBezTo>
                  <a:pt x="2092" y="1968"/>
                  <a:pt x="2088" y="1984"/>
                  <a:pt x="2076" y="1992"/>
                </a:cubicBezTo>
                <a:cubicBezTo>
                  <a:pt x="2052" y="2008"/>
                  <a:pt x="2028" y="2024"/>
                  <a:pt x="2004" y="2040"/>
                </a:cubicBezTo>
                <a:cubicBezTo>
                  <a:pt x="1992" y="2048"/>
                  <a:pt x="1968" y="2064"/>
                  <a:pt x="1968" y="2064"/>
                </a:cubicBezTo>
                <a:cubicBezTo>
                  <a:pt x="1903" y="2042"/>
                  <a:pt x="1906" y="1995"/>
                  <a:pt x="1848" y="1956"/>
                </a:cubicBezTo>
                <a:cubicBezTo>
                  <a:pt x="1814" y="1906"/>
                  <a:pt x="1772" y="1879"/>
                  <a:pt x="1716" y="1860"/>
                </a:cubicBezTo>
                <a:cubicBezTo>
                  <a:pt x="1700" y="1864"/>
                  <a:pt x="1679" y="1859"/>
                  <a:pt x="1668" y="1872"/>
                </a:cubicBezTo>
                <a:cubicBezTo>
                  <a:pt x="1626" y="1921"/>
                  <a:pt x="1658" y="2004"/>
                  <a:pt x="1620" y="2052"/>
                </a:cubicBezTo>
                <a:cubicBezTo>
                  <a:pt x="1611" y="2063"/>
                  <a:pt x="1596" y="2068"/>
                  <a:pt x="1584" y="2076"/>
                </a:cubicBezTo>
                <a:cubicBezTo>
                  <a:pt x="1530" y="2157"/>
                  <a:pt x="1491" y="2134"/>
                  <a:pt x="1392" y="2124"/>
                </a:cubicBezTo>
                <a:cubicBezTo>
                  <a:pt x="1356" y="2100"/>
                  <a:pt x="1320" y="2076"/>
                  <a:pt x="1284" y="2052"/>
                </a:cubicBezTo>
                <a:cubicBezTo>
                  <a:pt x="1272" y="2044"/>
                  <a:pt x="1260" y="2036"/>
                  <a:pt x="1248" y="2028"/>
                </a:cubicBezTo>
                <a:cubicBezTo>
                  <a:pt x="1236" y="2020"/>
                  <a:pt x="1212" y="2004"/>
                  <a:pt x="1212" y="2004"/>
                </a:cubicBezTo>
                <a:cubicBezTo>
                  <a:pt x="1155" y="2018"/>
                  <a:pt x="1101" y="2038"/>
                  <a:pt x="1044" y="2052"/>
                </a:cubicBezTo>
                <a:cubicBezTo>
                  <a:pt x="967" y="2042"/>
                  <a:pt x="936" y="2044"/>
                  <a:pt x="876" y="2004"/>
                </a:cubicBezTo>
                <a:cubicBezTo>
                  <a:pt x="868" y="1992"/>
                  <a:pt x="862" y="1978"/>
                  <a:pt x="852" y="1968"/>
                </a:cubicBezTo>
                <a:cubicBezTo>
                  <a:pt x="842" y="1958"/>
                  <a:pt x="825" y="1955"/>
                  <a:pt x="816" y="1944"/>
                </a:cubicBezTo>
                <a:cubicBezTo>
                  <a:pt x="808" y="1934"/>
                  <a:pt x="812" y="1918"/>
                  <a:pt x="804" y="1908"/>
                </a:cubicBezTo>
                <a:cubicBezTo>
                  <a:pt x="783" y="1881"/>
                  <a:pt x="732" y="1836"/>
                  <a:pt x="732" y="1836"/>
                </a:cubicBezTo>
                <a:cubicBezTo>
                  <a:pt x="724" y="1812"/>
                  <a:pt x="711" y="1789"/>
                  <a:pt x="708" y="1764"/>
                </a:cubicBezTo>
                <a:cubicBezTo>
                  <a:pt x="704" y="1728"/>
                  <a:pt x="708" y="1690"/>
                  <a:pt x="696" y="1656"/>
                </a:cubicBezTo>
                <a:cubicBezTo>
                  <a:pt x="691" y="1642"/>
                  <a:pt x="672" y="1640"/>
                  <a:pt x="660" y="1632"/>
                </a:cubicBezTo>
                <a:cubicBezTo>
                  <a:pt x="636" y="1596"/>
                  <a:pt x="612" y="1560"/>
                  <a:pt x="588" y="1524"/>
                </a:cubicBezTo>
                <a:cubicBezTo>
                  <a:pt x="576" y="1506"/>
                  <a:pt x="572" y="1456"/>
                  <a:pt x="564" y="1440"/>
                </a:cubicBezTo>
                <a:cubicBezTo>
                  <a:pt x="551" y="1414"/>
                  <a:pt x="532" y="1392"/>
                  <a:pt x="516" y="1368"/>
                </a:cubicBezTo>
                <a:cubicBezTo>
                  <a:pt x="498" y="1341"/>
                  <a:pt x="452" y="1352"/>
                  <a:pt x="420" y="1344"/>
                </a:cubicBezTo>
                <a:cubicBezTo>
                  <a:pt x="365" y="1261"/>
                  <a:pt x="381" y="1299"/>
                  <a:pt x="360" y="1236"/>
                </a:cubicBezTo>
                <a:cubicBezTo>
                  <a:pt x="324" y="1240"/>
                  <a:pt x="288" y="1242"/>
                  <a:pt x="252" y="1248"/>
                </a:cubicBezTo>
                <a:cubicBezTo>
                  <a:pt x="240" y="1250"/>
                  <a:pt x="225" y="1269"/>
                  <a:pt x="216" y="1260"/>
                </a:cubicBezTo>
                <a:cubicBezTo>
                  <a:pt x="207" y="1251"/>
                  <a:pt x="224" y="1236"/>
                  <a:pt x="228" y="1224"/>
                </a:cubicBezTo>
                <a:cubicBezTo>
                  <a:pt x="224" y="1192"/>
                  <a:pt x="232" y="1156"/>
                  <a:pt x="216" y="1128"/>
                </a:cubicBezTo>
                <a:cubicBezTo>
                  <a:pt x="208" y="1114"/>
                  <a:pt x="184" y="1121"/>
                  <a:pt x="168" y="1116"/>
                </a:cubicBezTo>
                <a:cubicBezTo>
                  <a:pt x="144" y="1109"/>
                  <a:pt x="96" y="1092"/>
                  <a:pt x="96" y="1092"/>
                </a:cubicBezTo>
                <a:cubicBezTo>
                  <a:pt x="76" y="1031"/>
                  <a:pt x="84" y="977"/>
                  <a:pt x="120" y="924"/>
                </a:cubicBezTo>
                <a:cubicBezTo>
                  <a:pt x="116" y="904"/>
                  <a:pt x="121" y="880"/>
                  <a:pt x="108" y="864"/>
                </a:cubicBezTo>
                <a:cubicBezTo>
                  <a:pt x="96" y="849"/>
                  <a:pt x="42" y="852"/>
                  <a:pt x="24" y="852"/>
                </a:cubicBezTo>
              </a:path>
            </a:pathLst>
          </a:cu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2514600" y="2495550"/>
            <a:ext cx="18288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2514600" y="1972330"/>
            <a:ext cx="15430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Việt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Bắc</a:t>
            </a:r>
            <a:endPara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843" name="Rectangle 291"/>
          <p:cNvSpPr>
            <a:spLocks noChangeArrowheads="1"/>
          </p:cNvSpPr>
          <p:nvPr/>
        </p:nvSpPr>
        <p:spPr bwMode="auto">
          <a:xfrm>
            <a:off x="628650" y="4286250"/>
            <a:ext cx="8448675" cy="857250"/>
          </a:xfrm>
          <a:prstGeom prst="rect">
            <a:avLst/>
          </a:prstGeom>
          <a:solidFill>
            <a:srgbClr val="0000FF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sz="2800" b="1" dirty="0" err="1" smtClean="0">
                <a:solidFill>
                  <a:srgbClr val="FFFFFF"/>
                </a:solidFill>
                <a:latin typeface="Times New Roman" pitchFamily="18" charset="0"/>
              </a:rPr>
              <a:t>Việt</a:t>
            </a:r>
            <a:r>
              <a:rPr lang="en-US" sz="2800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 pitchFamily="18" charset="0"/>
              </a:rPr>
              <a:t>Bắc</a:t>
            </a:r>
            <a:r>
              <a:rPr lang="en-US" sz="2800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 pitchFamily="18" charset="0"/>
              </a:rPr>
              <a:t>gồm</a:t>
            </a:r>
            <a:r>
              <a:rPr lang="en-US" sz="2800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 pitchFamily="18" charset="0"/>
              </a:rPr>
              <a:t>tỉnh</a:t>
            </a:r>
            <a:r>
              <a:rPr lang="en-US" sz="2800" b="1" dirty="0" smtClean="0">
                <a:solidFill>
                  <a:srgbClr val="FFFFFF"/>
                </a:solidFill>
                <a:latin typeface="Times New Roman" pitchFamily="18" charset="0"/>
              </a:rPr>
              <a:t> : Cao 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FFFFFF"/>
                </a:solidFill>
                <a:latin typeface="Times New Roman" pitchFamily="18" charset="0"/>
              </a:rPr>
              <a:t> , 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 pitchFamily="18" charset="0"/>
              </a:rPr>
              <a:t>Bắc</a:t>
            </a:r>
            <a:r>
              <a:rPr lang="en-US" sz="2800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 pitchFamily="18" charset="0"/>
              </a:rPr>
              <a:t>Kạn</a:t>
            </a:r>
            <a:r>
              <a:rPr lang="en-US" sz="2800" b="1" dirty="0" smtClean="0">
                <a:solidFill>
                  <a:srgbClr val="FFFFFF"/>
                </a:solidFill>
                <a:latin typeface="Times New Roman" pitchFamily="18" charset="0"/>
              </a:rPr>
              <a:t> , 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 pitchFamily="18" charset="0"/>
              </a:rPr>
              <a:t>Lạng</a:t>
            </a:r>
            <a:r>
              <a:rPr lang="en-US" sz="2800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 pitchFamily="18" charset="0"/>
              </a:rPr>
              <a:t>Sơn</a:t>
            </a:r>
            <a:r>
              <a:rPr lang="en-US" sz="2800" b="1" dirty="0" smtClean="0">
                <a:solidFill>
                  <a:srgbClr val="FFFFFF"/>
                </a:solidFill>
                <a:latin typeface="Times New Roman" pitchFamily="18" charset="0"/>
              </a:rPr>
              <a:t> , 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 pitchFamily="18" charset="0"/>
              </a:rPr>
              <a:t>Thái</a:t>
            </a:r>
            <a:r>
              <a:rPr lang="en-US" sz="2800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 pitchFamily="18" charset="0"/>
              </a:rPr>
              <a:t>Nguyên</a:t>
            </a:r>
            <a:r>
              <a:rPr lang="en-US" sz="2800" b="1" dirty="0" smtClean="0">
                <a:solidFill>
                  <a:srgbClr val="FFFFFF"/>
                </a:solidFill>
                <a:latin typeface="Times New Roman" pitchFamily="18" charset="0"/>
              </a:rPr>
              <a:t> , 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 pitchFamily="18" charset="0"/>
              </a:rPr>
              <a:t>H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2800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 pitchFamily="18" charset="0"/>
              </a:rPr>
              <a:t>Giang</a:t>
            </a:r>
            <a:r>
              <a:rPr lang="en-US" sz="2800" b="1" dirty="0" smtClean="0">
                <a:solidFill>
                  <a:srgbClr val="FFFFFF"/>
                </a:solidFill>
                <a:latin typeface="Times New Roman" pitchFamily="18" charset="0"/>
              </a:rPr>
              <a:t> , 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 pitchFamily="18" charset="0"/>
              </a:rPr>
              <a:t>Tuyên</a:t>
            </a:r>
            <a:r>
              <a:rPr lang="en-US" sz="2800" b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 pitchFamily="18" charset="0"/>
              </a:rPr>
              <a:t>Quang</a:t>
            </a:r>
            <a:r>
              <a:rPr lang="en-US" sz="2800" b="1" dirty="0" smtClean="0">
                <a:solidFill>
                  <a:srgbClr val="FFFFFF"/>
                </a:solidFill>
                <a:latin typeface="Times New Roman" pitchFamily="18" charset="0"/>
              </a:rPr>
              <a:t> .</a:t>
            </a:r>
            <a:r>
              <a:rPr lang="en-US" sz="2800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endParaRPr lang="en-US" sz="2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9302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38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38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38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 animBg="1"/>
      <p:bldP spid="39941" grpId="0"/>
      <p:bldP spid="2384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12"/>
          <p:cNvSpPr>
            <a:spLocks noChangeShapeType="1"/>
          </p:cNvSpPr>
          <p:nvPr/>
        </p:nvSpPr>
        <p:spPr bwMode="auto">
          <a:xfrm>
            <a:off x="4378411" y="2005958"/>
            <a:ext cx="0" cy="2286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48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53398">
            <a:off x="7597776" y="-217487"/>
            <a:ext cx="1328738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631"/>
            <a:ext cx="17716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1"/>
          <p:cNvSpPr>
            <a:spLocks noChangeArrowheads="1"/>
          </p:cNvSpPr>
          <p:nvPr/>
        </p:nvSpPr>
        <p:spPr bwMode="auto">
          <a:xfrm>
            <a:off x="1143000" y="0"/>
            <a:ext cx="6858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2021</a:t>
            </a:r>
            <a:endParaRPr lang="en-US" sz="32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u="sng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u="sng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3200" b="1" u="sng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1" name="Rectangle 10"/>
          <p:cNvSpPr>
            <a:spLocks noChangeArrowheads="1"/>
          </p:cNvSpPr>
          <p:nvPr/>
        </p:nvSpPr>
        <p:spPr bwMode="auto">
          <a:xfrm>
            <a:off x="5196684" y="1329854"/>
            <a:ext cx="14205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00334D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i="1" dirty="0" err="1">
                <a:solidFill>
                  <a:srgbClr val="00334D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b="1" i="1" dirty="0">
                <a:solidFill>
                  <a:srgbClr val="0033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334D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800" b="1" i="1" dirty="0">
                <a:solidFill>
                  <a:srgbClr val="00334D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152" name="Rectangle 10"/>
          <p:cNvSpPr>
            <a:spLocks noChangeArrowheads="1"/>
          </p:cNvSpPr>
          <p:nvPr/>
        </p:nvSpPr>
        <p:spPr bwMode="auto">
          <a:xfrm>
            <a:off x="3306407" y="966297"/>
            <a:ext cx="25103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1143001" y="1809751"/>
            <a:ext cx="17299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6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23837" y="3595688"/>
            <a:ext cx="17716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59593">
            <a:off x="7372350" y="3819526"/>
            <a:ext cx="17716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298075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o 2021\GA - online\Tuần 14-TV\2012-10-18-(2)-0021_2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48200" cy="5143500"/>
          </a:xfrm>
          <a:prstGeom prst="rect">
            <a:avLst/>
          </a:prstGeom>
          <a:noFill/>
        </p:spPr>
      </p:pic>
      <p:pic>
        <p:nvPicPr>
          <p:cNvPr id="1027" name="Picture 3" descr="D:\Mo 2021\GA - online\Tuần 14-TV\2012-10-18-(2)-00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1" y="1"/>
            <a:ext cx="48006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2092</Words>
  <Application>Microsoft Office PowerPoint</Application>
  <PresentationFormat>On-screen Show (16:9)</PresentationFormat>
  <Paragraphs>319</Paragraphs>
  <Slides>63</Slides>
  <Notes>2</Notes>
  <HiddenSlides>1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6" baseType="lpstr">
      <vt:lpstr>Office Theme</vt:lpstr>
      <vt:lpstr>7_Office Theme</vt:lpstr>
      <vt:lpstr>Clip</vt:lpstr>
      <vt:lpstr>PowerPoint Presentation</vt:lpstr>
      <vt:lpstr>Anh Kim Đồng được giao nhiệm vụ bảo vệ và đưa cán bộ đến địa điểm mới.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*Luyện đọc câu thơ: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-Tác giả rất gắn bó, yêu thương, ngưỡng mộ cảnh vật và con người Việt Bắc. Khi về xuôi tác giả rất nhớ Việt Bắc.</vt:lpstr>
      <vt:lpstr>PowerPoint Presentation</vt:lpstr>
      <vt:lpstr>PowerPoint Presentation</vt:lpstr>
      <vt:lpstr>PowerPoint Presentation</vt:lpstr>
      <vt:lpstr>- Ngắt, nghỉ hơi đúng, linh hoạt giữa các dòng, các câu thơ lục bát( VD: nhịp 2/4, 2/2/4 ở câu 1; chuyển sang câu 2 lại là 2/2,4/4…). Biết nhấn giọng các từ ngữ gợi tả, gợi cảm.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BKV</cp:lastModifiedBy>
  <cp:revision>54</cp:revision>
  <dcterms:created xsi:type="dcterms:W3CDTF">2019-11-25T13:49:44Z</dcterms:created>
  <dcterms:modified xsi:type="dcterms:W3CDTF">2021-12-09T00:34:13Z</dcterms:modified>
</cp:coreProperties>
</file>