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0" r:id="rId4"/>
    <p:sldId id="265" r:id="rId5"/>
    <p:sldId id="266" r:id="rId6"/>
    <p:sldId id="267" r:id="rId7"/>
    <p:sldId id="268" r:id="rId8"/>
    <p:sldId id="269" r:id="rId9"/>
    <p:sldId id="258" r:id="rId10"/>
    <p:sldId id="259" r:id="rId11"/>
    <p:sldId id="260" r:id="rId12"/>
    <p:sldId id="263" r:id="rId13"/>
    <p:sldId id="262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7058E-E839-4DB9-BB3E-982C93B48CFB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CB04B-2D67-4E03-AEC1-799381B22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10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altLang="vi-VN" smtClean="0">
              <a:latin typeface="Arial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defRPr sz="2800" b="1">
                <a:solidFill>
                  <a:srgbClr val="0033CC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50000"/>
              </a:spcBef>
              <a:defRPr sz="2800" b="1">
                <a:solidFill>
                  <a:srgbClr val="0033CC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50000"/>
              </a:spcBef>
              <a:defRPr sz="2800" b="1">
                <a:solidFill>
                  <a:srgbClr val="0033CC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50000"/>
              </a:spcBef>
              <a:defRPr sz="2800" b="1">
                <a:solidFill>
                  <a:srgbClr val="0033CC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50000"/>
              </a:spcBef>
              <a:defRPr sz="2800" b="1">
                <a:solidFill>
                  <a:srgbClr val="0033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A4E7470D-750D-4A17-809C-6272425FE47B}" type="slidenum">
              <a:rPr lang="en-US" altLang="vi-VN" sz="1200" b="0">
                <a:solidFill>
                  <a:schemeClr val="tx1"/>
                </a:solidFill>
                <a:latin typeface="Arial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vi-VN" sz="1200" b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B579-6AF5-4A6F-ABE0-26437B9C7C02}" type="datetimeFigureOut">
              <a:rPr lang="en-SG" smtClean="0"/>
              <a:t>12/12/2021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C693-37A7-456C-ADF2-BEBDEB8128B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102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B579-6AF5-4A6F-ABE0-26437B9C7C02}" type="datetimeFigureOut">
              <a:rPr lang="en-SG" smtClean="0"/>
              <a:t>12/12/2021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C693-37A7-456C-ADF2-BEBDEB8128B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27991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B579-6AF5-4A6F-ABE0-26437B9C7C02}" type="datetimeFigureOut">
              <a:rPr lang="en-SG" smtClean="0"/>
              <a:t>12/12/2021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C693-37A7-456C-ADF2-BEBDEB8128B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9640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1ADEB-B87F-42C0-A974-AA53AE6542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1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B579-6AF5-4A6F-ABE0-26437B9C7C02}" type="datetimeFigureOut">
              <a:rPr lang="en-SG" smtClean="0"/>
              <a:t>12/12/2021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C693-37A7-456C-ADF2-BEBDEB8128B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44522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B579-6AF5-4A6F-ABE0-26437B9C7C02}" type="datetimeFigureOut">
              <a:rPr lang="en-SG" smtClean="0"/>
              <a:t>12/12/2021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C693-37A7-456C-ADF2-BEBDEB8128B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83096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B579-6AF5-4A6F-ABE0-26437B9C7C02}" type="datetimeFigureOut">
              <a:rPr lang="en-SG" smtClean="0"/>
              <a:t>12/12/2021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C693-37A7-456C-ADF2-BEBDEB8128B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15950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B579-6AF5-4A6F-ABE0-26437B9C7C02}" type="datetimeFigureOut">
              <a:rPr lang="en-SG" smtClean="0"/>
              <a:t>12/12/2021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C693-37A7-456C-ADF2-BEBDEB8128B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87582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B579-6AF5-4A6F-ABE0-26437B9C7C02}" type="datetimeFigureOut">
              <a:rPr lang="en-SG" smtClean="0"/>
              <a:t>12/12/2021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C693-37A7-456C-ADF2-BEBDEB8128B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3443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B579-6AF5-4A6F-ABE0-26437B9C7C02}" type="datetimeFigureOut">
              <a:rPr lang="en-SG" smtClean="0"/>
              <a:t>12/12/2021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C693-37A7-456C-ADF2-BEBDEB8128B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5092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B579-6AF5-4A6F-ABE0-26437B9C7C02}" type="datetimeFigureOut">
              <a:rPr lang="en-SG" smtClean="0"/>
              <a:t>12/12/2021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C693-37A7-456C-ADF2-BEBDEB8128B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2177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B579-6AF5-4A6F-ABE0-26437B9C7C02}" type="datetimeFigureOut">
              <a:rPr lang="en-SG" smtClean="0"/>
              <a:t>12/12/2021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C693-37A7-456C-ADF2-BEBDEB8128B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0429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FB579-6AF5-4A6F-ABE0-26437B9C7C02}" type="datetimeFigureOut">
              <a:rPr lang="en-SG" smtClean="0"/>
              <a:t>12/12/2021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3C693-37A7-456C-ADF2-BEBDEB8128B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7076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1522413" y="134939"/>
            <a:ext cx="93726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TRƯỜNG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TIỂU HỌC </a:t>
            </a:r>
            <a:r>
              <a:rPr lang="vi-VN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ÁI MỘ A</a:t>
            </a:r>
            <a:endParaRPr lang="en-US" alt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5927" y="1489210"/>
            <a:ext cx="10917382" cy="1286311"/>
          </a:xfrm>
          <a:prstGeom prst="rect">
            <a:avLst/>
          </a:prstGeom>
          <a:noFill/>
        </p:spPr>
        <p:txBody>
          <a:bodyPr>
            <a:prstTxWarp prst="textCanUp">
              <a:avLst/>
            </a:prstTxWarp>
            <a:spAutoFit/>
          </a:bodyPr>
          <a:lstStyle/>
          <a:p>
            <a:pPr>
              <a:defRPr/>
            </a:pPr>
            <a:r>
              <a:rPr lang="vi-VN" sz="5400" dirty="0" smtClean="0">
                <a:solidFill>
                  <a:srgbClr val="FF0000"/>
                </a:solidFill>
                <a:cs typeface="Times New Roman" pitchFamily="18" charset="0"/>
              </a:rPr>
              <a:t>BÀI GIẢNG TRỰC TUYẾN LỚP 3</a:t>
            </a:r>
          </a:p>
          <a:p>
            <a:pPr>
              <a:defRPr/>
            </a:pPr>
            <a:r>
              <a:rPr lang="vi-VN" sz="5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vi-VN" sz="5400" dirty="0" smtClean="0">
                <a:solidFill>
                  <a:srgbClr val="FF0000"/>
                </a:solidFill>
                <a:cs typeface="Times New Roman" pitchFamily="18" charset="0"/>
              </a:rPr>
              <a:t>                  Tuần 15</a:t>
            </a:r>
            <a:endParaRPr lang="en-US" sz="54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0418" y="3791449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alt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, DÁN 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vi-VN" altLang="en-US" sz="4000" dirty="0" smtClean="0">
                <a:latin typeface="Times New Roman" pitchFamily="18" charset="0"/>
                <a:cs typeface="Times New Roman" pitchFamily="18" charset="0"/>
              </a:rPr>
              <a:t> V, E</a:t>
            </a:r>
            <a:endParaRPr lang="en-US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1088" y="3103418"/>
            <a:ext cx="3695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Môn : Thủ công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84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7"/>
          <p:cNvSpPr txBox="1">
            <a:spLocks noChangeArrowheads="1"/>
          </p:cNvSpPr>
          <p:nvPr/>
        </p:nvSpPr>
        <p:spPr bwMode="auto">
          <a:xfrm>
            <a:off x="2133600" y="1111250"/>
            <a:ext cx="853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000099"/>
                </a:solidFill>
              </a:rPr>
              <a:t>2/</a:t>
            </a:r>
            <a:r>
              <a:rPr lang="en-US" altLang="en-US" sz="3600">
                <a:solidFill>
                  <a:srgbClr val="FF0000"/>
                </a:solidFill>
              </a:rPr>
              <a:t> </a:t>
            </a:r>
            <a:r>
              <a:rPr lang="en-US" altLang="en-US" sz="3600">
                <a:solidFill>
                  <a:srgbClr val="000099"/>
                </a:solidFill>
              </a:rPr>
              <a:t>C</a:t>
            </a:r>
            <a:r>
              <a:rPr lang="en-US" altLang="en-US" sz="3600"/>
              <a:t>ác bước thực hiện</a:t>
            </a:r>
            <a:r>
              <a:rPr lang="en-US" altLang="en-US" sz="3600">
                <a:solidFill>
                  <a:srgbClr val="000099"/>
                </a:solidFill>
              </a:rPr>
              <a:t>:</a:t>
            </a:r>
          </a:p>
        </p:txBody>
      </p:sp>
      <p:sp>
        <p:nvSpPr>
          <p:cNvPr id="198664" name="Text Box 8"/>
          <p:cNvSpPr txBox="1">
            <a:spLocks noChangeArrowheads="1"/>
          </p:cNvSpPr>
          <p:nvPr/>
        </p:nvSpPr>
        <p:spPr bwMode="auto">
          <a:xfrm>
            <a:off x="3581400" y="1905001"/>
            <a:ext cx="716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solidFill>
                  <a:srgbClr val="FF0000"/>
                </a:solidFill>
              </a:rPr>
              <a:t>Bước 1:</a:t>
            </a:r>
            <a:r>
              <a:rPr lang="en-US" altLang="en-US" b="0">
                <a:solidFill>
                  <a:srgbClr val="000099"/>
                </a:solidFill>
              </a:rPr>
              <a:t> Kẻ chữ E</a:t>
            </a:r>
          </a:p>
        </p:txBody>
      </p:sp>
      <p:sp>
        <p:nvSpPr>
          <p:cNvPr id="198665" name="Text Box 9"/>
          <p:cNvSpPr txBox="1">
            <a:spLocks noChangeArrowheads="1"/>
          </p:cNvSpPr>
          <p:nvPr/>
        </p:nvSpPr>
        <p:spPr bwMode="auto">
          <a:xfrm>
            <a:off x="3829050" y="2514600"/>
            <a:ext cx="7143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-"/>
            </a:pPr>
            <a:r>
              <a:rPr lang="en-US" altLang="en-US" i="1"/>
              <a:t>Lật mặt trái của tờ giấy thủ công, kẻ, cắt một hình chữ nhật có chiều dài 5ô, rộng 2,5ô.</a:t>
            </a:r>
          </a:p>
        </p:txBody>
      </p:sp>
      <p:sp>
        <p:nvSpPr>
          <p:cNvPr id="198666" name="Text Box 10"/>
          <p:cNvSpPr txBox="1">
            <a:spLocks noChangeArrowheads="1"/>
          </p:cNvSpPr>
          <p:nvPr/>
        </p:nvSpPr>
        <p:spPr bwMode="auto">
          <a:xfrm>
            <a:off x="3829050" y="4495800"/>
            <a:ext cx="68389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latin typeface="VNI-Times" pitchFamily="2" charset="0"/>
              </a:rPr>
              <a:t>- Sau </a:t>
            </a:r>
            <a:r>
              <a:rPr lang="en-US" altLang="en-US" i="1"/>
              <a:t>đó , kẻ chữ E theo các điểm đã chấm(hình 2)</a:t>
            </a:r>
          </a:p>
        </p:txBody>
      </p:sp>
      <p:sp>
        <p:nvSpPr>
          <p:cNvPr id="198667" name="Text Box 11"/>
          <p:cNvSpPr txBox="1">
            <a:spLocks noChangeArrowheads="1"/>
          </p:cNvSpPr>
          <p:nvPr/>
        </p:nvSpPr>
        <p:spPr bwMode="auto">
          <a:xfrm>
            <a:off x="2209801" y="5867401"/>
            <a:ext cx="1539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Hình 2</a:t>
            </a:r>
          </a:p>
        </p:txBody>
      </p:sp>
      <p:sp>
        <p:nvSpPr>
          <p:cNvPr id="13319" name="Text Box 12"/>
          <p:cNvSpPr txBox="1">
            <a:spLocks noChangeArrowheads="1"/>
          </p:cNvSpPr>
          <p:nvPr/>
        </p:nvSpPr>
        <p:spPr bwMode="auto">
          <a:xfrm>
            <a:off x="2193925" y="2733676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/>
          </a:p>
        </p:txBody>
      </p:sp>
      <p:sp>
        <p:nvSpPr>
          <p:cNvPr id="198695" name="Text Box 39"/>
          <p:cNvSpPr txBox="1">
            <a:spLocks noChangeArrowheads="1"/>
          </p:cNvSpPr>
          <p:nvPr/>
        </p:nvSpPr>
        <p:spPr bwMode="auto">
          <a:xfrm>
            <a:off x="3829050" y="3581400"/>
            <a:ext cx="68389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/>
              <a:t>- Chấm các điểm đánh dấu hình chữ E vào hình chữ nhật.      </a:t>
            </a:r>
          </a:p>
        </p:txBody>
      </p:sp>
      <p:graphicFrame>
        <p:nvGraphicFramePr>
          <p:cNvPr id="198826" name="Group 170"/>
          <p:cNvGraphicFramePr>
            <a:graphicFrameLocks noGrp="1"/>
          </p:cNvGraphicFramePr>
          <p:nvPr>
            <p:ph/>
          </p:nvPr>
        </p:nvGraphicFramePr>
        <p:xfrm>
          <a:off x="1828800" y="2343150"/>
          <a:ext cx="1752600" cy="3382964"/>
        </p:xfrm>
        <a:graphic>
          <a:graphicData uri="http://schemas.openxmlformats.org/drawingml/2006/table">
            <a:tbl>
              <a:tblPr/>
              <a:tblGrid>
                <a:gridCol w="7016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08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9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98741" name="AutoShape 85"/>
          <p:cNvSpPr>
            <a:spLocks noChangeArrowheads="1"/>
          </p:cNvSpPr>
          <p:nvPr/>
        </p:nvSpPr>
        <p:spPr bwMode="auto">
          <a:xfrm>
            <a:off x="1809750" y="2305050"/>
            <a:ext cx="76200" cy="76200"/>
          </a:xfrm>
          <a:prstGeom prst="flowChartConnector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/>
          </a:p>
        </p:txBody>
      </p:sp>
      <p:sp>
        <p:nvSpPr>
          <p:cNvPr id="198745" name="AutoShape 89"/>
          <p:cNvSpPr>
            <a:spLocks noChangeArrowheads="1"/>
          </p:cNvSpPr>
          <p:nvPr/>
        </p:nvSpPr>
        <p:spPr bwMode="auto">
          <a:xfrm>
            <a:off x="1809750" y="5657850"/>
            <a:ext cx="76200" cy="76200"/>
          </a:xfrm>
          <a:prstGeom prst="flowChartConnector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/>
          </a:p>
        </p:txBody>
      </p:sp>
      <p:sp>
        <p:nvSpPr>
          <p:cNvPr id="198746" name="AutoShape 90"/>
          <p:cNvSpPr>
            <a:spLocks noChangeArrowheads="1"/>
          </p:cNvSpPr>
          <p:nvPr/>
        </p:nvSpPr>
        <p:spPr bwMode="auto">
          <a:xfrm>
            <a:off x="3543300" y="2324100"/>
            <a:ext cx="76200" cy="76200"/>
          </a:xfrm>
          <a:prstGeom prst="flowChartConnector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/>
          </a:p>
        </p:txBody>
      </p:sp>
      <p:sp>
        <p:nvSpPr>
          <p:cNvPr id="198747" name="AutoShape 91"/>
          <p:cNvSpPr>
            <a:spLocks noChangeArrowheads="1"/>
          </p:cNvSpPr>
          <p:nvPr/>
        </p:nvSpPr>
        <p:spPr bwMode="auto">
          <a:xfrm>
            <a:off x="2476500" y="2952750"/>
            <a:ext cx="76200" cy="76200"/>
          </a:xfrm>
          <a:prstGeom prst="flowChartConnector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/>
          </a:p>
        </p:txBody>
      </p:sp>
      <p:sp>
        <p:nvSpPr>
          <p:cNvPr id="198748" name="AutoShape 92"/>
          <p:cNvSpPr>
            <a:spLocks noChangeArrowheads="1"/>
          </p:cNvSpPr>
          <p:nvPr/>
        </p:nvSpPr>
        <p:spPr bwMode="auto">
          <a:xfrm>
            <a:off x="3543300" y="2952750"/>
            <a:ext cx="76200" cy="76200"/>
          </a:xfrm>
          <a:prstGeom prst="flowChartConnector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/>
          </a:p>
        </p:txBody>
      </p:sp>
      <p:sp>
        <p:nvSpPr>
          <p:cNvPr id="198749" name="AutoShape 93"/>
          <p:cNvSpPr>
            <a:spLocks noChangeArrowheads="1"/>
          </p:cNvSpPr>
          <p:nvPr/>
        </p:nvSpPr>
        <p:spPr bwMode="auto">
          <a:xfrm>
            <a:off x="3543300" y="3638550"/>
            <a:ext cx="76200" cy="76200"/>
          </a:xfrm>
          <a:prstGeom prst="flowChartConnector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/>
          </a:p>
        </p:txBody>
      </p:sp>
      <p:sp>
        <p:nvSpPr>
          <p:cNvPr id="198777" name="AutoShape 121"/>
          <p:cNvSpPr>
            <a:spLocks noChangeArrowheads="1"/>
          </p:cNvSpPr>
          <p:nvPr/>
        </p:nvSpPr>
        <p:spPr bwMode="auto">
          <a:xfrm>
            <a:off x="2476500" y="3619500"/>
            <a:ext cx="76200" cy="76200"/>
          </a:xfrm>
          <a:prstGeom prst="flowChartConnector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/>
          </a:p>
        </p:txBody>
      </p:sp>
      <p:sp>
        <p:nvSpPr>
          <p:cNvPr id="198778" name="AutoShape 122"/>
          <p:cNvSpPr>
            <a:spLocks noChangeArrowheads="1"/>
          </p:cNvSpPr>
          <p:nvPr/>
        </p:nvSpPr>
        <p:spPr bwMode="auto">
          <a:xfrm>
            <a:off x="2495550" y="4305300"/>
            <a:ext cx="76200" cy="76200"/>
          </a:xfrm>
          <a:prstGeom prst="flowChartConnector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/>
          </a:p>
        </p:txBody>
      </p:sp>
      <p:sp>
        <p:nvSpPr>
          <p:cNvPr id="198779" name="AutoShape 123"/>
          <p:cNvSpPr>
            <a:spLocks noChangeArrowheads="1"/>
          </p:cNvSpPr>
          <p:nvPr/>
        </p:nvSpPr>
        <p:spPr bwMode="auto">
          <a:xfrm>
            <a:off x="3543300" y="4324350"/>
            <a:ext cx="76200" cy="76200"/>
          </a:xfrm>
          <a:prstGeom prst="flowChartConnector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/>
          </a:p>
        </p:txBody>
      </p:sp>
      <p:sp>
        <p:nvSpPr>
          <p:cNvPr id="198780" name="AutoShape 124"/>
          <p:cNvSpPr>
            <a:spLocks noChangeArrowheads="1"/>
          </p:cNvSpPr>
          <p:nvPr/>
        </p:nvSpPr>
        <p:spPr bwMode="auto">
          <a:xfrm>
            <a:off x="3543300" y="4991100"/>
            <a:ext cx="76200" cy="76200"/>
          </a:xfrm>
          <a:prstGeom prst="flowChartConnector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/>
          </a:p>
        </p:txBody>
      </p:sp>
      <p:sp>
        <p:nvSpPr>
          <p:cNvPr id="198781" name="AutoShape 125"/>
          <p:cNvSpPr>
            <a:spLocks noChangeArrowheads="1"/>
          </p:cNvSpPr>
          <p:nvPr/>
        </p:nvSpPr>
        <p:spPr bwMode="auto">
          <a:xfrm>
            <a:off x="2476500" y="4991100"/>
            <a:ext cx="76200" cy="76200"/>
          </a:xfrm>
          <a:prstGeom prst="flowChartConnector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/>
          </a:p>
        </p:txBody>
      </p:sp>
      <p:sp>
        <p:nvSpPr>
          <p:cNvPr id="198782" name="AutoShape 126"/>
          <p:cNvSpPr>
            <a:spLocks noChangeArrowheads="1"/>
          </p:cNvSpPr>
          <p:nvPr/>
        </p:nvSpPr>
        <p:spPr bwMode="auto">
          <a:xfrm>
            <a:off x="3543300" y="5676900"/>
            <a:ext cx="76200" cy="76200"/>
          </a:xfrm>
          <a:prstGeom prst="flowChartConnector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/>
          </a:p>
        </p:txBody>
      </p:sp>
      <p:sp>
        <p:nvSpPr>
          <p:cNvPr id="198796" name="Line 140"/>
          <p:cNvSpPr>
            <a:spLocks noChangeShapeType="1"/>
          </p:cNvSpPr>
          <p:nvPr/>
        </p:nvSpPr>
        <p:spPr bwMode="auto">
          <a:xfrm>
            <a:off x="1866900" y="2343150"/>
            <a:ext cx="16954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  <p:sp>
        <p:nvSpPr>
          <p:cNvPr id="198797" name="Line 141"/>
          <p:cNvSpPr>
            <a:spLocks noChangeShapeType="1"/>
          </p:cNvSpPr>
          <p:nvPr/>
        </p:nvSpPr>
        <p:spPr bwMode="auto">
          <a:xfrm>
            <a:off x="2514600" y="2990850"/>
            <a:ext cx="1066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  <p:sp>
        <p:nvSpPr>
          <p:cNvPr id="198798" name="Line 142"/>
          <p:cNvSpPr>
            <a:spLocks noChangeShapeType="1"/>
          </p:cNvSpPr>
          <p:nvPr/>
        </p:nvSpPr>
        <p:spPr bwMode="auto">
          <a:xfrm>
            <a:off x="2514600" y="3676650"/>
            <a:ext cx="1066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  <p:sp>
        <p:nvSpPr>
          <p:cNvPr id="198799" name="Line 143"/>
          <p:cNvSpPr>
            <a:spLocks noChangeShapeType="1"/>
          </p:cNvSpPr>
          <p:nvPr/>
        </p:nvSpPr>
        <p:spPr bwMode="auto">
          <a:xfrm>
            <a:off x="2514600" y="4362450"/>
            <a:ext cx="1066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  <p:sp>
        <p:nvSpPr>
          <p:cNvPr id="198800" name="Line 144"/>
          <p:cNvSpPr>
            <a:spLocks noChangeShapeType="1"/>
          </p:cNvSpPr>
          <p:nvPr/>
        </p:nvSpPr>
        <p:spPr bwMode="auto">
          <a:xfrm>
            <a:off x="2514600" y="5029200"/>
            <a:ext cx="1066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  <p:sp>
        <p:nvSpPr>
          <p:cNvPr id="198803" name="Line 147"/>
          <p:cNvSpPr>
            <a:spLocks noChangeShapeType="1"/>
          </p:cNvSpPr>
          <p:nvPr/>
        </p:nvSpPr>
        <p:spPr bwMode="auto">
          <a:xfrm>
            <a:off x="1828800" y="5715000"/>
            <a:ext cx="17907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  <p:sp>
        <p:nvSpPr>
          <p:cNvPr id="198805" name="Line 149"/>
          <p:cNvSpPr>
            <a:spLocks noChangeShapeType="1"/>
          </p:cNvSpPr>
          <p:nvPr/>
        </p:nvSpPr>
        <p:spPr bwMode="auto">
          <a:xfrm>
            <a:off x="1828800" y="2362200"/>
            <a:ext cx="0" cy="3352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  <p:sp>
        <p:nvSpPr>
          <p:cNvPr id="198806" name="Line 150"/>
          <p:cNvSpPr>
            <a:spLocks noChangeShapeType="1"/>
          </p:cNvSpPr>
          <p:nvPr/>
        </p:nvSpPr>
        <p:spPr bwMode="auto">
          <a:xfrm>
            <a:off x="3581400" y="2305050"/>
            <a:ext cx="0" cy="685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  <p:sp>
        <p:nvSpPr>
          <p:cNvPr id="198807" name="Line 151"/>
          <p:cNvSpPr>
            <a:spLocks noChangeShapeType="1"/>
          </p:cNvSpPr>
          <p:nvPr/>
        </p:nvSpPr>
        <p:spPr bwMode="auto">
          <a:xfrm>
            <a:off x="2514600" y="2971800"/>
            <a:ext cx="0" cy="685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  <p:sp>
        <p:nvSpPr>
          <p:cNvPr id="198808" name="Line 152"/>
          <p:cNvSpPr>
            <a:spLocks noChangeShapeType="1"/>
          </p:cNvSpPr>
          <p:nvPr/>
        </p:nvSpPr>
        <p:spPr bwMode="auto">
          <a:xfrm>
            <a:off x="3581400" y="3676650"/>
            <a:ext cx="0" cy="685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  <p:sp>
        <p:nvSpPr>
          <p:cNvPr id="198809" name="Line 153"/>
          <p:cNvSpPr>
            <a:spLocks noChangeShapeType="1"/>
          </p:cNvSpPr>
          <p:nvPr/>
        </p:nvSpPr>
        <p:spPr bwMode="auto">
          <a:xfrm>
            <a:off x="2514600" y="4343400"/>
            <a:ext cx="0" cy="685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  <p:sp>
        <p:nvSpPr>
          <p:cNvPr id="198810" name="Line 154"/>
          <p:cNvSpPr>
            <a:spLocks noChangeShapeType="1"/>
          </p:cNvSpPr>
          <p:nvPr/>
        </p:nvSpPr>
        <p:spPr bwMode="auto">
          <a:xfrm>
            <a:off x="3581400" y="5029200"/>
            <a:ext cx="0" cy="685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8492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98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9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8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8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8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8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8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98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98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98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98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8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98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9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9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98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98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9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98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98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98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98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98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98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98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198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4" grpId="0" autoUpdateAnimBg="0"/>
      <p:bldP spid="198665" grpId="0" autoUpdateAnimBg="0"/>
      <p:bldP spid="198666" grpId="0" autoUpdateAnimBg="0"/>
      <p:bldP spid="198667" grpId="0" autoUpdateAnimBg="0"/>
      <p:bldP spid="198695" grpId="0" autoUpdateAnimBg="0"/>
      <p:bldP spid="198741" grpId="0" animBg="1"/>
      <p:bldP spid="198745" grpId="0" animBg="1"/>
      <p:bldP spid="198746" grpId="0" animBg="1"/>
      <p:bldP spid="198747" grpId="0" animBg="1"/>
      <p:bldP spid="198748" grpId="0" animBg="1"/>
      <p:bldP spid="198749" grpId="0" animBg="1"/>
      <p:bldP spid="198777" grpId="0" animBg="1"/>
      <p:bldP spid="198778" grpId="0" animBg="1"/>
      <p:bldP spid="198779" grpId="0" animBg="1"/>
      <p:bldP spid="198780" grpId="0" animBg="1"/>
      <p:bldP spid="198781" grpId="0" animBg="1"/>
      <p:bldP spid="19878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9" name="Line 5"/>
          <p:cNvSpPr>
            <a:spLocks noChangeShapeType="1"/>
          </p:cNvSpPr>
          <p:nvPr/>
        </p:nvSpPr>
        <p:spPr bwMode="auto">
          <a:xfrm>
            <a:off x="5886450" y="5695950"/>
            <a:ext cx="17526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4339" name="Text Box 46"/>
          <p:cNvSpPr txBox="1">
            <a:spLocks noChangeArrowheads="1"/>
          </p:cNvSpPr>
          <p:nvPr/>
        </p:nvSpPr>
        <p:spPr bwMode="auto">
          <a:xfrm>
            <a:off x="2514600" y="638175"/>
            <a:ext cx="251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u="sng">
                <a:solidFill>
                  <a:schemeClr val="tx1"/>
                </a:solidFill>
              </a:rPr>
              <a:t>Thủ công</a:t>
            </a:r>
            <a:r>
              <a:rPr lang="en-US" altLang="en-US" sz="3200" u="sng">
                <a:solidFill>
                  <a:schemeClr val="tx1"/>
                </a:solidFill>
                <a:latin typeface="VNI-Times" pitchFamily="2" charset="0"/>
              </a:rPr>
              <a:t>:</a:t>
            </a:r>
            <a:r>
              <a:rPr lang="en-US" altLang="en-US" u="sng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4340" name="Text Box 47"/>
          <p:cNvSpPr txBox="1">
            <a:spLocks noChangeArrowheads="1"/>
          </p:cNvSpPr>
          <p:nvPr/>
        </p:nvSpPr>
        <p:spPr bwMode="auto">
          <a:xfrm>
            <a:off x="5181600" y="638175"/>
            <a:ext cx="419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FF0000"/>
                </a:solidFill>
              </a:rPr>
              <a:t>C</a:t>
            </a:r>
            <a:r>
              <a:rPr lang="en-US" altLang="en-US" sz="3600">
                <a:solidFill>
                  <a:srgbClr val="FF3300"/>
                </a:solidFill>
              </a:rPr>
              <a:t>ắt, dán chữ E</a:t>
            </a:r>
          </a:p>
        </p:txBody>
      </p:sp>
      <p:sp>
        <p:nvSpPr>
          <p:cNvPr id="14341" name="Text Box 48"/>
          <p:cNvSpPr txBox="1">
            <a:spLocks noChangeArrowheads="1"/>
          </p:cNvSpPr>
          <p:nvPr/>
        </p:nvSpPr>
        <p:spPr bwMode="auto">
          <a:xfrm>
            <a:off x="2133600" y="1171575"/>
            <a:ext cx="853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000099"/>
                </a:solidFill>
              </a:rPr>
              <a:t>2/</a:t>
            </a:r>
            <a:r>
              <a:rPr lang="en-US" altLang="en-US" sz="3600">
                <a:solidFill>
                  <a:srgbClr val="FF0000"/>
                </a:solidFill>
              </a:rPr>
              <a:t> </a:t>
            </a:r>
            <a:r>
              <a:rPr lang="en-US" altLang="en-US" sz="3600">
                <a:solidFill>
                  <a:srgbClr val="FF3300"/>
                </a:solidFill>
              </a:rPr>
              <a:t> </a:t>
            </a:r>
            <a:r>
              <a:rPr lang="en-US" altLang="en-US" sz="3600">
                <a:solidFill>
                  <a:srgbClr val="000099"/>
                </a:solidFill>
              </a:rPr>
              <a:t>C</a:t>
            </a:r>
            <a:r>
              <a:rPr lang="en-US" altLang="en-US" sz="3600"/>
              <a:t>ác bước thực hiện</a:t>
            </a:r>
            <a:r>
              <a:rPr lang="en-US" altLang="en-US" sz="3600">
                <a:solidFill>
                  <a:srgbClr val="000099"/>
                </a:solidFill>
              </a:rPr>
              <a:t>:</a:t>
            </a:r>
          </a:p>
        </p:txBody>
      </p:sp>
      <p:sp>
        <p:nvSpPr>
          <p:cNvPr id="14342" name="Text Box 49"/>
          <p:cNvSpPr txBox="1">
            <a:spLocks noChangeArrowheads="1"/>
          </p:cNvSpPr>
          <p:nvPr/>
        </p:nvSpPr>
        <p:spPr bwMode="auto">
          <a:xfrm>
            <a:off x="2362200" y="2162176"/>
            <a:ext cx="365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solidFill>
                  <a:srgbClr val="FF0000"/>
                </a:solidFill>
              </a:rPr>
              <a:t>Bước 2:</a:t>
            </a:r>
            <a:r>
              <a:rPr lang="en-US" altLang="en-US" b="0">
                <a:solidFill>
                  <a:srgbClr val="000099"/>
                </a:solidFill>
              </a:rPr>
              <a:t>  C</a:t>
            </a:r>
            <a:r>
              <a:rPr lang="en-US" altLang="en-US" b="0"/>
              <a:t>ắt </a:t>
            </a:r>
            <a:r>
              <a:rPr lang="en-US" altLang="en-US" b="0">
                <a:solidFill>
                  <a:srgbClr val="000099"/>
                </a:solidFill>
              </a:rPr>
              <a:t> chữ E</a:t>
            </a:r>
          </a:p>
        </p:txBody>
      </p:sp>
      <p:sp>
        <p:nvSpPr>
          <p:cNvPr id="200754" name="Text Box 50"/>
          <p:cNvSpPr txBox="1">
            <a:spLocks noChangeArrowheads="1"/>
          </p:cNvSpPr>
          <p:nvPr/>
        </p:nvSpPr>
        <p:spPr bwMode="auto">
          <a:xfrm>
            <a:off x="2438400" y="2543176"/>
            <a:ext cx="8229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0">
                <a:solidFill>
                  <a:srgbClr val="0000FF"/>
                </a:solidFill>
              </a:rPr>
              <a:t>Gấp đôi hình chữ nhật đã kẻ chữ E theo đường dấu giữa(mặt trái ra ngoài). Cắt theo đường kẻ nửa chữ E, bỏ phần gạch chéo(H3). Mở ra được chữ E như chữ mẫu(H.1).</a:t>
            </a:r>
          </a:p>
        </p:txBody>
      </p:sp>
      <p:sp>
        <p:nvSpPr>
          <p:cNvPr id="14344" name="Text Box 51"/>
          <p:cNvSpPr txBox="1">
            <a:spLocks noChangeArrowheads="1"/>
          </p:cNvSpPr>
          <p:nvPr/>
        </p:nvSpPr>
        <p:spPr bwMode="auto">
          <a:xfrm>
            <a:off x="2438400" y="1704976"/>
            <a:ext cx="365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solidFill>
                  <a:srgbClr val="FF0000"/>
                </a:solidFill>
              </a:rPr>
              <a:t>Bước 1:</a:t>
            </a:r>
            <a:r>
              <a:rPr lang="en-US" altLang="en-US" b="0">
                <a:solidFill>
                  <a:srgbClr val="000099"/>
                </a:solidFill>
              </a:rPr>
              <a:t> Kẻ chữ E</a:t>
            </a:r>
          </a:p>
        </p:txBody>
      </p:sp>
      <p:sp>
        <p:nvSpPr>
          <p:cNvPr id="14345" name="Text Box 52"/>
          <p:cNvSpPr txBox="1">
            <a:spLocks noChangeArrowheads="1"/>
          </p:cNvSpPr>
          <p:nvPr/>
        </p:nvSpPr>
        <p:spPr bwMode="auto">
          <a:xfrm>
            <a:off x="4251326" y="6172201"/>
            <a:ext cx="1920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Hình 3</a:t>
            </a:r>
          </a:p>
        </p:txBody>
      </p:sp>
      <p:sp>
        <p:nvSpPr>
          <p:cNvPr id="14346" name="Text Box 53"/>
          <p:cNvSpPr txBox="1">
            <a:spLocks noChangeArrowheads="1"/>
          </p:cNvSpPr>
          <p:nvPr/>
        </p:nvSpPr>
        <p:spPr bwMode="auto">
          <a:xfrm>
            <a:off x="7620001" y="6172201"/>
            <a:ext cx="1920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Hình 1</a:t>
            </a:r>
          </a:p>
        </p:txBody>
      </p:sp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3657600" y="4518026"/>
            <a:ext cx="1524000" cy="1501775"/>
            <a:chOff x="3888" y="663"/>
            <a:chExt cx="960" cy="946"/>
          </a:xfrm>
        </p:grpSpPr>
        <p:sp>
          <p:nvSpPr>
            <p:cNvPr id="14364" name="Line 90"/>
            <p:cNvSpPr>
              <a:spLocks noChangeShapeType="1"/>
            </p:cNvSpPr>
            <p:nvPr/>
          </p:nvSpPr>
          <p:spPr bwMode="auto">
            <a:xfrm>
              <a:off x="4256" y="672"/>
              <a:ext cx="0" cy="3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4365" name="Line 91"/>
            <p:cNvSpPr>
              <a:spLocks noChangeShapeType="1"/>
            </p:cNvSpPr>
            <p:nvPr/>
          </p:nvSpPr>
          <p:spPr bwMode="auto">
            <a:xfrm>
              <a:off x="4624" y="681"/>
              <a:ext cx="0" cy="3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4366" name="Line 92"/>
            <p:cNvSpPr>
              <a:spLocks noChangeShapeType="1"/>
            </p:cNvSpPr>
            <p:nvPr/>
          </p:nvSpPr>
          <p:spPr bwMode="auto">
            <a:xfrm>
              <a:off x="3888" y="663"/>
              <a:ext cx="0" cy="93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4367" name="Line 93"/>
            <p:cNvSpPr>
              <a:spLocks noChangeShapeType="1"/>
            </p:cNvSpPr>
            <p:nvPr/>
          </p:nvSpPr>
          <p:spPr bwMode="auto">
            <a:xfrm>
              <a:off x="3888" y="663"/>
              <a:ext cx="36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4368" name="Line 94"/>
            <p:cNvSpPr>
              <a:spLocks noChangeShapeType="1"/>
            </p:cNvSpPr>
            <p:nvPr/>
          </p:nvSpPr>
          <p:spPr bwMode="auto">
            <a:xfrm>
              <a:off x="4848" y="663"/>
              <a:ext cx="0" cy="367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4369" name="Line 95"/>
            <p:cNvSpPr>
              <a:spLocks noChangeShapeType="1"/>
            </p:cNvSpPr>
            <p:nvPr/>
          </p:nvSpPr>
          <p:spPr bwMode="auto">
            <a:xfrm>
              <a:off x="4256" y="663"/>
              <a:ext cx="592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4370" name="Line 96"/>
            <p:cNvSpPr>
              <a:spLocks noChangeShapeType="1"/>
            </p:cNvSpPr>
            <p:nvPr/>
          </p:nvSpPr>
          <p:spPr bwMode="auto">
            <a:xfrm>
              <a:off x="4848" y="1412"/>
              <a:ext cx="0" cy="19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4371" name="Line 97"/>
            <p:cNvSpPr>
              <a:spLocks noChangeShapeType="1"/>
            </p:cNvSpPr>
            <p:nvPr/>
          </p:nvSpPr>
          <p:spPr bwMode="auto">
            <a:xfrm>
              <a:off x="4256" y="1424"/>
              <a:ext cx="0" cy="1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4372" name="Line 98"/>
            <p:cNvSpPr>
              <a:spLocks noChangeShapeType="1"/>
            </p:cNvSpPr>
            <p:nvPr/>
          </p:nvSpPr>
          <p:spPr bwMode="auto">
            <a:xfrm>
              <a:off x="3888" y="1039"/>
              <a:ext cx="3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4373" name="Line 99"/>
            <p:cNvSpPr>
              <a:spLocks noChangeShapeType="1"/>
            </p:cNvSpPr>
            <p:nvPr/>
          </p:nvSpPr>
          <p:spPr bwMode="auto">
            <a:xfrm>
              <a:off x="4256" y="1039"/>
              <a:ext cx="592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4374" name="Line 100"/>
            <p:cNvSpPr>
              <a:spLocks noChangeShapeType="1"/>
            </p:cNvSpPr>
            <p:nvPr/>
          </p:nvSpPr>
          <p:spPr bwMode="auto">
            <a:xfrm>
              <a:off x="3888" y="1406"/>
              <a:ext cx="3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4375" name="Line 101"/>
            <p:cNvSpPr>
              <a:spLocks noChangeShapeType="1"/>
            </p:cNvSpPr>
            <p:nvPr/>
          </p:nvSpPr>
          <p:spPr bwMode="auto">
            <a:xfrm>
              <a:off x="4256" y="1406"/>
              <a:ext cx="592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4376" name="Line 102"/>
            <p:cNvSpPr>
              <a:spLocks noChangeShapeType="1"/>
            </p:cNvSpPr>
            <p:nvPr/>
          </p:nvSpPr>
          <p:spPr bwMode="auto">
            <a:xfrm>
              <a:off x="3888" y="1606"/>
              <a:ext cx="36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4377" name="Line 103"/>
            <p:cNvSpPr>
              <a:spLocks noChangeShapeType="1"/>
            </p:cNvSpPr>
            <p:nvPr/>
          </p:nvSpPr>
          <p:spPr bwMode="auto">
            <a:xfrm>
              <a:off x="4256" y="1606"/>
              <a:ext cx="592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4378" name="Line 104"/>
            <p:cNvSpPr>
              <a:spLocks noChangeShapeType="1"/>
            </p:cNvSpPr>
            <p:nvPr/>
          </p:nvSpPr>
          <p:spPr bwMode="auto">
            <a:xfrm>
              <a:off x="4254" y="1039"/>
              <a:ext cx="0" cy="36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4379" name="Line 105"/>
            <p:cNvSpPr>
              <a:spLocks noChangeShapeType="1"/>
            </p:cNvSpPr>
            <p:nvPr/>
          </p:nvSpPr>
          <p:spPr bwMode="auto">
            <a:xfrm>
              <a:off x="4624" y="1391"/>
              <a:ext cx="0" cy="2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</p:grpSp>
      <p:grpSp>
        <p:nvGrpSpPr>
          <p:cNvPr id="3" name="Group 106"/>
          <p:cNvGrpSpPr>
            <a:grpSpLocks/>
          </p:cNvGrpSpPr>
          <p:nvPr/>
        </p:nvGrpSpPr>
        <p:grpSpPr bwMode="auto">
          <a:xfrm>
            <a:off x="4219576" y="5091114"/>
            <a:ext cx="962025" cy="623887"/>
            <a:chOff x="1350" y="2256"/>
            <a:chExt cx="606" cy="393"/>
          </a:xfrm>
        </p:grpSpPr>
        <p:sp>
          <p:nvSpPr>
            <p:cNvPr id="14353" name="Line 107"/>
            <p:cNvSpPr>
              <a:spLocks noChangeShapeType="1"/>
            </p:cNvSpPr>
            <p:nvPr/>
          </p:nvSpPr>
          <p:spPr bwMode="auto">
            <a:xfrm>
              <a:off x="1956" y="2274"/>
              <a:ext cx="0" cy="36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4354" name="Line 108"/>
            <p:cNvSpPr>
              <a:spLocks noChangeShapeType="1"/>
            </p:cNvSpPr>
            <p:nvPr/>
          </p:nvSpPr>
          <p:spPr bwMode="auto">
            <a:xfrm flipH="1">
              <a:off x="1380" y="2256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4355" name="Line 109"/>
            <p:cNvSpPr>
              <a:spLocks noChangeShapeType="1"/>
            </p:cNvSpPr>
            <p:nvPr/>
          </p:nvSpPr>
          <p:spPr bwMode="auto">
            <a:xfrm flipH="1">
              <a:off x="1472" y="2265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4356" name="Line 110"/>
            <p:cNvSpPr>
              <a:spLocks noChangeShapeType="1"/>
            </p:cNvSpPr>
            <p:nvPr/>
          </p:nvSpPr>
          <p:spPr bwMode="auto">
            <a:xfrm flipH="1">
              <a:off x="1572" y="2256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4357" name="Line 111"/>
            <p:cNvSpPr>
              <a:spLocks noChangeShapeType="1"/>
            </p:cNvSpPr>
            <p:nvPr/>
          </p:nvSpPr>
          <p:spPr bwMode="auto">
            <a:xfrm flipH="1">
              <a:off x="1664" y="2313"/>
              <a:ext cx="2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4358" name="Line 112"/>
            <p:cNvSpPr>
              <a:spLocks noChangeShapeType="1"/>
            </p:cNvSpPr>
            <p:nvPr/>
          </p:nvSpPr>
          <p:spPr bwMode="auto">
            <a:xfrm flipH="1">
              <a:off x="1760" y="2409"/>
              <a:ext cx="192" cy="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4359" name="Line 113"/>
            <p:cNvSpPr>
              <a:spLocks noChangeShapeType="1"/>
            </p:cNvSpPr>
            <p:nvPr/>
          </p:nvSpPr>
          <p:spPr bwMode="auto">
            <a:xfrm flipH="1">
              <a:off x="1840" y="2505"/>
              <a:ext cx="112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4360" name="Line 114"/>
            <p:cNvSpPr>
              <a:spLocks noChangeShapeType="1"/>
            </p:cNvSpPr>
            <p:nvPr/>
          </p:nvSpPr>
          <p:spPr bwMode="auto">
            <a:xfrm flipH="1">
              <a:off x="1352" y="2273"/>
              <a:ext cx="96" cy="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4361" name="Line 115"/>
            <p:cNvSpPr>
              <a:spLocks noChangeShapeType="1"/>
            </p:cNvSpPr>
            <p:nvPr/>
          </p:nvSpPr>
          <p:spPr bwMode="auto">
            <a:xfrm flipH="1">
              <a:off x="1350" y="2273"/>
              <a:ext cx="260" cy="3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4362" name="Line 116"/>
            <p:cNvSpPr>
              <a:spLocks noChangeShapeType="1"/>
            </p:cNvSpPr>
            <p:nvPr/>
          </p:nvSpPr>
          <p:spPr bwMode="auto">
            <a:xfrm flipH="1">
              <a:off x="1351" y="2265"/>
              <a:ext cx="178" cy="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4363" name="Line 117"/>
            <p:cNvSpPr>
              <a:spLocks noChangeShapeType="1"/>
            </p:cNvSpPr>
            <p:nvPr/>
          </p:nvSpPr>
          <p:spPr bwMode="auto">
            <a:xfrm>
              <a:off x="1728" y="2274"/>
              <a:ext cx="0" cy="3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</p:grpSp>
      <p:sp>
        <p:nvSpPr>
          <p:cNvPr id="200822" name="Rectangle 118"/>
          <p:cNvSpPr>
            <a:spLocks noChangeArrowheads="1"/>
          </p:cNvSpPr>
          <p:nvPr/>
        </p:nvSpPr>
        <p:spPr bwMode="auto">
          <a:xfrm rot="15752095">
            <a:off x="3798094" y="5330032"/>
            <a:ext cx="8461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000">
                <a:solidFill>
                  <a:srgbClr val="000066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</a:t>
            </a:r>
            <a:r>
              <a:rPr lang="en-US" altLang="en-US" sz="400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00823" name="Rectangle 119"/>
          <p:cNvSpPr>
            <a:spLocks noChangeArrowheads="1"/>
          </p:cNvSpPr>
          <p:nvPr/>
        </p:nvSpPr>
        <p:spPr bwMode="auto">
          <a:xfrm rot="10800000">
            <a:off x="4800600" y="5334001"/>
            <a:ext cx="8461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000">
                <a:solidFill>
                  <a:srgbClr val="000066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</a:t>
            </a:r>
            <a:r>
              <a:rPr lang="en-US" altLang="en-US" sz="400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00854" name="Rectangle 150"/>
          <p:cNvSpPr>
            <a:spLocks noChangeArrowheads="1"/>
          </p:cNvSpPr>
          <p:nvPr/>
        </p:nvSpPr>
        <p:spPr bwMode="auto">
          <a:xfrm rot="10800000">
            <a:off x="4838700" y="4743451"/>
            <a:ext cx="8461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000">
                <a:solidFill>
                  <a:srgbClr val="000066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</a:t>
            </a:r>
            <a:r>
              <a:rPr lang="en-US" altLang="en-US" sz="400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00855" name="Picture 1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3971926"/>
            <a:ext cx="11620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04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0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-0.10868 0.001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0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3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00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00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-0.10451 0.0043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008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6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00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00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0059 -0.0939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008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00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00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0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00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54" grpId="0"/>
      <p:bldP spid="200822" grpId="0"/>
      <p:bldP spid="200822" grpId="1"/>
      <p:bldP spid="200822" grpId="2"/>
      <p:bldP spid="200823" grpId="0"/>
      <p:bldP spid="200823" grpId="1"/>
      <p:bldP spid="200823" grpId="2"/>
      <p:bldP spid="200854" grpId="0"/>
      <p:bldP spid="200854" grpId="1"/>
      <p:bldP spid="200854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8"/>
          <p:cNvSpPr txBox="1">
            <a:spLocks noChangeArrowheads="1"/>
          </p:cNvSpPr>
          <p:nvPr/>
        </p:nvSpPr>
        <p:spPr bwMode="auto">
          <a:xfrm>
            <a:off x="2133600" y="1035050"/>
            <a:ext cx="853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000099"/>
                </a:solidFill>
              </a:rPr>
              <a:t>2/</a:t>
            </a:r>
            <a:r>
              <a:rPr lang="en-US" altLang="en-US" sz="3600">
                <a:solidFill>
                  <a:srgbClr val="FF0000"/>
                </a:solidFill>
              </a:rPr>
              <a:t> </a:t>
            </a:r>
            <a:r>
              <a:rPr lang="en-US" altLang="en-US" sz="3600">
                <a:solidFill>
                  <a:srgbClr val="000099"/>
                </a:solidFill>
              </a:rPr>
              <a:t>C</a:t>
            </a:r>
            <a:r>
              <a:rPr lang="en-US" altLang="en-US" sz="3600"/>
              <a:t>ác bước thực hiện</a:t>
            </a:r>
            <a:r>
              <a:rPr lang="en-US" altLang="en-US" sz="3600">
                <a:solidFill>
                  <a:srgbClr val="000099"/>
                </a:solidFill>
              </a:rPr>
              <a:t>:</a:t>
            </a:r>
          </a:p>
        </p:txBody>
      </p:sp>
      <p:sp>
        <p:nvSpPr>
          <p:cNvPr id="201737" name="Text Box 9"/>
          <p:cNvSpPr txBox="1">
            <a:spLocks noChangeArrowheads="1"/>
          </p:cNvSpPr>
          <p:nvPr/>
        </p:nvSpPr>
        <p:spPr bwMode="auto">
          <a:xfrm>
            <a:off x="5181601" y="6338888"/>
            <a:ext cx="13874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Hình 4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2362200" y="1538288"/>
            <a:ext cx="3657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solidFill>
                  <a:srgbClr val="FF0000"/>
                </a:solidFill>
              </a:rPr>
              <a:t>Bước 3:</a:t>
            </a:r>
            <a:r>
              <a:rPr lang="en-US" altLang="en-US" b="0">
                <a:solidFill>
                  <a:srgbClr val="000099"/>
                </a:solidFill>
              </a:rPr>
              <a:t>  D</a:t>
            </a:r>
            <a:r>
              <a:rPr lang="en-US" altLang="en-US" b="0"/>
              <a:t>án </a:t>
            </a:r>
            <a:r>
              <a:rPr lang="en-US" altLang="en-US" b="0">
                <a:solidFill>
                  <a:srgbClr val="000099"/>
                </a:solidFill>
              </a:rPr>
              <a:t>chữ E</a:t>
            </a:r>
          </a:p>
        </p:txBody>
      </p:sp>
      <p:sp>
        <p:nvSpPr>
          <p:cNvPr id="201739" name="Text Box 11"/>
          <p:cNvSpPr txBox="1">
            <a:spLocks noChangeArrowheads="1"/>
          </p:cNvSpPr>
          <p:nvPr/>
        </p:nvSpPr>
        <p:spPr bwMode="auto">
          <a:xfrm>
            <a:off x="2362200" y="2787650"/>
            <a:ext cx="8305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/>
              <a:t>- Bôi hồ vào mặt kẻ ô của chữ và dán vào vị trí đã định.(H4). </a:t>
            </a:r>
          </a:p>
        </p:txBody>
      </p:sp>
      <p:sp>
        <p:nvSpPr>
          <p:cNvPr id="201740" name="Line 12"/>
          <p:cNvSpPr>
            <a:spLocks noChangeShapeType="1"/>
          </p:cNvSpPr>
          <p:nvPr/>
        </p:nvSpPr>
        <p:spPr bwMode="auto">
          <a:xfrm>
            <a:off x="3505200" y="6338888"/>
            <a:ext cx="449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  <p:sp>
        <p:nvSpPr>
          <p:cNvPr id="201741" name="Text Box 13"/>
          <p:cNvSpPr txBox="1">
            <a:spLocks noChangeArrowheads="1"/>
          </p:cNvSpPr>
          <p:nvPr/>
        </p:nvSpPr>
        <p:spPr bwMode="auto">
          <a:xfrm>
            <a:off x="2362200" y="3625850"/>
            <a:ext cx="7696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i="1">
                <a:solidFill>
                  <a:srgbClr val="000099"/>
                </a:solidFill>
              </a:rPr>
              <a:t>- </a:t>
            </a:r>
            <a:r>
              <a:rPr lang="en-US" altLang="en-US" i="1">
                <a:solidFill>
                  <a:srgbClr val="0000FF"/>
                </a:solidFill>
              </a:rPr>
              <a:t>Đặt tờ giấy nháp lên trên chữ vừa dán để miết cho phẳng.</a:t>
            </a:r>
          </a:p>
        </p:txBody>
      </p:sp>
      <p:sp>
        <p:nvSpPr>
          <p:cNvPr id="201742" name="Text Box 14"/>
          <p:cNvSpPr txBox="1">
            <a:spLocks noChangeArrowheads="1"/>
          </p:cNvSpPr>
          <p:nvPr/>
        </p:nvSpPr>
        <p:spPr bwMode="auto">
          <a:xfrm>
            <a:off x="2362200" y="1949450"/>
            <a:ext cx="8305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solidFill>
                  <a:srgbClr val="000099"/>
                </a:solidFill>
              </a:rPr>
              <a:t>- Kẻ</a:t>
            </a:r>
            <a:r>
              <a:rPr lang="en-US" altLang="en-US" i="1"/>
              <a:t> một đường thẳng nằm ngang làm chuẩn. Đặt ướm chữ E vào đường chuẩn cho cân đối.</a:t>
            </a:r>
          </a:p>
        </p:txBody>
      </p:sp>
      <p:pic>
        <p:nvPicPr>
          <p:cNvPr id="20174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4124326"/>
            <a:ext cx="11620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59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"/>
                                        <p:tgtEl>
                                          <p:spTgt spid="20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01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7" grpId="0"/>
      <p:bldP spid="201739" grpId="0"/>
      <p:bldP spid="201741" grpId="0"/>
      <p:bldP spid="2017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7"/>
          <p:cNvSpPr txBox="1">
            <a:spLocks noChangeArrowheads="1"/>
          </p:cNvSpPr>
          <p:nvPr/>
        </p:nvSpPr>
        <p:spPr bwMode="auto">
          <a:xfrm>
            <a:off x="2133600" y="1035050"/>
            <a:ext cx="853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>
                <a:solidFill>
                  <a:srgbClr val="000099"/>
                </a:solidFill>
              </a:rPr>
              <a:t>      3/ Th</a:t>
            </a:r>
            <a:r>
              <a:rPr lang="en-US" altLang="en-US" sz="3600"/>
              <a:t>ực hành</a:t>
            </a:r>
          </a:p>
        </p:txBody>
      </p:sp>
      <p:sp>
        <p:nvSpPr>
          <p:cNvPr id="202760" name="Text Box 8"/>
          <p:cNvSpPr txBox="1">
            <a:spLocks noChangeArrowheads="1"/>
          </p:cNvSpPr>
          <p:nvPr/>
        </p:nvSpPr>
        <p:spPr bwMode="auto">
          <a:xfrm>
            <a:off x="1752600" y="1492250"/>
            <a:ext cx="853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FF0000"/>
                </a:solidFill>
              </a:rPr>
              <a:t>* </a:t>
            </a:r>
            <a:r>
              <a:rPr lang="en-US" altLang="en-US" sz="3600">
                <a:solidFill>
                  <a:schemeClr val="tx1"/>
                </a:solidFill>
              </a:rPr>
              <a:t>Nêu các bước cắt, dán chữ E.</a:t>
            </a:r>
          </a:p>
        </p:txBody>
      </p:sp>
      <p:sp>
        <p:nvSpPr>
          <p:cNvPr id="202761" name="Text Box 9"/>
          <p:cNvSpPr txBox="1">
            <a:spLocks noChangeArrowheads="1"/>
          </p:cNvSpPr>
          <p:nvPr/>
        </p:nvSpPr>
        <p:spPr bwMode="auto">
          <a:xfrm>
            <a:off x="2133600" y="2147888"/>
            <a:ext cx="3657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i="1">
                <a:solidFill>
                  <a:srgbClr val="FF0000"/>
                </a:solidFill>
              </a:rPr>
              <a:t>Bước 1:</a:t>
            </a:r>
            <a:r>
              <a:rPr lang="en-US" altLang="en-US" b="0">
                <a:solidFill>
                  <a:srgbClr val="000099"/>
                </a:solidFill>
              </a:rPr>
              <a:t> Kẻ chữ E </a:t>
            </a:r>
          </a:p>
        </p:txBody>
      </p:sp>
      <p:sp>
        <p:nvSpPr>
          <p:cNvPr id="202762" name="Text Box 10"/>
          <p:cNvSpPr txBox="1">
            <a:spLocks noChangeArrowheads="1"/>
          </p:cNvSpPr>
          <p:nvPr/>
        </p:nvSpPr>
        <p:spPr bwMode="auto">
          <a:xfrm>
            <a:off x="1981200" y="3748088"/>
            <a:ext cx="3657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solidFill>
                  <a:srgbClr val="FF0000"/>
                </a:solidFill>
              </a:rPr>
              <a:t>Bước 2:</a:t>
            </a:r>
            <a:r>
              <a:rPr lang="en-US" altLang="en-US" b="0">
                <a:solidFill>
                  <a:srgbClr val="000099"/>
                </a:solidFill>
              </a:rPr>
              <a:t>  C</a:t>
            </a:r>
            <a:r>
              <a:rPr lang="en-US" altLang="en-US" b="0"/>
              <a:t>ắt </a:t>
            </a:r>
            <a:r>
              <a:rPr lang="en-US" altLang="en-US" b="0">
                <a:solidFill>
                  <a:srgbClr val="000099"/>
                </a:solidFill>
              </a:rPr>
              <a:t> chữ E</a:t>
            </a:r>
          </a:p>
        </p:txBody>
      </p:sp>
      <p:sp>
        <p:nvSpPr>
          <p:cNvPr id="202763" name="Text Box 11"/>
          <p:cNvSpPr txBox="1">
            <a:spLocks noChangeArrowheads="1"/>
          </p:cNvSpPr>
          <p:nvPr/>
        </p:nvSpPr>
        <p:spPr bwMode="auto">
          <a:xfrm>
            <a:off x="2057400" y="5729288"/>
            <a:ext cx="3657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solidFill>
                  <a:srgbClr val="FF0000"/>
                </a:solidFill>
              </a:rPr>
              <a:t>Bước 3:</a:t>
            </a:r>
            <a:r>
              <a:rPr lang="en-US" altLang="en-US" b="0">
                <a:solidFill>
                  <a:srgbClr val="000099"/>
                </a:solidFill>
              </a:rPr>
              <a:t>  D</a:t>
            </a:r>
            <a:r>
              <a:rPr lang="en-US" altLang="en-US" b="0"/>
              <a:t>án </a:t>
            </a:r>
            <a:r>
              <a:rPr lang="en-US" altLang="en-US" b="0">
                <a:solidFill>
                  <a:srgbClr val="000099"/>
                </a:solidFill>
              </a:rPr>
              <a:t>chữ E</a:t>
            </a:r>
          </a:p>
        </p:txBody>
      </p:sp>
      <p:sp>
        <p:nvSpPr>
          <p:cNvPr id="202766" name="Line 14"/>
          <p:cNvSpPr>
            <a:spLocks noChangeShapeType="1"/>
          </p:cNvSpPr>
          <p:nvPr/>
        </p:nvSpPr>
        <p:spPr bwMode="auto">
          <a:xfrm>
            <a:off x="6600826" y="2895600"/>
            <a:ext cx="1095375" cy="1588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202768" name="Line 16"/>
          <p:cNvSpPr>
            <a:spLocks noChangeShapeType="1"/>
          </p:cNvSpPr>
          <p:nvPr/>
        </p:nvSpPr>
        <p:spPr bwMode="auto">
          <a:xfrm flipV="1">
            <a:off x="6605588" y="4495800"/>
            <a:ext cx="1166812" cy="1588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202770" name="Line 18"/>
          <p:cNvSpPr>
            <a:spLocks noChangeShapeType="1"/>
          </p:cNvSpPr>
          <p:nvPr/>
        </p:nvSpPr>
        <p:spPr bwMode="auto">
          <a:xfrm>
            <a:off x="5513389" y="6648450"/>
            <a:ext cx="3254375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  <p:grpSp>
        <p:nvGrpSpPr>
          <p:cNvPr id="2" name="Group 107"/>
          <p:cNvGrpSpPr>
            <a:grpSpLocks/>
          </p:cNvGrpSpPr>
          <p:nvPr/>
        </p:nvGrpSpPr>
        <p:grpSpPr bwMode="auto">
          <a:xfrm>
            <a:off x="7848600" y="2057400"/>
            <a:ext cx="762000" cy="1447800"/>
            <a:chOff x="180" y="1452"/>
            <a:chExt cx="1140" cy="2172"/>
          </a:xfrm>
        </p:grpSpPr>
        <p:sp>
          <p:nvSpPr>
            <p:cNvPr id="16467" name="Text Box 108"/>
            <p:cNvSpPr txBox="1">
              <a:spLocks noChangeArrowheads="1"/>
            </p:cNvSpPr>
            <p:nvPr/>
          </p:nvSpPr>
          <p:spPr bwMode="auto">
            <a:xfrm>
              <a:off x="339" y="1721"/>
              <a:ext cx="276" cy="779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6468" name="Rectangle 109"/>
            <p:cNvSpPr>
              <a:spLocks noChangeArrowheads="1"/>
            </p:cNvSpPr>
            <p:nvPr/>
          </p:nvSpPr>
          <p:spPr bwMode="auto">
            <a:xfrm>
              <a:off x="1075" y="3178"/>
              <a:ext cx="221" cy="429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69" name="Rectangle 110"/>
            <p:cNvSpPr>
              <a:spLocks noChangeArrowheads="1"/>
            </p:cNvSpPr>
            <p:nvPr/>
          </p:nvSpPr>
          <p:spPr bwMode="auto">
            <a:xfrm>
              <a:off x="634" y="3178"/>
              <a:ext cx="441" cy="429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70" name="Rectangle 111"/>
            <p:cNvSpPr>
              <a:spLocks noChangeArrowheads="1"/>
            </p:cNvSpPr>
            <p:nvPr/>
          </p:nvSpPr>
          <p:spPr bwMode="auto">
            <a:xfrm>
              <a:off x="192" y="3178"/>
              <a:ext cx="442" cy="429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71" name="Rectangle 112"/>
            <p:cNvSpPr>
              <a:spLocks noChangeArrowheads="1"/>
            </p:cNvSpPr>
            <p:nvPr/>
          </p:nvSpPr>
          <p:spPr bwMode="auto">
            <a:xfrm>
              <a:off x="1075" y="2749"/>
              <a:ext cx="221" cy="429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72" name="Rectangle 113"/>
            <p:cNvSpPr>
              <a:spLocks noChangeArrowheads="1"/>
            </p:cNvSpPr>
            <p:nvPr/>
          </p:nvSpPr>
          <p:spPr bwMode="auto">
            <a:xfrm>
              <a:off x="634" y="2749"/>
              <a:ext cx="441" cy="429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73" name="Rectangle 114"/>
            <p:cNvSpPr>
              <a:spLocks noChangeArrowheads="1"/>
            </p:cNvSpPr>
            <p:nvPr/>
          </p:nvSpPr>
          <p:spPr bwMode="auto">
            <a:xfrm>
              <a:off x="192" y="2749"/>
              <a:ext cx="442" cy="429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74" name="Rectangle 115"/>
            <p:cNvSpPr>
              <a:spLocks noChangeArrowheads="1"/>
            </p:cNvSpPr>
            <p:nvPr/>
          </p:nvSpPr>
          <p:spPr bwMode="auto">
            <a:xfrm>
              <a:off x="1075" y="2321"/>
              <a:ext cx="221" cy="428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75" name="Rectangle 116"/>
            <p:cNvSpPr>
              <a:spLocks noChangeArrowheads="1"/>
            </p:cNvSpPr>
            <p:nvPr/>
          </p:nvSpPr>
          <p:spPr bwMode="auto">
            <a:xfrm>
              <a:off x="634" y="2321"/>
              <a:ext cx="441" cy="428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76" name="Rectangle 117"/>
            <p:cNvSpPr>
              <a:spLocks noChangeArrowheads="1"/>
            </p:cNvSpPr>
            <p:nvPr/>
          </p:nvSpPr>
          <p:spPr bwMode="auto">
            <a:xfrm>
              <a:off x="192" y="2321"/>
              <a:ext cx="442" cy="428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77" name="Rectangle 118"/>
            <p:cNvSpPr>
              <a:spLocks noChangeArrowheads="1"/>
            </p:cNvSpPr>
            <p:nvPr/>
          </p:nvSpPr>
          <p:spPr bwMode="auto">
            <a:xfrm>
              <a:off x="1075" y="1892"/>
              <a:ext cx="221" cy="429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78" name="Rectangle 119"/>
            <p:cNvSpPr>
              <a:spLocks noChangeArrowheads="1"/>
            </p:cNvSpPr>
            <p:nvPr/>
          </p:nvSpPr>
          <p:spPr bwMode="auto">
            <a:xfrm>
              <a:off x="634" y="1892"/>
              <a:ext cx="441" cy="429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79" name="Rectangle 120"/>
            <p:cNvSpPr>
              <a:spLocks noChangeArrowheads="1"/>
            </p:cNvSpPr>
            <p:nvPr/>
          </p:nvSpPr>
          <p:spPr bwMode="auto">
            <a:xfrm>
              <a:off x="192" y="1892"/>
              <a:ext cx="442" cy="429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80" name="Rectangle 121"/>
            <p:cNvSpPr>
              <a:spLocks noChangeArrowheads="1"/>
            </p:cNvSpPr>
            <p:nvPr/>
          </p:nvSpPr>
          <p:spPr bwMode="auto">
            <a:xfrm>
              <a:off x="1075" y="1476"/>
              <a:ext cx="221" cy="416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81" name="Rectangle 122"/>
            <p:cNvSpPr>
              <a:spLocks noChangeArrowheads="1"/>
            </p:cNvSpPr>
            <p:nvPr/>
          </p:nvSpPr>
          <p:spPr bwMode="auto">
            <a:xfrm>
              <a:off x="634" y="1476"/>
              <a:ext cx="441" cy="416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82" name="Rectangle 123"/>
            <p:cNvSpPr>
              <a:spLocks noChangeArrowheads="1"/>
            </p:cNvSpPr>
            <p:nvPr/>
          </p:nvSpPr>
          <p:spPr bwMode="auto">
            <a:xfrm>
              <a:off x="192" y="1476"/>
              <a:ext cx="442" cy="416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83" name="Line 124"/>
            <p:cNvSpPr>
              <a:spLocks noChangeShapeType="1"/>
            </p:cNvSpPr>
            <p:nvPr/>
          </p:nvSpPr>
          <p:spPr bwMode="auto">
            <a:xfrm>
              <a:off x="192" y="1476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84" name="Line 125"/>
            <p:cNvSpPr>
              <a:spLocks noChangeShapeType="1"/>
            </p:cNvSpPr>
            <p:nvPr/>
          </p:nvSpPr>
          <p:spPr bwMode="auto">
            <a:xfrm>
              <a:off x="192" y="18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85" name="Line 126"/>
            <p:cNvSpPr>
              <a:spLocks noChangeShapeType="1"/>
            </p:cNvSpPr>
            <p:nvPr/>
          </p:nvSpPr>
          <p:spPr bwMode="auto">
            <a:xfrm>
              <a:off x="192" y="2321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86" name="Line 127"/>
            <p:cNvSpPr>
              <a:spLocks noChangeShapeType="1"/>
            </p:cNvSpPr>
            <p:nvPr/>
          </p:nvSpPr>
          <p:spPr bwMode="auto">
            <a:xfrm>
              <a:off x="192" y="2749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87" name="Line 128"/>
            <p:cNvSpPr>
              <a:spLocks noChangeShapeType="1"/>
            </p:cNvSpPr>
            <p:nvPr/>
          </p:nvSpPr>
          <p:spPr bwMode="auto">
            <a:xfrm>
              <a:off x="192" y="3178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88" name="Line 129"/>
            <p:cNvSpPr>
              <a:spLocks noChangeShapeType="1"/>
            </p:cNvSpPr>
            <p:nvPr/>
          </p:nvSpPr>
          <p:spPr bwMode="auto">
            <a:xfrm>
              <a:off x="192" y="3607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89" name="Line 130"/>
            <p:cNvSpPr>
              <a:spLocks noChangeShapeType="1"/>
            </p:cNvSpPr>
            <p:nvPr/>
          </p:nvSpPr>
          <p:spPr bwMode="auto">
            <a:xfrm>
              <a:off x="192" y="1476"/>
              <a:ext cx="0" cy="213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90" name="Line 131"/>
            <p:cNvSpPr>
              <a:spLocks noChangeShapeType="1"/>
            </p:cNvSpPr>
            <p:nvPr/>
          </p:nvSpPr>
          <p:spPr bwMode="auto">
            <a:xfrm>
              <a:off x="634" y="1476"/>
              <a:ext cx="0" cy="21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91" name="Line 132"/>
            <p:cNvSpPr>
              <a:spLocks noChangeShapeType="1"/>
            </p:cNvSpPr>
            <p:nvPr/>
          </p:nvSpPr>
          <p:spPr bwMode="auto">
            <a:xfrm>
              <a:off x="1075" y="1476"/>
              <a:ext cx="0" cy="21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92" name="Line 133"/>
            <p:cNvSpPr>
              <a:spLocks noChangeShapeType="1"/>
            </p:cNvSpPr>
            <p:nvPr/>
          </p:nvSpPr>
          <p:spPr bwMode="auto">
            <a:xfrm>
              <a:off x="1296" y="1476"/>
              <a:ext cx="0" cy="213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93" name="AutoShape 134"/>
            <p:cNvSpPr>
              <a:spLocks noChangeArrowheads="1"/>
            </p:cNvSpPr>
            <p:nvPr/>
          </p:nvSpPr>
          <p:spPr bwMode="auto">
            <a:xfrm>
              <a:off x="180" y="1452"/>
              <a:ext cx="48" cy="48"/>
            </a:xfrm>
            <a:prstGeom prst="flowChartConnector">
              <a:avLst/>
            </a:prstGeom>
            <a:solidFill>
              <a:srgbClr val="FAFD83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6494" name="AutoShape 135"/>
            <p:cNvSpPr>
              <a:spLocks noChangeArrowheads="1"/>
            </p:cNvSpPr>
            <p:nvPr/>
          </p:nvSpPr>
          <p:spPr bwMode="auto">
            <a:xfrm>
              <a:off x="180" y="3564"/>
              <a:ext cx="48" cy="48"/>
            </a:xfrm>
            <a:prstGeom prst="flowChartConnector">
              <a:avLst/>
            </a:prstGeom>
            <a:solidFill>
              <a:srgbClr val="FAFD83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6495" name="AutoShape 136"/>
            <p:cNvSpPr>
              <a:spLocks noChangeArrowheads="1"/>
            </p:cNvSpPr>
            <p:nvPr/>
          </p:nvSpPr>
          <p:spPr bwMode="auto">
            <a:xfrm>
              <a:off x="1272" y="1464"/>
              <a:ext cx="48" cy="48"/>
            </a:xfrm>
            <a:prstGeom prst="flowChartConnector">
              <a:avLst/>
            </a:prstGeom>
            <a:solidFill>
              <a:srgbClr val="FAFD83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6496" name="AutoShape 137"/>
            <p:cNvSpPr>
              <a:spLocks noChangeArrowheads="1"/>
            </p:cNvSpPr>
            <p:nvPr/>
          </p:nvSpPr>
          <p:spPr bwMode="auto">
            <a:xfrm>
              <a:off x="600" y="1860"/>
              <a:ext cx="48" cy="48"/>
            </a:xfrm>
            <a:prstGeom prst="flowChartConnector">
              <a:avLst/>
            </a:prstGeom>
            <a:solidFill>
              <a:srgbClr val="FAFD83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6497" name="AutoShape 138"/>
            <p:cNvSpPr>
              <a:spLocks noChangeArrowheads="1"/>
            </p:cNvSpPr>
            <p:nvPr/>
          </p:nvSpPr>
          <p:spPr bwMode="auto">
            <a:xfrm>
              <a:off x="1272" y="1860"/>
              <a:ext cx="48" cy="48"/>
            </a:xfrm>
            <a:prstGeom prst="flowChartConnector">
              <a:avLst/>
            </a:prstGeom>
            <a:solidFill>
              <a:srgbClr val="FAFD83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6498" name="AutoShape 139"/>
            <p:cNvSpPr>
              <a:spLocks noChangeArrowheads="1"/>
            </p:cNvSpPr>
            <p:nvPr/>
          </p:nvSpPr>
          <p:spPr bwMode="auto">
            <a:xfrm>
              <a:off x="1272" y="2292"/>
              <a:ext cx="48" cy="48"/>
            </a:xfrm>
            <a:prstGeom prst="flowChartConnector">
              <a:avLst/>
            </a:prstGeom>
            <a:solidFill>
              <a:srgbClr val="FAFD83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6499" name="AutoShape 140"/>
            <p:cNvSpPr>
              <a:spLocks noChangeArrowheads="1"/>
            </p:cNvSpPr>
            <p:nvPr/>
          </p:nvSpPr>
          <p:spPr bwMode="auto">
            <a:xfrm>
              <a:off x="600" y="2280"/>
              <a:ext cx="48" cy="48"/>
            </a:xfrm>
            <a:prstGeom prst="flowChartConnector">
              <a:avLst/>
            </a:prstGeom>
            <a:solidFill>
              <a:srgbClr val="FAFD83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6500" name="AutoShape 141"/>
            <p:cNvSpPr>
              <a:spLocks noChangeArrowheads="1"/>
            </p:cNvSpPr>
            <p:nvPr/>
          </p:nvSpPr>
          <p:spPr bwMode="auto">
            <a:xfrm>
              <a:off x="612" y="2712"/>
              <a:ext cx="48" cy="48"/>
            </a:xfrm>
            <a:prstGeom prst="flowChartConnector">
              <a:avLst/>
            </a:prstGeom>
            <a:solidFill>
              <a:srgbClr val="FAFD83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6501" name="AutoShape 142"/>
            <p:cNvSpPr>
              <a:spLocks noChangeArrowheads="1"/>
            </p:cNvSpPr>
            <p:nvPr/>
          </p:nvSpPr>
          <p:spPr bwMode="auto">
            <a:xfrm>
              <a:off x="1272" y="2724"/>
              <a:ext cx="48" cy="48"/>
            </a:xfrm>
            <a:prstGeom prst="flowChartConnector">
              <a:avLst/>
            </a:prstGeom>
            <a:solidFill>
              <a:srgbClr val="FAFD83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6502" name="AutoShape 143"/>
            <p:cNvSpPr>
              <a:spLocks noChangeArrowheads="1"/>
            </p:cNvSpPr>
            <p:nvPr/>
          </p:nvSpPr>
          <p:spPr bwMode="auto">
            <a:xfrm>
              <a:off x="1272" y="3144"/>
              <a:ext cx="48" cy="48"/>
            </a:xfrm>
            <a:prstGeom prst="flowChartConnector">
              <a:avLst/>
            </a:prstGeom>
            <a:solidFill>
              <a:srgbClr val="FAFD83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6503" name="AutoShape 144"/>
            <p:cNvSpPr>
              <a:spLocks noChangeArrowheads="1"/>
            </p:cNvSpPr>
            <p:nvPr/>
          </p:nvSpPr>
          <p:spPr bwMode="auto">
            <a:xfrm>
              <a:off x="600" y="3144"/>
              <a:ext cx="48" cy="48"/>
            </a:xfrm>
            <a:prstGeom prst="flowChartConnector">
              <a:avLst/>
            </a:prstGeom>
            <a:solidFill>
              <a:srgbClr val="FAFD83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6504" name="AutoShape 145"/>
            <p:cNvSpPr>
              <a:spLocks noChangeArrowheads="1"/>
            </p:cNvSpPr>
            <p:nvPr/>
          </p:nvSpPr>
          <p:spPr bwMode="auto">
            <a:xfrm>
              <a:off x="1272" y="3576"/>
              <a:ext cx="48" cy="48"/>
            </a:xfrm>
            <a:prstGeom prst="flowChartConnector">
              <a:avLst/>
            </a:prstGeom>
            <a:solidFill>
              <a:srgbClr val="FAFD83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6505" name="Line 146"/>
            <p:cNvSpPr>
              <a:spLocks noChangeShapeType="1"/>
            </p:cNvSpPr>
            <p:nvPr/>
          </p:nvSpPr>
          <p:spPr bwMode="auto">
            <a:xfrm>
              <a:off x="216" y="1476"/>
              <a:ext cx="106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SG"/>
            </a:p>
          </p:txBody>
        </p:sp>
        <p:sp>
          <p:nvSpPr>
            <p:cNvPr id="16506" name="Line 147"/>
            <p:cNvSpPr>
              <a:spLocks noChangeShapeType="1"/>
            </p:cNvSpPr>
            <p:nvPr/>
          </p:nvSpPr>
          <p:spPr bwMode="auto">
            <a:xfrm>
              <a:off x="624" y="1884"/>
              <a:ext cx="672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SG"/>
            </a:p>
          </p:txBody>
        </p:sp>
        <p:sp>
          <p:nvSpPr>
            <p:cNvPr id="16507" name="Line 148"/>
            <p:cNvSpPr>
              <a:spLocks noChangeShapeType="1"/>
            </p:cNvSpPr>
            <p:nvPr/>
          </p:nvSpPr>
          <p:spPr bwMode="auto">
            <a:xfrm>
              <a:off x="624" y="2316"/>
              <a:ext cx="672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SG"/>
            </a:p>
          </p:txBody>
        </p:sp>
        <p:sp>
          <p:nvSpPr>
            <p:cNvPr id="16508" name="Line 149"/>
            <p:cNvSpPr>
              <a:spLocks noChangeShapeType="1"/>
            </p:cNvSpPr>
            <p:nvPr/>
          </p:nvSpPr>
          <p:spPr bwMode="auto">
            <a:xfrm>
              <a:off x="624" y="2748"/>
              <a:ext cx="672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SG"/>
            </a:p>
          </p:txBody>
        </p:sp>
        <p:sp>
          <p:nvSpPr>
            <p:cNvPr id="16509" name="Line 150"/>
            <p:cNvSpPr>
              <a:spLocks noChangeShapeType="1"/>
            </p:cNvSpPr>
            <p:nvPr/>
          </p:nvSpPr>
          <p:spPr bwMode="auto">
            <a:xfrm>
              <a:off x="624" y="3168"/>
              <a:ext cx="672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SG"/>
            </a:p>
          </p:txBody>
        </p:sp>
        <p:sp>
          <p:nvSpPr>
            <p:cNvPr id="16510" name="Line 151"/>
            <p:cNvSpPr>
              <a:spLocks noChangeShapeType="1"/>
            </p:cNvSpPr>
            <p:nvPr/>
          </p:nvSpPr>
          <p:spPr bwMode="auto">
            <a:xfrm>
              <a:off x="624" y="3168"/>
              <a:ext cx="672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SG"/>
            </a:p>
          </p:txBody>
        </p:sp>
        <p:sp>
          <p:nvSpPr>
            <p:cNvPr id="16511" name="Line 152"/>
            <p:cNvSpPr>
              <a:spLocks noChangeShapeType="1"/>
            </p:cNvSpPr>
            <p:nvPr/>
          </p:nvSpPr>
          <p:spPr bwMode="auto">
            <a:xfrm>
              <a:off x="192" y="3600"/>
              <a:ext cx="112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SG"/>
            </a:p>
          </p:txBody>
        </p:sp>
        <p:sp>
          <p:nvSpPr>
            <p:cNvPr id="16512" name="Line 153"/>
            <p:cNvSpPr>
              <a:spLocks noChangeShapeType="1"/>
            </p:cNvSpPr>
            <p:nvPr/>
          </p:nvSpPr>
          <p:spPr bwMode="auto">
            <a:xfrm>
              <a:off x="192" y="1488"/>
              <a:ext cx="0" cy="211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SG"/>
            </a:p>
          </p:txBody>
        </p:sp>
        <p:sp>
          <p:nvSpPr>
            <p:cNvPr id="16513" name="Line 154"/>
            <p:cNvSpPr>
              <a:spLocks noChangeShapeType="1"/>
            </p:cNvSpPr>
            <p:nvPr/>
          </p:nvSpPr>
          <p:spPr bwMode="auto">
            <a:xfrm>
              <a:off x="1296" y="1452"/>
              <a:ext cx="0" cy="43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SG"/>
            </a:p>
          </p:txBody>
        </p:sp>
        <p:sp>
          <p:nvSpPr>
            <p:cNvPr id="16514" name="Line 155"/>
            <p:cNvSpPr>
              <a:spLocks noChangeShapeType="1"/>
            </p:cNvSpPr>
            <p:nvPr/>
          </p:nvSpPr>
          <p:spPr bwMode="auto">
            <a:xfrm>
              <a:off x="624" y="1872"/>
              <a:ext cx="0" cy="43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SG"/>
            </a:p>
          </p:txBody>
        </p:sp>
        <p:sp>
          <p:nvSpPr>
            <p:cNvPr id="16515" name="Line 156"/>
            <p:cNvSpPr>
              <a:spLocks noChangeShapeType="1"/>
            </p:cNvSpPr>
            <p:nvPr/>
          </p:nvSpPr>
          <p:spPr bwMode="auto">
            <a:xfrm>
              <a:off x="1296" y="2316"/>
              <a:ext cx="0" cy="43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SG"/>
            </a:p>
          </p:txBody>
        </p:sp>
        <p:sp>
          <p:nvSpPr>
            <p:cNvPr id="16516" name="Line 157"/>
            <p:cNvSpPr>
              <a:spLocks noChangeShapeType="1"/>
            </p:cNvSpPr>
            <p:nvPr/>
          </p:nvSpPr>
          <p:spPr bwMode="auto">
            <a:xfrm>
              <a:off x="624" y="2736"/>
              <a:ext cx="0" cy="43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SG"/>
            </a:p>
          </p:txBody>
        </p:sp>
        <p:sp>
          <p:nvSpPr>
            <p:cNvPr id="16517" name="Line 158"/>
            <p:cNvSpPr>
              <a:spLocks noChangeShapeType="1"/>
            </p:cNvSpPr>
            <p:nvPr/>
          </p:nvSpPr>
          <p:spPr bwMode="auto">
            <a:xfrm>
              <a:off x="1296" y="3168"/>
              <a:ext cx="0" cy="43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SG"/>
            </a:p>
          </p:txBody>
        </p:sp>
      </p:grpSp>
      <p:sp>
        <p:nvSpPr>
          <p:cNvPr id="202911" name="Line 159"/>
          <p:cNvSpPr>
            <a:spLocks noChangeShapeType="1"/>
          </p:cNvSpPr>
          <p:nvPr/>
        </p:nvSpPr>
        <p:spPr bwMode="auto">
          <a:xfrm flipH="1" flipV="1">
            <a:off x="7543800" y="2762251"/>
            <a:ext cx="1485900" cy="476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  <p:grpSp>
        <p:nvGrpSpPr>
          <p:cNvPr id="3" name="Group 194"/>
          <p:cNvGrpSpPr>
            <a:grpSpLocks/>
          </p:cNvGrpSpPr>
          <p:nvPr/>
        </p:nvGrpSpPr>
        <p:grpSpPr bwMode="auto">
          <a:xfrm>
            <a:off x="5334000" y="2057400"/>
            <a:ext cx="838200" cy="1524000"/>
            <a:chOff x="1632" y="1296"/>
            <a:chExt cx="816" cy="1488"/>
          </a:xfrm>
        </p:grpSpPr>
        <p:sp>
          <p:nvSpPr>
            <p:cNvPr id="16429" name="Text Box 195"/>
            <p:cNvSpPr txBox="1">
              <a:spLocks noChangeArrowheads="1"/>
            </p:cNvSpPr>
            <p:nvPr/>
          </p:nvSpPr>
          <p:spPr bwMode="auto">
            <a:xfrm>
              <a:off x="1754" y="1480"/>
              <a:ext cx="179" cy="507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6430" name="Rectangle 196"/>
            <p:cNvSpPr>
              <a:spLocks noChangeArrowheads="1"/>
            </p:cNvSpPr>
            <p:nvPr/>
          </p:nvSpPr>
          <p:spPr bwMode="auto">
            <a:xfrm>
              <a:off x="2273" y="2478"/>
              <a:ext cx="158" cy="294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31" name="Rectangle 197"/>
            <p:cNvSpPr>
              <a:spLocks noChangeArrowheads="1"/>
            </p:cNvSpPr>
            <p:nvPr/>
          </p:nvSpPr>
          <p:spPr bwMode="auto">
            <a:xfrm>
              <a:off x="1957" y="2478"/>
              <a:ext cx="316" cy="294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32" name="Rectangle 198"/>
            <p:cNvSpPr>
              <a:spLocks noChangeArrowheads="1"/>
            </p:cNvSpPr>
            <p:nvPr/>
          </p:nvSpPr>
          <p:spPr bwMode="auto">
            <a:xfrm>
              <a:off x="1641" y="2478"/>
              <a:ext cx="316" cy="294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33" name="Rectangle 199"/>
            <p:cNvSpPr>
              <a:spLocks noChangeArrowheads="1"/>
            </p:cNvSpPr>
            <p:nvPr/>
          </p:nvSpPr>
          <p:spPr bwMode="auto">
            <a:xfrm>
              <a:off x="2273" y="2185"/>
              <a:ext cx="158" cy="293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34" name="Rectangle 200"/>
            <p:cNvSpPr>
              <a:spLocks noChangeArrowheads="1"/>
            </p:cNvSpPr>
            <p:nvPr/>
          </p:nvSpPr>
          <p:spPr bwMode="auto">
            <a:xfrm>
              <a:off x="1957" y="2185"/>
              <a:ext cx="316" cy="293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35" name="Rectangle 201"/>
            <p:cNvSpPr>
              <a:spLocks noChangeArrowheads="1"/>
            </p:cNvSpPr>
            <p:nvPr/>
          </p:nvSpPr>
          <p:spPr bwMode="auto">
            <a:xfrm>
              <a:off x="1641" y="2185"/>
              <a:ext cx="316" cy="293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36" name="Rectangle 202"/>
            <p:cNvSpPr>
              <a:spLocks noChangeArrowheads="1"/>
            </p:cNvSpPr>
            <p:nvPr/>
          </p:nvSpPr>
          <p:spPr bwMode="auto">
            <a:xfrm>
              <a:off x="2273" y="1891"/>
              <a:ext cx="158" cy="294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37" name="Rectangle 203"/>
            <p:cNvSpPr>
              <a:spLocks noChangeArrowheads="1"/>
            </p:cNvSpPr>
            <p:nvPr/>
          </p:nvSpPr>
          <p:spPr bwMode="auto">
            <a:xfrm>
              <a:off x="1957" y="1891"/>
              <a:ext cx="316" cy="294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38" name="Rectangle 204"/>
            <p:cNvSpPr>
              <a:spLocks noChangeArrowheads="1"/>
            </p:cNvSpPr>
            <p:nvPr/>
          </p:nvSpPr>
          <p:spPr bwMode="auto">
            <a:xfrm>
              <a:off x="1641" y="1891"/>
              <a:ext cx="316" cy="294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39" name="Rectangle 205"/>
            <p:cNvSpPr>
              <a:spLocks noChangeArrowheads="1"/>
            </p:cNvSpPr>
            <p:nvPr/>
          </p:nvSpPr>
          <p:spPr bwMode="auto">
            <a:xfrm>
              <a:off x="2273" y="1597"/>
              <a:ext cx="158" cy="294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40" name="Rectangle 206"/>
            <p:cNvSpPr>
              <a:spLocks noChangeArrowheads="1"/>
            </p:cNvSpPr>
            <p:nvPr/>
          </p:nvSpPr>
          <p:spPr bwMode="auto">
            <a:xfrm>
              <a:off x="1957" y="1597"/>
              <a:ext cx="316" cy="294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41" name="Rectangle 207"/>
            <p:cNvSpPr>
              <a:spLocks noChangeArrowheads="1"/>
            </p:cNvSpPr>
            <p:nvPr/>
          </p:nvSpPr>
          <p:spPr bwMode="auto">
            <a:xfrm>
              <a:off x="1641" y="1597"/>
              <a:ext cx="316" cy="294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42" name="Rectangle 208"/>
            <p:cNvSpPr>
              <a:spLocks noChangeArrowheads="1"/>
            </p:cNvSpPr>
            <p:nvPr/>
          </p:nvSpPr>
          <p:spPr bwMode="auto">
            <a:xfrm>
              <a:off x="2273" y="1312"/>
              <a:ext cx="158" cy="285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43" name="Rectangle 209"/>
            <p:cNvSpPr>
              <a:spLocks noChangeArrowheads="1"/>
            </p:cNvSpPr>
            <p:nvPr/>
          </p:nvSpPr>
          <p:spPr bwMode="auto">
            <a:xfrm>
              <a:off x="1957" y="1312"/>
              <a:ext cx="316" cy="285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44" name="Rectangle 210"/>
            <p:cNvSpPr>
              <a:spLocks noChangeArrowheads="1"/>
            </p:cNvSpPr>
            <p:nvPr/>
          </p:nvSpPr>
          <p:spPr bwMode="auto">
            <a:xfrm>
              <a:off x="1641" y="1312"/>
              <a:ext cx="316" cy="285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45" name="Line 211"/>
            <p:cNvSpPr>
              <a:spLocks noChangeShapeType="1"/>
            </p:cNvSpPr>
            <p:nvPr/>
          </p:nvSpPr>
          <p:spPr bwMode="auto">
            <a:xfrm>
              <a:off x="1641" y="1312"/>
              <a:ext cx="79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46" name="Line 212"/>
            <p:cNvSpPr>
              <a:spLocks noChangeShapeType="1"/>
            </p:cNvSpPr>
            <p:nvPr/>
          </p:nvSpPr>
          <p:spPr bwMode="auto">
            <a:xfrm>
              <a:off x="1641" y="1597"/>
              <a:ext cx="7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47" name="Line 213"/>
            <p:cNvSpPr>
              <a:spLocks noChangeShapeType="1"/>
            </p:cNvSpPr>
            <p:nvPr/>
          </p:nvSpPr>
          <p:spPr bwMode="auto">
            <a:xfrm>
              <a:off x="1641" y="1891"/>
              <a:ext cx="7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48" name="Line 214"/>
            <p:cNvSpPr>
              <a:spLocks noChangeShapeType="1"/>
            </p:cNvSpPr>
            <p:nvPr/>
          </p:nvSpPr>
          <p:spPr bwMode="auto">
            <a:xfrm>
              <a:off x="1641" y="2185"/>
              <a:ext cx="7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49" name="Line 215"/>
            <p:cNvSpPr>
              <a:spLocks noChangeShapeType="1"/>
            </p:cNvSpPr>
            <p:nvPr/>
          </p:nvSpPr>
          <p:spPr bwMode="auto">
            <a:xfrm>
              <a:off x="1641" y="2478"/>
              <a:ext cx="7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50" name="Line 216"/>
            <p:cNvSpPr>
              <a:spLocks noChangeShapeType="1"/>
            </p:cNvSpPr>
            <p:nvPr/>
          </p:nvSpPr>
          <p:spPr bwMode="auto">
            <a:xfrm>
              <a:off x="1641" y="2772"/>
              <a:ext cx="79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51" name="Line 217"/>
            <p:cNvSpPr>
              <a:spLocks noChangeShapeType="1"/>
            </p:cNvSpPr>
            <p:nvPr/>
          </p:nvSpPr>
          <p:spPr bwMode="auto">
            <a:xfrm>
              <a:off x="1641" y="1312"/>
              <a:ext cx="0" cy="146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52" name="Line 218"/>
            <p:cNvSpPr>
              <a:spLocks noChangeShapeType="1"/>
            </p:cNvSpPr>
            <p:nvPr/>
          </p:nvSpPr>
          <p:spPr bwMode="auto">
            <a:xfrm>
              <a:off x="1957" y="1312"/>
              <a:ext cx="0" cy="14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53" name="Line 219"/>
            <p:cNvSpPr>
              <a:spLocks noChangeShapeType="1"/>
            </p:cNvSpPr>
            <p:nvPr/>
          </p:nvSpPr>
          <p:spPr bwMode="auto">
            <a:xfrm>
              <a:off x="2273" y="1312"/>
              <a:ext cx="0" cy="14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54" name="Line 220"/>
            <p:cNvSpPr>
              <a:spLocks noChangeShapeType="1"/>
            </p:cNvSpPr>
            <p:nvPr/>
          </p:nvSpPr>
          <p:spPr bwMode="auto">
            <a:xfrm>
              <a:off x="2431" y="1312"/>
              <a:ext cx="0" cy="146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55" name="AutoShape 221"/>
            <p:cNvSpPr>
              <a:spLocks noChangeArrowheads="1"/>
            </p:cNvSpPr>
            <p:nvPr/>
          </p:nvSpPr>
          <p:spPr bwMode="auto">
            <a:xfrm>
              <a:off x="1632" y="1296"/>
              <a:ext cx="34" cy="33"/>
            </a:xfrm>
            <a:prstGeom prst="flowChartConnector">
              <a:avLst/>
            </a:prstGeom>
            <a:solidFill>
              <a:srgbClr val="FAFD83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6456" name="AutoShape 222"/>
            <p:cNvSpPr>
              <a:spLocks noChangeArrowheads="1"/>
            </p:cNvSpPr>
            <p:nvPr/>
          </p:nvSpPr>
          <p:spPr bwMode="auto">
            <a:xfrm>
              <a:off x="1632" y="2743"/>
              <a:ext cx="34" cy="33"/>
            </a:xfrm>
            <a:prstGeom prst="flowChartConnector">
              <a:avLst/>
            </a:prstGeom>
            <a:solidFill>
              <a:srgbClr val="FAFD83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6457" name="AutoShape 223"/>
            <p:cNvSpPr>
              <a:spLocks noChangeArrowheads="1"/>
            </p:cNvSpPr>
            <p:nvPr/>
          </p:nvSpPr>
          <p:spPr bwMode="auto">
            <a:xfrm>
              <a:off x="2414" y="1304"/>
              <a:ext cx="34" cy="33"/>
            </a:xfrm>
            <a:prstGeom prst="flowChartConnector">
              <a:avLst/>
            </a:prstGeom>
            <a:solidFill>
              <a:srgbClr val="FAFD83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6458" name="AutoShape 224"/>
            <p:cNvSpPr>
              <a:spLocks noChangeArrowheads="1"/>
            </p:cNvSpPr>
            <p:nvPr/>
          </p:nvSpPr>
          <p:spPr bwMode="auto">
            <a:xfrm>
              <a:off x="1933" y="1576"/>
              <a:ext cx="34" cy="32"/>
            </a:xfrm>
            <a:prstGeom prst="flowChartConnector">
              <a:avLst/>
            </a:prstGeom>
            <a:solidFill>
              <a:srgbClr val="FAFD83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6459" name="AutoShape 225"/>
            <p:cNvSpPr>
              <a:spLocks noChangeArrowheads="1"/>
            </p:cNvSpPr>
            <p:nvPr/>
          </p:nvSpPr>
          <p:spPr bwMode="auto">
            <a:xfrm>
              <a:off x="2414" y="1576"/>
              <a:ext cx="34" cy="32"/>
            </a:xfrm>
            <a:prstGeom prst="flowChartConnector">
              <a:avLst/>
            </a:prstGeom>
            <a:solidFill>
              <a:srgbClr val="FAFD83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6460" name="AutoShape 226"/>
            <p:cNvSpPr>
              <a:spLocks noChangeArrowheads="1"/>
            </p:cNvSpPr>
            <p:nvPr/>
          </p:nvSpPr>
          <p:spPr bwMode="auto">
            <a:xfrm>
              <a:off x="2414" y="1871"/>
              <a:ext cx="34" cy="33"/>
            </a:xfrm>
            <a:prstGeom prst="flowChartConnector">
              <a:avLst/>
            </a:prstGeom>
            <a:solidFill>
              <a:srgbClr val="FAFD83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6461" name="AutoShape 227"/>
            <p:cNvSpPr>
              <a:spLocks noChangeArrowheads="1"/>
            </p:cNvSpPr>
            <p:nvPr/>
          </p:nvSpPr>
          <p:spPr bwMode="auto">
            <a:xfrm>
              <a:off x="1933" y="1863"/>
              <a:ext cx="34" cy="33"/>
            </a:xfrm>
            <a:prstGeom prst="flowChartConnector">
              <a:avLst/>
            </a:prstGeom>
            <a:solidFill>
              <a:srgbClr val="FAFD83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6462" name="AutoShape 228"/>
            <p:cNvSpPr>
              <a:spLocks noChangeArrowheads="1"/>
            </p:cNvSpPr>
            <p:nvPr/>
          </p:nvSpPr>
          <p:spPr bwMode="auto">
            <a:xfrm>
              <a:off x="1941" y="2159"/>
              <a:ext cx="35" cy="33"/>
            </a:xfrm>
            <a:prstGeom prst="flowChartConnector">
              <a:avLst/>
            </a:prstGeom>
            <a:solidFill>
              <a:srgbClr val="FAFD83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6463" name="AutoShape 229"/>
            <p:cNvSpPr>
              <a:spLocks noChangeArrowheads="1"/>
            </p:cNvSpPr>
            <p:nvPr/>
          </p:nvSpPr>
          <p:spPr bwMode="auto">
            <a:xfrm>
              <a:off x="2414" y="2167"/>
              <a:ext cx="34" cy="33"/>
            </a:xfrm>
            <a:prstGeom prst="flowChartConnector">
              <a:avLst/>
            </a:prstGeom>
            <a:solidFill>
              <a:srgbClr val="FAFD83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6464" name="AutoShape 230"/>
            <p:cNvSpPr>
              <a:spLocks noChangeArrowheads="1"/>
            </p:cNvSpPr>
            <p:nvPr/>
          </p:nvSpPr>
          <p:spPr bwMode="auto">
            <a:xfrm>
              <a:off x="2414" y="2455"/>
              <a:ext cx="34" cy="33"/>
            </a:xfrm>
            <a:prstGeom prst="flowChartConnector">
              <a:avLst/>
            </a:prstGeom>
            <a:solidFill>
              <a:srgbClr val="FAFD83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6465" name="AutoShape 231"/>
            <p:cNvSpPr>
              <a:spLocks noChangeArrowheads="1"/>
            </p:cNvSpPr>
            <p:nvPr/>
          </p:nvSpPr>
          <p:spPr bwMode="auto">
            <a:xfrm>
              <a:off x="1933" y="2455"/>
              <a:ext cx="34" cy="33"/>
            </a:xfrm>
            <a:prstGeom prst="flowChartConnector">
              <a:avLst/>
            </a:prstGeom>
            <a:solidFill>
              <a:srgbClr val="FAFD83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6466" name="AutoShape 232"/>
            <p:cNvSpPr>
              <a:spLocks noChangeArrowheads="1"/>
            </p:cNvSpPr>
            <p:nvPr/>
          </p:nvSpPr>
          <p:spPr bwMode="auto">
            <a:xfrm>
              <a:off x="2414" y="2751"/>
              <a:ext cx="34" cy="33"/>
            </a:xfrm>
            <a:prstGeom prst="flowChartConnector">
              <a:avLst/>
            </a:prstGeom>
            <a:solidFill>
              <a:srgbClr val="FAFD83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</p:grpSp>
      <p:grpSp>
        <p:nvGrpSpPr>
          <p:cNvPr id="4" name="Group 253"/>
          <p:cNvGrpSpPr>
            <a:grpSpLocks/>
          </p:cNvGrpSpPr>
          <p:nvPr/>
        </p:nvGrpSpPr>
        <p:grpSpPr bwMode="auto">
          <a:xfrm>
            <a:off x="5257800" y="3886200"/>
            <a:ext cx="838200" cy="914400"/>
            <a:chOff x="2208" y="1584"/>
            <a:chExt cx="960" cy="946"/>
          </a:xfrm>
        </p:grpSpPr>
        <p:sp>
          <p:nvSpPr>
            <p:cNvPr id="16400" name="Rectangle 254"/>
            <p:cNvSpPr>
              <a:spLocks noChangeArrowheads="1"/>
            </p:cNvSpPr>
            <p:nvPr/>
          </p:nvSpPr>
          <p:spPr bwMode="auto">
            <a:xfrm>
              <a:off x="2944" y="1960"/>
              <a:ext cx="224" cy="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01" name="Rectangle 255"/>
            <p:cNvSpPr>
              <a:spLocks noChangeArrowheads="1"/>
            </p:cNvSpPr>
            <p:nvPr/>
          </p:nvSpPr>
          <p:spPr bwMode="auto">
            <a:xfrm>
              <a:off x="2576" y="1960"/>
              <a:ext cx="368" cy="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02" name="Line 256"/>
            <p:cNvSpPr>
              <a:spLocks noChangeShapeType="1"/>
            </p:cNvSpPr>
            <p:nvPr/>
          </p:nvSpPr>
          <p:spPr bwMode="auto">
            <a:xfrm>
              <a:off x="2576" y="1593"/>
              <a:ext cx="0" cy="3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6403" name="Line 257"/>
            <p:cNvSpPr>
              <a:spLocks noChangeShapeType="1"/>
            </p:cNvSpPr>
            <p:nvPr/>
          </p:nvSpPr>
          <p:spPr bwMode="auto">
            <a:xfrm>
              <a:off x="2944" y="1602"/>
              <a:ext cx="0" cy="3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6404" name="Line 258"/>
            <p:cNvSpPr>
              <a:spLocks noChangeShapeType="1"/>
            </p:cNvSpPr>
            <p:nvPr/>
          </p:nvSpPr>
          <p:spPr bwMode="auto">
            <a:xfrm>
              <a:off x="2208" y="1584"/>
              <a:ext cx="0" cy="93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6405" name="Line 259"/>
            <p:cNvSpPr>
              <a:spLocks noChangeShapeType="1"/>
            </p:cNvSpPr>
            <p:nvPr/>
          </p:nvSpPr>
          <p:spPr bwMode="auto">
            <a:xfrm>
              <a:off x="2208" y="1584"/>
              <a:ext cx="36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6406" name="Line 260"/>
            <p:cNvSpPr>
              <a:spLocks noChangeShapeType="1"/>
            </p:cNvSpPr>
            <p:nvPr/>
          </p:nvSpPr>
          <p:spPr bwMode="auto">
            <a:xfrm>
              <a:off x="3168" y="1584"/>
              <a:ext cx="0" cy="367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6407" name="Line 261"/>
            <p:cNvSpPr>
              <a:spLocks noChangeShapeType="1"/>
            </p:cNvSpPr>
            <p:nvPr/>
          </p:nvSpPr>
          <p:spPr bwMode="auto">
            <a:xfrm>
              <a:off x="2576" y="1584"/>
              <a:ext cx="592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6408" name="Line 262"/>
            <p:cNvSpPr>
              <a:spLocks noChangeShapeType="1"/>
            </p:cNvSpPr>
            <p:nvPr/>
          </p:nvSpPr>
          <p:spPr bwMode="auto">
            <a:xfrm>
              <a:off x="3168" y="2333"/>
              <a:ext cx="0" cy="19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6409" name="Line 263"/>
            <p:cNvSpPr>
              <a:spLocks noChangeShapeType="1"/>
            </p:cNvSpPr>
            <p:nvPr/>
          </p:nvSpPr>
          <p:spPr bwMode="auto">
            <a:xfrm>
              <a:off x="2576" y="2345"/>
              <a:ext cx="0" cy="1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6410" name="Line 264"/>
            <p:cNvSpPr>
              <a:spLocks noChangeShapeType="1"/>
            </p:cNvSpPr>
            <p:nvPr/>
          </p:nvSpPr>
          <p:spPr bwMode="auto">
            <a:xfrm>
              <a:off x="2208" y="1960"/>
              <a:ext cx="3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6411" name="Line 265"/>
            <p:cNvSpPr>
              <a:spLocks noChangeShapeType="1"/>
            </p:cNvSpPr>
            <p:nvPr/>
          </p:nvSpPr>
          <p:spPr bwMode="auto">
            <a:xfrm>
              <a:off x="2576" y="1960"/>
              <a:ext cx="592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6412" name="Line 266"/>
            <p:cNvSpPr>
              <a:spLocks noChangeShapeType="1"/>
            </p:cNvSpPr>
            <p:nvPr/>
          </p:nvSpPr>
          <p:spPr bwMode="auto">
            <a:xfrm>
              <a:off x="2208" y="2327"/>
              <a:ext cx="3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6413" name="Line 267"/>
            <p:cNvSpPr>
              <a:spLocks noChangeShapeType="1"/>
            </p:cNvSpPr>
            <p:nvPr/>
          </p:nvSpPr>
          <p:spPr bwMode="auto">
            <a:xfrm>
              <a:off x="2576" y="2327"/>
              <a:ext cx="592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6414" name="Line 268"/>
            <p:cNvSpPr>
              <a:spLocks noChangeShapeType="1"/>
            </p:cNvSpPr>
            <p:nvPr/>
          </p:nvSpPr>
          <p:spPr bwMode="auto">
            <a:xfrm>
              <a:off x="2208" y="2527"/>
              <a:ext cx="36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6415" name="Line 269"/>
            <p:cNvSpPr>
              <a:spLocks noChangeShapeType="1"/>
            </p:cNvSpPr>
            <p:nvPr/>
          </p:nvSpPr>
          <p:spPr bwMode="auto">
            <a:xfrm>
              <a:off x="2576" y="2527"/>
              <a:ext cx="592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6416" name="Line 270"/>
            <p:cNvSpPr>
              <a:spLocks noChangeShapeType="1"/>
            </p:cNvSpPr>
            <p:nvPr/>
          </p:nvSpPr>
          <p:spPr bwMode="auto">
            <a:xfrm>
              <a:off x="3168" y="1969"/>
              <a:ext cx="0" cy="36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6417" name="Line 271"/>
            <p:cNvSpPr>
              <a:spLocks noChangeShapeType="1"/>
            </p:cNvSpPr>
            <p:nvPr/>
          </p:nvSpPr>
          <p:spPr bwMode="auto">
            <a:xfrm flipH="1">
              <a:off x="2592" y="1951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18" name="Line 272"/>
            <p:cNvSpPr>
              <a:spLocks noChangeShapeType="1"/>
            </p:cNvSpPr>
            <p:nvPr/>
          </p:nvSpPr>
          <p:spPr bwMode="auto">
            <a:xfrm flipH="1">
              <a:off x="2684" y="1960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19" name="Line 273"/>
            <p:cNvSpPr>
              <a:spLocks noChangeShapeType="1"/>
            </p:cNvSpPr>
            <p:nvPr/>
          </p:nvSpPr>
          <p:spPr bwMode="auto">
            <a:xfrm flipH="1">
              <a:off x="2784" y="1951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20" name="Line 274"/>
            <p:cNvSpPr>
              <a:spLocks noChangeShapeType="1"/>
            </p:cNvSpPr>
            <p:nvPr/>
          </p:nvSpPr>
          <p:spPr bwMode="auto">
            <a:xfrm flipH="1">
              <a:off x="2876" y="2008"/>
              <a:ext cx="2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21" name="Line 275"/>
            <p:cNvSpPr>
              <a:spLocks noChangeShapeType="1"/>
            </p:cNvSpPr>
            <p:nvPr/>
          </p:nvSpPr>
          <p:spPr bwMode="auto">
            <a:xfrm flipH="1">
              <a:off x="2972" y="2104"/>
              <a:ext cx="192" cy="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22" name="Line 276"/>
            <p:cNvSpPr>
              <a:spLocks noChangeShapeType="1"/>
            </p:cNvSpPr>
            <p:nvPr/>
          </p:nvSpPr>
          <p:spPr bwMode="auto">
            <a:xfrm flipH="1">
              <a:off x="3052" y="2200"/>
              <a:ext cx="112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23" name="Line 277"/>
            <p:cNvSpPr>
              <a:spLocks noChangeShapeType="1"/>
            </p:cNvSpPr>
            <p:nvPr/>
          </p:nvSpPr>
          <p:spPr bwMode="auto">
            <a:xfrm flipH="1">
              <a:off x="2564" y="1968"/>
              <a:ext cx="96" cy="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24" name="Line 278"/>
            <p:cNvSpPr>
              <a:spLocks noChangeShapeType="1"/>
            </p:cNvSpPr>
            <p:nvPr/>
          </p:nvSpPr>
          <p:spPr bwMode="auto">
            <a:xfrm flipH="1">
              <a:off x="2562" y="1968"/>
              <a:ext cx="260" cy="3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25" name="Line 279"/>
            <p:cNvSpPr>
              <a:spLocks noChangeShapeType="1"/>
            </p:cNvSpPr>
            <p:nvPr/>
          </p:nvSpPr>
          <p:spPr bwMode="auto">
            <a:xfrm flipH="1">
              <a:off x="2563" y="1960"/>
              <a:ext cx="178" cy="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26" name="Line 280"/>
            <p:cNvSpPr>
              <a:spLocks noChangeShapeType="1"/>
            </p:cNvSpPr>
            <p:nvPr/>
          </p:nvSpPr>
          <p:spPr bwMode="auto">
            <a:xfrm>
              <a:off x="2574" y="1960"/>
              <a:ext cx="0" cy="36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6427" name="Line 281"/>
            <p:cNvSpPr>
              <a:spLocks noChangeShapeType="1"/>
            </p:cNvSpPr>
            <p:nvPr/>
          </p:nvSpPr>
          <p:spPr bwMode="auto">
            <a:xfrm>
              <a:off x="2949" y="1969"/>
              <a:ext cx="0" cy="3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6428" name="Line 282"/>
            <p:cNvSpPr>
              <a:spLocks noChangeShapeType="1"/>
            </p:cNvSpPr>
            <p:nvPr/>
          </p:nvSpPr>
          <p:spPr bwMode="auto">
            <a:xfrm>
              <a:off x="2944" y="2312"/>
              <a:ext cx="0" cy="2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</p:grpSp>
      <p:pic>
        <p:nvPicPr>
          <p:cNvPr id="203035" name="Picture 2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3657600"/>
            <a:ext cx="9271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037" name="Picture 2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76800"/>
            <a:ext cx="9271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58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02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2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0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0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0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60" grpId="0"/>
      <p:bldP spid="202761" grpId="0"/>
      <p:bldP spid="202762" grpId="0"/>
      <p:bldP spid="2027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5" y="1095376"/>
            <a:ext cx="114395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</a:t>
            </a:r>
          </a:p>
          <a:p>
            <a:r>
              <a:rPr lang="en-US" sz="6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GIỎI, CHĂM NGOAN</a:t>
            </a:r>
            <a:endParaRPr lang="en-SG" sz="6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3742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831273" y="2286001"/>
            <a:ext cx="1136072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en-US" sz="6600" dirty="0" smtClean="0"/>
              <a:t>     </a:t>
            </a:r>
            <a:r>
              <a:rPr lang="en-US" altLang="en-US" sz="6600" dirty="0" smtClean="0"/>
              <a:t>BÀI</a:t>
            </a:r>
            <a:r>
              <a:rPr lang="en-US" altLang="en-US" sz="6600" dirty="0"/>
              <a:t>: CẮT, DÁN </a:t>
            </a:r>
            <a:r>
              <a:rPr lang="en-US" altLang="en-US" sz="6600" dirty="0" smtClean="0"/>
              <a:t>CHỮ</a:t>
            </a:r>
            <a:r>
              <a:rPr lang="vi-VN" altLang="en-US" sz="6600" dirty="0" smtClean="0"/>
              <a:t> V,</a:t>
            </a:r>
            <a:r>
              <a:rPr lang="en-US" altLang="en-US" sz="6600" dirty="0" smtClean="0"/>
              <a:t> </a:t>
            </a:r>
            <a:r>
              <a:rPr lang="en-US" altLang="en-US" sz="6600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3111200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6"/>
          <p:cNvSpPr>
            <a:spLocks noGrp="1" noChangeArrowheads="1"/>
          </p:cNvSpPr>
          <p:nvPr>
            <p:ph type="title" idx="4294967295"/>
          </p:nvPr>
        </p:nvSpPr>
        <p:spPr>
          <a:xfrm>
            <a:off x="3962401" y="533401"/>
            <a:ext cx="4078817" cy="608013"/>
          </a:xfrm>
          <a:gradFill rotWithShape="1">
            <a:gsLst>
              <a:gs pos="0">
                <a:srgbClr val="0099FF"/>
              </a:gs>
              <a:gs pos="100000">
                <a:srgbClr val="FF8200"/>
              </a:gs>
            </a:gsLst>
            <a:lin ang="0" scaled="1"/>
          </a:gradFill>
        </p:spPr>
        <p:txBody>
          <a:bodyPr/>
          <a:lstStyle/>
          <a:p>
            <a:pPr eaLnBrk="1" hangingPunct="1"/>
            <a:r>
              <a:rPr lang="en-US" altLang="en-US" sz="2900" b="1" smtClean="0">
                <a:solidFill>
                  <a:srgbClr val="000099"/>
                </a:solidFill>
              </a:rPr>
              <a:t>VẬT LIỆU:</a:t>
            </a:r>
            <a:r>
              <a:rPr lang="en-US" altLang="en-US" sz="4000" b="1" smtClean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7171" name="Text Box 81"/>
          <p:cNvSpPr txBox="1">
            <a:spLocks noChangeArrowheads="1"/>
          </p:cNvSpPr>
          <p:nvPr/>
        </p:nvSpPr>
        <p:spPr bwMode="auto">
          <a:xfrm>
            <a:off x="609600" y="1371600"/>
            <a:ext cx="1097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Giấy nháp, thước kẻ, bút chì, kéo, hồ dán.</a:t>
            </a:r>
          </a:p>
        </p:txBody>
      </p:sp>
      <p:sp>
        <p:nvSpPr>
          <p:cNvPr id="7172" name="Rectangle 83"/>
          <p:cNvSpPr>
            <a:spLocks noChangeArrowheads="1"/>
          </p:cNvSpPr>
          <p:nvPr/>
        </p:nvSpPr>
        <p:spPr bwMode="auto">
          <a:xfrm>
            <a:off x="6096001" y="2590801"/>
            <a:ext cx="147668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8800">
                <a:sym typeface="Wingdings 2" pitchFamily="18" charset="2"/>
              </a:rPr>
              <a:t></a:t>
            </a:r>
          </a:p>
        </p:txBody>
      </p:sp>
      <p:grpSp>
        <p:nvGrpSpPr>
          <p:cNvPr id="7173" name="Group 5"/>
          <p:cNvGrpSpPr>
            <a:grpSpLocks/>
          </p:cNvGrpSpPr>
          <p:nvPr/>
        </p:nvGrpSpPr>
        <p:grpSpPr bwMode="auto">
          <a:xfrm rot="1862908">
            <a:off x="8839200" y="1905000"/>
            <a:ext cx="1320800" cy="3581400"/>
            <a:chOff x="0" y="0"/>
            <a:chExt cx="624" cy="2256"/>
          </a:xfrm>
        </p:grpSpPr>
        <p:pic>
          <p:nvPicPr>
            <p:cNvPr id="2" name="Picture 8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24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87"/>
            <p:cNvSpPr txBox="1">
              <a:spLocks noChangeArrowheads="1"/>
            </p:cNvSpPr>
            <p:nvPr/>
          </p:nvSpPr>
          <p:spPr bwMode="auto">
            <a:xfrm rot="16200000">
              <a:off x="-350" y="1211"/>
              <a:ext cx="1296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/>
                <a:t>HỒ       DÁN</a:t>
              </a:r>
            </a:p>
          </p:txBody>
        </p:sp>
      </p:grpSp>
      <p:sp>
        <p:nvSpPr>
          <p:cNvPr id="7176" name="Rectangle 88"/>
          <p:cNvSpPr>
            <a:spLocks noChangeArrowheads="1"/>
          </p:cNvSpPr>
          <p:nvPr/>
        </p:nvSpPr>
        <p:spPr bwMode="auto">
          <a:xfrm rot="-976890">
            <a:off x="9805306" y="4467464"/>
            <a:ext cx="158569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0600" b="1">
                <a:sym typeface="Wingdings" pitchFamily="2" charset="2"/>
              </a:rPr>
              <a:t></a:t>
            </a:r>
          </a:p>
        </p:txBody>
      </p:sp>
      <p:pic>
        <p:nvPicPr>
          <p:cNvPr id="7177" name="Picture 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5486400"/>
            <a:ext cx="8286751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Rectangle 91"/>
          <p:cNvSpPr>
            <a:spLocks noChangeArrowheads="1"/>
          </p:cNvSpPr>
          <p:nvPr/>
        </p:nvSpPr>
        <p:spPr bwMode="auto">
          <a:xfrm rot="1664798">
            <a:off x="1524000" y="2362200"/>
            <a:ext cx="2336800" cy="213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3600"/>
          </a:p>
        </p:txBody>
      </p:sp>
      <p:sp>
        <p:nvSpPr>
          <p:cNvPr id="7179" name="Rectangle 92"/>
          <p:cNvSpPr>
            <a:spLocks noChangeArrowheads="1"/>
          </p:cNvSpPr>
          <p:nvPr/>
        </p:nvSpPr>
        <p:spPr bwMode="auto">
          <a:xfrm rot="1664798">
            <a:off x="2336800" y="2667000"/>
            <a:ext cx="2336800" cy="213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3600"/>
          </a:p>
        </p:txBody>
      </p:sp>
      <p:sp>
        <p:nvSpPr>
          <p:cNvPr id="7180" name="Rectangle 93"/>
          <p:cNvSpPr>
            <a:spLocks noChangeArrowheads="1"/>
          </p:cNvSpPr>
          <p:nvPr/>
        </p:nvSpPr>
        <p:spPr bwMode="auto">
          <a:xfrm rot="1544170">
            <a:off x="3098800" y="2952750"/>
            <a:ext cx="2336800" cy="213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3600"/>
          </a:p>
        </p:txBody>
      </p:sp>
    </p:spTree>
    <p:extLst>
      <p:ext uri="{BB962C8B-B14F-4D97-AF65-F5344CB8AC3E}">
        <p14:creationId xmlns:p14="http://schemas.microsoft.com/office/powerpoint/2010/main" val="163455761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 autoUpdateAnimBg="0"/>
      <p:bldP spid="7172" grpId="0" autoUpdateAnimBg="0"/>
      <p:bldP spid="7176" grpId="0" autoUpdateAnimBg="0"/>
      <p:bldP spid="7178" grpId="0" animBg="1" autoUpdateAnimBg="0"/>
      <p:bldP spid="7179" grpId="0" animBg="1" autoUpdateAnimBg="0"/>
      <p:bldP spid="7180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99" name="Text Box 15"/>
          <p:cNvSpPr txBox="1">
            <a:spLocks noChangeArrowheads="1"/>
          </p:cNvSpPr>
          <p:nvPr/>
        </p:nvSpPr>
        <p:spPr bwMode="auto">
          <a:xfrm>
            <a:off x="3414184" y="6059488"/>
            <a:ext cx="14542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3600" b="0">
                <a:solidFill>
                  <a:srgbClr val="FF3300"/>
                </a:solidFill>
                <a:latin typeface="Times New Roman" pitchFamily="18" charset="0"/>
              </a:rPr>
              <a:t>Hình 1</a:t>
            </a:r>
          </a:p>
        </p:txBody>
      </p:sp>
      <p:sp>
        <p:nvSpPr>
          <p:cNvPr id="170002" name="Text Box 18"/>
          <p:cNvSpPr txBox="1">
            <a:spLocks noChangeArrowheads="1"/>
          </p:cNvSpPr>
          <p:nvPr/>
        </p:nvSpPr>
        <p:spPr bwMode="auto">
          <a:xfrm>
            <a:off x="924984" y="242888"/>
            <a:ext cx="558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600">
                <a:solidFill>
                  <a:srgbClr val="FF0000"/>
                </a:solidFill>
                <a:latin typeface="Times New Roman" pitchFamily="18" charset="0"/>
              </a:rPr>
              <a:t>A/ C</a:t>
            </a:r>
            <a:r>
              <a:rPr lang="en-US" altLang="vi-VN" sz="3600">
                <a:solidFill>
                  <a:srgbClr val="FF3300"/>
                </a:solidFill>
                <a:latin typeface="Times New Roman" pitchFamily="18" charset="0"/>
              </a:rPr>
              <a:t>ắt, dán chữ V</a:t>
            </a:r>
          </a:p>
        </p:txBody>
      </p:sp>
      <p:sp>
        <p:nvSpPr>
          <p:cNvPr id="170003" name="Text Box 19"/>
          <p:cNvSpPr txBox="1">
            <a:spLocks noChangeArrowheads="1"/>
          </p:cNvSpPr>
          <p:nvPr/>
        </p:nvSpPr>
        <p:spPr bwMode="auto">
          <a:xfrm>
            <a:off x="-33867" y="884238"/>
            <a:ext cx="1137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600">
                <a:solidFill>
                  <a:srgbClr val="000099"/>
                </a:solidFill>
                <a:latin typeface="Times New Roman" pitchFamily="18" charset="0"/>
              </a:rPr>
              <a:t>1/</a:t>
            </a:r>
            <a:r>
              <a:rPr lang="en-US" altLang="vi-VN" sz="360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vi-VN" sz="3600">
                <a:solidFill>
                  <a:srgbClr val="000099"/>
                </a:solidFill>
                <a:latin typeface="Times New Roman" pitchFamily="18" charset="0"/>
              </a:rPr>
              <a:t>Quan sát và nhận xét chữ V:</a:t>
            </a:r>
          </a:p>
        </p:txBody>
      </p:sp>
      <p:sp>
        <p:nvSpPr>
          <p:cNvPr id="170008" name="Text Box 24"/>
          <p:cNvSpPr txBox="1">
            <a:spLocks noChangeArrowheads="1"/>
          </p:cNvSpPr>
          <p:nvPr/>
        </p:nvSpPr>
        <p:spPr bwMode="auto">
          <a:xfrm>
            <a:off x="1909234" y="2278063"/>
            <a:ext cx="93556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2800" b="0">
                <a:solidFill>
                  <a:srgbClr val="FF3300"/>
                </a:solidFill>
                <a:latin typeface="Times New Roman" pitchFamily="18" charset="0"/>
              </a:rPr>
              <a:t>1</a:t>
            </a:r>
            <a:r>
              <a:rPr lang="en-US" altLang="vi-VN" sz="3600" b="0">
                <a:solidFill>
                  <a:srgbClr val="FF3300"/>
                </a:solidFill>
                <a:latin typeface="Times New Roman" pitchFamily="18" charset="0"/>
              </a:rPr>
              <a:t>ô</a:t>
            </a:r>
          </a:p>
        </p:txBody>
      </p:sp>
      <p:sp>
        <p:nvSpPr>
          <p:cNvPr id="170027" name="AutoShape 43"/>
          <p:cNvSpPr>
            <a:spLocks noChangeArrowheads="1"/>
          </p:cNvSpPr>
          <p:nvPr/>
        </p:nvSpPr>
        <p:spPr bwMode="auto">
          <a:xfrm>
            <a:off x="4315884" y="3813175"/>
            <a:ext cx="1437216" cy="984250"/>
          </a:xfrm>
          <a:prstGeom prst="wedgeRectCallout">
            <a:avLst>
              <a:gd name="adj1" fmla="val -32292"/>
              <a:gd name="adj2" fmla="val 4839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vi-VN" sz="3200"/>
              <a:t>5ô</a:t>
            </a:r>
          </a:p>
        </p:txBody>
      </p:sp>
      <p:sp>
        <p:nvSpPr>
          <p:cNvPr id="170030" name="Line 46"/>
          <p:cNvSpPr>
            <a:spLocks noChangeShapeType="1"/>
          </p:cNvSpPr>
          <p:nvPr/>
        </p:nvSpPr>
        <p:spPr bwMode="auto">
          <a:xfrm>
            <a:off x="1244600" y="2286000"/>
            <a:ext cx="2540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0031" name="Line 47"/>
          <p:cNvSpPr>
            <a:spLocks noChangeShapeType="1"/>
          </p:cNvSpPr>
          <p:nvPr/>
        </p:nvSpPr>
        <p:spPr bwMode="auto">
          <a:xfrm flipH="1">
            <a:off x="1168400" y="2286000"/>
            <a:ext cx="2438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53" name="Text Box 48"/>
          <p:cNvSpPr txBox="1">
            <a:spLocks noChangeArrowheads="1"/>
          </p:cNvSpPr>
          <p:nvPr/>
        </p:nvSpPr>
        <p:spPr bwMode="auto">
          <a:xfrm>
            <a:off x="1604434" y="5476876"/>
            <a:ext cx="124036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280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170033" name="AutoShape 49"/>
          <p:cNvSpPr>
            <a:spLocks noChangeArrowheads="1"/>
          </p:cNvSpPr>
          <p:nvPr/>
        </p:nvSpPr>
        <p:spPr bwMode="auto">
          <a:xfrm>
            <a:off x="1676400" y="1752600"/>
            <a:ext cx="1422400" cy="533400"/>
          </a:xfrm>
          <a:prstGeom prst="wedgeRectCallout">
            <a:avLst>
              <a:gd name="adj1" fmla="val -32144"/>
              <a:gd name="adj2" fmla="val 13154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vi-VN" sz="3200"/>
              <a:t>3ô</a:t>
            </a:r>
          </a:p>
        </p:txBody>
      </p:sp>
      <p:sp>
        <p:nvSpPr>
          <p:cNvPr id="170034" name="Line 50"/>
          <p:cNvSpPr>
            <a:spLocks noChangeShapeType="1"/>
          </p:cNvSpPr>
          <p:nvPr/>
        </p:nvSpPr>
        <p:spPr bwMode="auto">
          <a:xfrm>
            <a:off x="1964267" y="573405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0036" name="Line 52"/>
          <p:cNvSpPr>
            <a:spLocks noChangeShapeType="1"/>
          </p:cNvSpPr>
          <p:nvPr/>
        </p:nvSpPr>
        <p:spPr bwMode="auto">
          <a:xfrm>
            <a:off x="2853267" y="573405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0037" name="Line 53"/>
          <p:cNvSpPr>
            <a:spLocks noChangeShapeType="1"/>
          </p:cNvSpPr>
          <p:nvPr/>
        </p:nvSpPr>
        <p:spPr bwMode="auto">
          <a:xfrm flipV="1">
            <a:off x="2042584" y="608965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0038" name="Line 54"/>
          <p:cNvSpPr>
            <a:spLocks noChangeShapeType="1"/>
          </p:cNvSpPr>
          <p:nvPr/>
        </p:nvSpPr>
        <p:spPr bwMode="auto">
          <a:xfrm flipH="1">
            <a:off x="1964267" y="6076950"/>
            <a:ext cx="711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0039" name="Text Box 55"/>
          <p:cNvSpPr txBox="1">
            <a:spLocks noChangeArrowheads="1"/>
          </p:cNvSpPr>
          <p:nvPr/>
        </p:nvSpPr>
        <p:spPr bwMode="auto">
          <a:xfrm>
            <a:off x="1767418" y="6121400"/>
            <a:ext cx="124036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>
                <a:solidFill>
                  <a:srgbClr val="0033CC"/>
                </a:solidFill>
                <a:latin typeface="Times New Roman" pitchFamily="18" charset="0"/>
              </a:rPr>
              <a:t>1ô</a:t>
            </a:r>
          </a:p>
        </p:txBody>
      </p:sp>
      <p:pic>
        <p:nvPicPr>
          <p:cNvPr id="170040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7" y="2819400"/>
            <a:ext cx="4572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0042" name="Line 58"/>
          <p:cNvSpPr>
            <a:spLocks noChangeShapeType="1"/>
          </p:cNvSpPr>
          <p:nvPr/>
        </p:nvSpPr>
        <p:spPr bwMode="auto">
          <a:xfrm flipH="1" flipV="1">
            <a:off x="3924300" y="2895600"/>
            <a:ext cx="0" cy="2895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0043" name="Line 59"/>
          <p:cNvSpPr>
            <a:spLocks noChangeShapeType="1"/>
          </p:cNvSpPr>
          <p:nvPr/>
        </p:nvSpPr>
        <p:spPr bwMode="auto">
          <a:xfrm>
            <a:off x="3924300" y="2895600"/>
            <a:ext cx="0" cy="2819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0044" name="Line 60"/>
          <p:cNvSpPr>
            <a:spLocks noChangeShapeType="1"/>
          </p:cNvSpPr>
          <p:nvPr/>
        </p:nvSpPr>
        <p:spPr bwMode="auto">
          <a:xfrm flipV="1">
            <a:off x="1168400" y="20574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0045" name="Line 61"/>
          <p:cNvSpPr>
            <a:spLocks noChangeShapeType="1"/>
          </p:cNvSpPr>
          <p:nvPr/>
        </p:nvSpPr>
        <p:spPr bwMode="auto">
          <a:xfrm flipV="1">
            <a:off x="3784600" y="19812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0046" name="AutoShape 62"/>
          <p:cNvSpPr>
            <a:spLocks/>
          </p:cNvSpPr>
          <p:nvPr/>
        </p:nvSpPr>
        <p:spPr bwMode="auto">
          <a:xfrm rot="-5400000">
            <a:off x="1372394" y="2145507"/>
            <a:ext cx="531813" cy="914400"/>
          </a:xfrm>
          <a:prstGeom prst="rightBrace">
            <a:avLst>
              <a:gd name="adj1" fmla="val 10746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  <p:sp>
        <p:nvSpPr>
          <p:cNvPr id="24" name="Text Box 109"/>
          <p:cNvSpPr txBox="1">
            <a:spLocks noChangeArrowheads="1"/>
          </p:cNvSpPr>
          <p:nvPr/>
        </p:nvSpPr>
        <p:spPr bwMode="auto">
          <a:xfrm>
            <a:off x="5784851" y="4140201"/>
            <a:ext cx="464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00FF"/>
                </a:solidFill>
                <a:latin typeface="Times New Roman" pitchFamily="18" charset="0"/>
              </a:rPr>
              <a:t>- N</a:t>
            </a:r>
            <a:r>
              <a:rPr lang="en-US" altLang="vi-VN" sz="2800">
                <a:solidFill>
                  <a:srgbClr val="0033CC"/>
                </a:solidFill>
                <a:latin typeface="Times New Roman" pitchFamily="18" charset="0"/>
              </a:rPr>
              <a:t>ét chữ V rộng 1 ô</a:t>
            </a:r>
          </a:p>
        </p:txBody>
      </p:sp>
      <p:sp>
        <p:nvSpPr>
          <p:cNvPr id="27" name="Text Box 156"/>
          <p:cNvSpPr txBox="1">
            <a:spLocks noChangeArrowheads="1"/>
          </p:cNvSpPr>
          <p:nvPr/>
        </p:nvSpPr>
        <p:spPr bwMode="auto">
          <a:xfrm>
            <a:off x="5655733" y="2143126"/>
            <a:ext cx="586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00FF"/>
                </a:solidFill>
                <a:latin typeface="Times New Roman" pitchFamily="18" charset="0"/>
              </a:rPr>
              <a:t>- Ch</a:t>
            </a:r>
            <a:r>
              <a:rPr lang="en-US" altLang="vi-VN" sz="2800">
                <a:solidFill>
                  <a:srgbClr val="0033CC"/>
                </a:solidFill>
                <a:latin typeface="Times New Roman" pitchFamily="18" charset="0"/>
              </a:rPr>
              <a:t>ữ</a:t>
            </a:r>
            <a:r>
              <a:rPr lang="en-US" altLang="vi-VN" sz="2800">
                <a:solidFill>
                  <a:srgbClr val="0000FF"/>
                </a:solidFill>
                <a:latin typeface="Times New Roman" pitchFamily="18" charset="0"/>
              </a:rPr>
              <a:t> V c</a:t>
            </a:r>
            <a:r>
              <a:rPr lang="en-US" altLang="vi-VN" sz="2800">
                <a:solidFill>
                  <a:srgbClr val="0033CC"/>
                </a:solidFill>
                <a:latin typeface="Times New Roman" pitchFamily="18" charset="0"/>
              </a:rPr>
              <a:t>ó</a:t>
            </a:r>
            <a:r>
              <a:rPr lang="en-US" altLang="vi-VN" sz="2800">
                <a:solidFill>
                  <a:srgbClr val="0000FF"/>
                </a:solidFill>
                <a:latin typeface="Times New Roman" pitchFamily="18" charset="0"/>
              </a:rPr>
              <a:t> chi</a:t>
            </a:r>
            <a:r>
              <a:rPr lang="en-US" altLang="vi-VN" sz="2800">
                <a:solidFill>
                  <a:srgbClr val="0033CC"/>
                </a:solidFill>
                <a:latin typeface="Times New Roman" pitchFamily="18" charset="0"/>
              </a:rPr>
              <a:t>ều dài 5 ô</a:t>
            </a:r>
            <a:r>
              <a:rPr lang="en-US" altLang="vi-VN" sz="280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8" name="Text Box 157"/>
          <p:cNvSpPr txBox="1">
            <a:spLocks noChangeArrowheads="1"/>
          </p:cNvSpPr>
          <p:nvPr/>
        </p:nvSpPr>
        <p:spPr bwMode="auto">
          <a:xfrm>
            <a:off x="5702300" y="2662239"/>
            <a:ext cx="5867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00FF"/>
                </a:solidFill>
                <a:latin typeface="Times New Roman" pitchFamily="18" charset="0"/>
              </a:rPr>
              <a:t>- Ch</a:t>
            </a:r>
            <a:r>
              <a:rPr lang="en-US" altLang="vi-VN" sz="2800">
                <a:solidFill>
                  <a:srgbClr val="0033CC"/>
                </a:solidFill>
                <a:latin typeface="Times New Roman" pitchFamily="18" charset="0"/>
              </a:rPr>
              <a:t>ữ</a:t>
            </a:r>
            <a:r>
              <a:rPr lang="en-US" altLang="vi-VN" sz="2800">
                <a:solidFill>
                  <a:srgbClr val="0000FF"/>
                </a:solidFill>
                <a:latin typeface="Times New Roman" pitchFamily="18" charset="0"/>
              </a:rPr>
              <a:t> V c</a:t>
            </a:r>
            <a:r>
              <a:rPr lang="en-US" altLang="vi-VN" sz="2800">
                <a:solidFill>
                  <a:srgbClr val="0033CC"/>
                </a:solidFill>
                <a:latin typeface="Times New Roman" pitchFamily="18" charset="0"/>
              </a:rPr>
              <a:t>ó</a:t>
            </a:r>
            <a:r>
              <a:rPr lang="en-US" altLang="vi-VN" sz="2800">
                <a:solidFill>
                  <a:srgbClr val="0000FF"/>
                </a:solidFill>
                <a:latin typeface="Times New Roman" pitchFamily="18" charset="0"/>
              </a:rPr>
              <a:t> chi</a:t>
            </a:r>
            <a:r>
              <a:rPr lang="en-US" altLang="vi-VN" sz="2800">
                <a:solidFill>
                  <a:srgbClr val="0033CC"/>
                </a:solidFill>
                <a:latin typeface="Times New Roman" pitchFamily="18" charset="0"/>
              </a:rPr>
              <a:t>ều rộng phía trên 3 ô, phía dưới 1 ô</a:t>
            </a:r>
            <a:endParaRPr lang="en-US" altLang="vi-VN" sz="28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9" name="Text Box 108"/>
          <p:cNvSpPr txBox="1">
            <a:spLocks noChangeArrowheads="1"/>
          </p:cNvSpPr>
          <p:nvPr/>
        </p:nvSpPr>
        <p:spPr bwMode="auto">
          <a:xfrm>
            <a:off x="5357284" y="1655764"/>
            <a:ext cx="6745816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US" altLang="vi-VN" sz="2800">
                <a:solidFill>
                  <a:srgbClr val="FF0000"/>
                </a:solidFill>
                <a:latin typeface="Times New Roman" pitchFamily="18" charset="0"/>
              </a:rPr>
              <a:t>Nhận xét về hình dáng chữ V?</a:t>
            </a:r>
          </a:p>
        </p:txBody>
      </p:sp>
      <p:sp>
        <p:nvSpPr>
          <p:cNvPr id="30" name="Text Box 109"/>
          <p:cNvSpPr txBox="1">
            <a:spLocks noChangeArrowheads="1"/>
          </p:cNvSpPr>
          <p:nvPr/>
        </p:nvSpPr>
        <p:spPr bwMode="auto">
          <a:xfrm>
            <a:off x="5753100" y="3616325"/>
            <a:ext cx="542713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FF0000"/>
                </a:solidFill>
                <a:latin typeface="Times New Roman" pitchFamily="18" charset="0"/>
              </a:rPr>
              <a:t>-</a:t>
            </a:r>
            <a:r>
              <a:rPr lang="en-US" altLang="vi-VN" sz="28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>
                <a:solidFill>
                  <a:srgbClr val="FF0000"/>
                </a:solidFill>
                <a:latin typeface="Times New Roman" pitchFamily="18" charset="0"/>
              </a:rPr>
              <a:t>Nét chữ V rộng mấy ô ?</a:t>
            </a:r>
          </a:p>
        </p:txBody>
      </p:sp>
    </p:spTree>
    <p:extLst>
      <p:ext uri="{BB962C8B-B14F-4D97-AF65-F5344CB8AC3E}">
        <p14:creationId xmlns:p14="http://schemas.microsoft.com/office/powerpoint/2010/main" val="130709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0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0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0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69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70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70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70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70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70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70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70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70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0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0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0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0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0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0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0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0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0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0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170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170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9" grpId="0"/>
      <p:bldP spid="170002" grpId="0"/>
      <p:bldP spid="170003" grpId="0"/>
      <p:bldP spid="170008" grpId="0"/>
      <p:bldP spid="170027" grpId="0"/>
      <p:bldP spid="170030" grpId="0" animBg="1"/>
      <p:bldP spid="170031" grpId="0" animBg="1"/>
      <p:bldP spid="170033" grpId="0"/>
      <p:bldP spid="170034" grpId="0" animBg="1"/>
      <p:bldP spid="170036" grpId="0" animBg="1"/>
      <p:bldP spid="170037" grpId="0" animBg="1"/>
      <p:bldP spid="170038" grpId="0" animBg="1"/>
      <p:bldP spid="170039" grpId="0"/>
      <p:bldP spid="170042" grpId="0" animBg="1"/>
      <p:bldP spid="170043" grpId="0" animBg="1"/>
      <p:bldP spid="170044" grpId="0" animBg="1"/>
      <p:bldP spid="170045" grpId="0" animBg="1"/>
      <p:bldP spid="170046" grpId="0" animBg="1"/>
      <p:bldP spid="24" grpId="0"/>
      <p:bldP spid="28" grpId="0"/>
      <p:bldP spid="29" grpId="0" autoUpdateAnimBg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7"/>
          <p:cNvSpPr txBox="1">
            <a:spLocks noChangeArrowheads="1"/>
          </p:cNvSpPr>
          <p:nvPr/>
        </p:nvSpPr>
        <p:spPr bwMode="auto">
          <a:xfrm>
            <a:off x="304800" y="995363"/>
            <a:ext cx="1137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600">
                <a:solidFill>
                  <a:srgbClr val="000099"/>
                </a:solidFill>
                <a:latin typeface="Times New Roman" pitchFamily="18" charset="0"/>
              </a:rPr>
              <a:t>2/</a:t>
            </a:r>
            <a:r>
              <a:rPr lang="en-US" altLang="vi-VN" sz="36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600">
                <a:solidFill>
                  <a:srgbClr val="000099"/>
                </a:solidFill>
                <a:latin typeface="Times New Roman" pitchFamily="18" charset="0"/>
              </a:rPr>
              <a:t>C</a:t>
            </a:r>
            <a:r>
              <a:rPr lang="en-US" altLang="vi-VN" sz="3600">
                <a:solidFill>
                  <a:srgbClr val="0033CC"/>
                </a:solidFill>
                <a:latin typeface="Times New Roman" pitchFamily="18" charset="0"/>
              </a:rPr>
              <a:t>ác bước thực hiện</a:t>
            </a:r>
            <a:r>
              <a:rPr lang="en-US" altLang="vi-VN" sz="3600">
                <a:solidFill>
                  <a:srgbClr val="000099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71016" name="Text Box 8"/>
          <p:cNvSpPr txBox="1">
            <a:spLocks noChangeArrowheads="1"/>
          </p:cNvSpPr>
          <p:nvPr/>
        </p:nvSpPr>
        <p:spPr bwMode="auto">
          <a:xfrm>
            <a:off x="2772833" y="1657351"/>
            <a:ext cx="955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i="1">
                <a:solidFill>
                  <a:srgbClr val="FF0000"/>
                </a:solidFill>
                <a:latin typeface="Times New Roman" pitchFamily="18" charset="0"/>
              </a:rPr>
              <a:t>Bước 1:</a:t>
            </a:r>
            <a:r>
              <a:rPr lang="en-US" altLang="vi-VN" sz="2800" b="0">
                <a:solidFill>
                  <a:srgbClr val="000099"/>
                </a:solidFill>
                <a:latin typeface="Times New Roman" pitchFamily="18" charset="0"/>
              </a:rPr>
              <a:t> Kẻ chữ V</a:t>
            </a:r>
          </a:p>
        </p:txBody>
      </p:sp>
      <p:sp>
        <p:nvSpPr>
          <p:cNvPr id="171018" name="Text Box 10"/>
          <p:cNvSpPr txBox="1">
            <a:spLocks noChangeArrowheads="1"/>
          </p:cNvSpPr>
          <p:nvPr/>
        </p:nvSpPr>
        <p:spPr bwMode="auto">
          <a:xfrm>
            <a:off x="3204633" y="2286000"/>
            <a:ext cx="9118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sz="2800" i="1">
                <a:solidFill>
                  <a:srgbClr val="0033CC"/>
                </a:solidFill>
                <a:latin typeface="Times New Roman" pitchFamily="18" charset="0"/>
              </a:rPr>
              <a:t>Lật mặt trái của tờ giấy thủ công, kẻ, cắt một hình chữ nhật có chiều dài 5ô, rộng 3ô.</a:t>
            </a:r>
          </a:p>
        </p:txBody>
      </p:sp>
      <p:sp>
        <p:nvSpPr>
          <p:cNvPr id="171022" name="Text Box 14"/>
          <p:cNvSpPr txBox="1">
            <a:spLocks noChangeArrowheads="1"/>
          </p:cNvSpPr>
          <p:nvPr/>
        </p:nvSpPr>
        <p:spPr bwMode="auto">
          <a:xfrm>
            <a:off x="3073400" y="5013325"/>
            <a:ext cx="911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Sau đó, kẻ chữ V theo các điểm đã chấm (hình 2)</a:t>
            </a:r>
          </a:p>
        </p:txBody>
      </p:sp>
      <p:sp>
        <p:nvSpPr>
          <p:cNvPr id="171023" name="Text Box 15"/>
          <p:cNvSpPr txBox="1">
            <a:spLocks noChangeArrowheads="1"/>
          </p:cNvSpPr>
          <p:nvPr/>
        </p:nvSpPr>
        <p:spPr bwMode="auto">
          <a:xfrm>
            <a:off x="914401" y="5867401"/>
            <a:ext cx="205316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>
                <a:solidFill>
                  <a:srgbClr val="0033CC"/>
                </a:solidFill>
                <a:latin typeface="Times New Roman" pitchFamily="18" charset="0"/>
              </a:rPr>
              <a:t>Hình 2</a:t>
            </a:r>
          </a:p>
        </p:txBody>
      </p:sp>
      <p:sp>
        <p:nvSpPr>
          <p:cNvPr id="7175" name="Text Box 67"/>
          <p:cNvSpPr txBox="1">
            <a:spLocks noChangeArrowheads="1"/>
          </p:cNvSpPr>
          <p:nvPr/>
        </p:nvSpPr>
        <p:spPr bwMode="auto">
          <a:xfrm>
            <a:off x="893234" y="2733676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2800">
              <a:solidFill>
                <a:srgbClr val="0033CC"/>
              </a:solidFill>
              <a:latin typeface="Times New Roman" pitchFamily="18" charset="0"/>
            </a:endParaRPr>
          </a:p>
        </p:txBody>
      </p:sp>
      <p:graphicFrame>
        <p:nvGraphicFramePr>
          <p:cNvPr id="171132" name="Group 124"/>
          <p:cNvGraphicFramePr>
            <a:graphicFrameLocks noGrp="1"/>
          </p:cNvGraphicFramePr>
          <p:nvPr>
            <p:ph/>
          </p:nvPr>
        </p:nvGraphicFramePr>
        <p:xfrm>
          <a:off x="736600" y="2667000"/>
          <a:ext cx="2133600" cy="2819402"/>
        </p:xfrm>
        <a:graphic>
          <a:graphicData uri="http://schemas.openxmlformats.org/drawingml/2006/table">
            <a:tbl>
              <a:tblPr/>
              <a:tblGrid>
                <a:gridCol w="711200"/>
                <a:gridCol w="711200"/>
                <a:gridCol w="711200"/>
              </a:tblGrid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1159" name="Text Box 151"/>
          <p:cNvSpPr txBox="1">
            <a:spLocks noChangeArrowheads="1"/>
          </p:cNvSpPr>
          <p:nvPr/>
        </p:nvSpPr>
        <p:spPr bwMode="auto">
          <a:xfrm>
            <a:off x="3073400" y="4154488"/>
            <a:ext cx="911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i="1">
                <a:solidFill>
                  <a:srgbClr val="0033CC"/>
                </a:solidFill>
                <a:latin typeface="Times New Roman" pitchFamily="18" charset="0"/>
              </a:rPr>
              <a:t>- Chấm các điểm đánh dấu hình chữ V vào hình chữ nhật.</a:t>
            </a:r>
          </a:p>
        </p:txBody>
      </p:sp>
      <p:sp>
        <p:nvSpPr>
          <p:cNvPr id="171160" name="Line 152"/>
          <p:cNvSpPr>
            <a:spLocks noChangeShapeType="1"/>
          </p:cNvSpPr>
          <p:nvPr/>
        </p:nvSpPr>
        <p:spPr bwMode="auto">
          <a:xfrm>
            <a:off x="1803400" y="2286000"/>
            <a:ext cx="0" cy="381000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1161" name="Text Box 153"/>
          <p:cNvSpPr txBox="1">
            <a:spLocks noChangeArrowheads="1"/>
          </p:cNvSpPr>
          <p:nvPr/>
        </p:nvSpPr>
        <p:spPr bwMode="auto">
          <a:xfrm>
            <a:off x="516467" y="1885950"/>
            <a:ext cx="39626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6600">
                <a:latin typeface="Times New Roman" pitchFamily="18" charset="0"/>
              </a:rPr>
              <a:t>.</a:t>
            </a:r>
          </a:p>
        </p:txBody>
      </p:sp>
      <p:sp>
        <p:nvSpPr>
          <p:cNvPr id="171162" name="Text Box 154"/>
          <p:cNvSpPr txBox="1">
            <a:spLocks noChangeArrowheads="1"/>
          </p:cNvSpPr>
          <p:nvPr/>
        </p:nvSpPr>
        <p:spPr bwMode="auto">
          <a:xfrm>
            <a:off x="1193800" y="1885950"/>
            <a:ext cx="39626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6600">
                <a:latin typeface="Times New Roman" pitchFamily="18" charset="0"/>
              </a:rPr>
              <a:t>.</a:t>
            </a:r>
          </a:p>
        </p:txBody>
      </p:sp>
      <p:sp>
        <p:nvSpPr>
          <p:cNvPr id="171163" name="Text Box 155"/>
          <p:cNvSpPr txBox="1">
            <a:spLocks noChangeArrowheads="1"/>
          </p:cNvSpPr>
          <p:nvPr/>
        </p:nvSpPr>
        <p:spPr bwMode="auto">
          <a:xfrm>
            <a:off x="1930400" y="1885950"/>
            <a:ext cx="39626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6600">
                <a:latin typeface="Times New Roman" pitchFamily="18" charset="0"/>
              </a:rPr>
              <a:t>.</a:t>
            </a:r>
          </a:p>
        </p:txBody>
      </p:sp>
      <p:sp>
        <p:nvSpPr>
          <p:cNvPr id="171164" name="Text Box 156"/>
          <p:cNvSpPr txBox="1">
            <a:spLocks noChangeArrowheads="1"/>
          </p:cNvSpPr>
          <p:nvPr/>
        </p:nvSpPr>
        <p:spPr bwMode="auto">
          <a:xfrm>
            <a:off x="2641600" y="1885950"/>
            <a:ext cx="39626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6600">
                <a:latin typeface="Times New Roman" pitchFamily="18" charset="0"/>
              </a:rPr>
              <a:t>.</a:t>
            </a:r>
          </a:p>
        </p:txBody>
      </p:sp>
      <p:sp>
        <p:nvSpPr>
          <p:cNvPr id="171165" name="Text Box 157"/>
          <p:cNvSpPr txBox="1">
            <a:spLocks noChangeArrowheads="1"/>
          </p:cNvSpPr>
          <p:nvPr/>
        </p:nvSpPr>
        <p:spPr bwMode="auto">
          <a:xfrm>
            <a:off x="1549400" y="3549650"/>
            <a:ext cx="39626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6600">
                <a:latin typeface="Times New Roman" pitchFamily="18" charset="0"/>
              </a:rPr>
              <a:t>.</a:t>
            </a:r>
          </a:p>
        </p:txBody>
      </p:sp>
      <p:sp>
        <p:nvSpPr>
          <p:cNvPr id="171166" name="Text Box 158"/>
          <p:cNvSpPr txBox="1">
            <a:spLocks noChangeArrowheads="1"/>
          </p:cNvSpPr>
          <p:nvPr/>
        </p:nvSpPr>
        <p:spPr bwMode="auto">
          <a:xfrm>
            <a:off x="1168400" y="4673600"/>
            <a:ext cx="39626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6600">
                <a:latin typeface="Times New Roman" pitchFamily="18" charset="0"/>
              </a:rPr>
              <a:t>.</a:t>
            </a:r>
          </a:p>
        </p:txBody>
      </p:sp>
      <p:sp>
        <p:nvSpPr>
          <p:cNvPr id="171167" name="Text Box 159"/>
          <p:cNvSpPr txBox="1">
            <a:spLocks noChangeArrowheads="1"/>
          </p:cNvSpPr>
          <p:nvPr/>
        </p:nvSpPr>
        <p:spPr bwMode="auto">
          <a:xfrm>
            <a:off x="1905000" y="4686300"/>
            <a:ext cx="39626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6600">
                <a:latin typeface="Times New Roman" pitchFamily="18" charset="0"/>
              </a:rPr>
              <a:t>.</a:t>
            </a:r>
          </a:p>
        </p:txBody>
      </p:sp>
      <p:sp>
        <p:nvSpPr>
          <p:cNvPr id="171168" name="Line 160"/>
          <p:cNvSpPr>
            <a:spLocks noChangeShapeType="1"/>
          </p:cNvSpPr>
          <p:nvPr/>
        </p:nvSpPr>
        <p:spPr bwMode="auto">
          <a:xfrm>
            <a:off x="762000" y="2667000"/>
            <a:ext cx="711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1169" name="Line 161"/>
          <p:cNvSpPr>
            <a:spLocks noChangeShapeType="1"/>
          </p:cNvSpPr>
          <p:nvPr/>
        </p:nvSpPr>
        <p:spPr bwMode="auto">
          <a:xfrm>
            <a:off x="2235200" y="2667000"/>
            <a:ext cx="685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1170" name="Line 162"/>
          <p:cNvSpPr>
            <a:spLocks noChangeShapeType="1"/>
          </p:cNvSpPr>
          <p:nvPr/>
        </p:nvSpPr>
        <p:spPr bwMode="auto">
          <a:xfrm>
            <a:off x="1447800" y="5486400"/>
            <a:ext cx="711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1171" name="Line 163"/>
          <p:cNvSpPr>
            <a:spLocks noChangeShapeType="1"/>
          </p:cNvSpPr>
          <p:nvPr/>
        </p:nvSpPr>
        <p:spPr bwMode="auto">
          <a:xfrm>
            <a:off x="762000" y="2667000"/>
            <a:ext cx="660400" cy="2819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1172" name="Line 164"/>
          <p:cNvSpPr>
            <a:spLocks noChangeShapeType="1"/>
          </p:cNvSpPr>
          <p:nvPr/>
        </p:nvSpPr>
        <p:spPr bwMode="auto">
          <a:xfrm flipH="1">
            <a:off x="2159000" y="2667000"/>
            <a:ext cx="762000" cy="2819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1173" name="Line 165"/>
          <p:cNvSpPr>
            <a:spLocks noChangeShapeType="1"/>
          </p:cNvSpPr>
          <p:nvPr/>
        </p:nvSpPr>
        <p:spPr bwMode="auto">
          <a:xfrm flipH="1">
            <a:off x="1803400" y="2647950"/>
            <a:ext cx="406400" cy="1752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1174" name="Line 166"/>
          <p:cNvSpPr>
            <a:spLocks noChangeShapeType="1"/>
          </p:cNvSpPr>
          <p:nvPr/>
        </p:nvSpPr>
        <p:spPr bwMode="auto">
          <a:xfrm>
            <a:off x="1447800" y="2667000"/>
            <a:ext cx="355600" cy="1676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3204633" y="3252789"/>
            <a:ext cx="911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sz="2800" i="1">
                <a:solidFill>
                  <a:srgbClr val="0033CC"/>
                </a:solidFill>
                <a:latin typeface="Times New Roman" pitchFamily="18" charset="0"/>
              </a:rPr>
              <a:t> Chia hình chữ nhật thành hai phần bằng nhau.</a:t>
            </a:r>
          </a:p>
        </p:txBody>
      </p:sp>
    </p:spTree>
    <p:extLst>
      <p:ext uri="{BB962C8B-B14F-4D97-AF65-F5344CB8AC3E}">
        <p14:creationId xmlns:p14="http://schemas.microsoft.com/office/powerpoint/2010/main" val="237014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7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7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7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7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7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7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7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7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7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7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7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7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17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3000"/>
                                        <p:tgtEl>
                                          <p:spTgt spid="17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3000"/>
                                        <p:tgtEl>
                                          <p:spTgt spid="17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3000"/>
                                        <p:tgtEl>
                                          <p:spTgt spid="17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3000"/>
                                        <p:tgtEl>
                                          <p:spTgt spid="17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6" grpId="0"/>
      <p:bldP spid="171018" grpId="0"/>
      <p:bldP spid="171022" grpId="0"/>
      <p:bldP spid="171023" grpId="0"/>
      <p:bldP spid="171159" grpId="0"/>
      <p:bldP spid="171160" grpId="0" animBg="1"/>
      <p:bldP spid="171161" grpId="0"/>
      <p:bldP spid="171162" grpId="0"/>
      <p:bldP spid="171163" grpId="0"/>
      <p:bldP spid="171164" grpId="0"/>
      <p:bldP spid="171165" grpId="0"/>
      <p:bldP spid="171166" grpId="0"/>
      <p:bldP spid="171167" grpId="0"/>
      <p:bldP spid="171168" grpId="0" animBg="1"/>
      <p:bldP spid="171169" grpId="0" animBg="1"/>
      <p:bldP spid="171170" grpId="0" animBg="1"/>
      <p:bldP spid="171171" grpId="0" animBg="1"/>
      <p:bldP spid="171172" grpId="0" animBg="1"/>
      <p:bldP spid="171173" grpId="0" animBg="1"/>
      <p:bldP spid="171174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66" name="Line 14"/>
          <p:cNvSpPr>
            <a:spLocks noChangeShapeType="1"/>
          </p:cNvSpPr>
          <p:nvPr/>
        </p:nvSpPr>
        <p:spPr bwMode="auto">
          <a:xfrm>
            <a:off x="5816600" y="5695950"/>
            <a:ext cx="23368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7169" name="Picture 17" descr="Untitled-3"/>
          <p:cNvPicPr>
            <a:picLocks noChangeAspect="1" noChangeArrowheads="1"/>
          </p:cNvPicPr>
          <p:nvPr/>
        </p:nvPicPr>
        <p:blipFill>
          <a:blip r:embed="rId2">
            <a:lum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4476750"/>
            <a:ext cx="1126067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70" name="Rectangle 18"/>
          <p:cNvSpPr>
            <a:spLocks noChangeArrowheads="1"/>
          </p:cNvSpPr>
          <p:nvPr/>
        </p:nvSpPr>
        <p:spPr bwMode="auto">
          <a:xfrm rot="-4409068">
            <a:off x="4196028" y="5634901"/>
            <a:ext cx="12811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vi-VN" sz="4000">
                <a:solidFill>
                  <a:srgbClr val="000066"/>
                </a:solidFill>
                <a:latin typeface="Arial" pitchFamily="34" charset="0"/>
                <a:sym typeface="Wingdings" pitchFamily="2" charset="2"/>
              </a:rPr>
              <a:t></a:t>
            </a:r>
            <a:r>
              <a:rPr lang="en-US" altLang="vi-VN" sz="4000">
                <a:solidFill>
                  <a:srgbClr val="000066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77172" name="AutoShape 20"/>
          <p:cNvSpPr>
            <a:spLocks noChangeArrowheads="1"/>
          </p:cNvSpPr>
          <p:nvPr/>
        </p:nvSpPr>
        <p:spPr bwMode="auto">
          <a:xfrm rot="-236465">
            <a:off x="4724400" y="4572001"/>
            <a:ext cx="533400" cy="1533525"/>
          </a:xfrm>
          <a:prstGeom prst="triangle">
            <a:avLst>
              <a:gd name="adj" fmla="val 98574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  <p:grpSp>
        <p:nvGrpSpPr>
          <p:cNvPr id="177173" name="Group 21"/>
          <p:cNvGrpSpPr>
            <a:grpSpLocks/>
          </p:cNvGrpSpPr>
          <p:nvPr/>
        </p:nvGrpSpPr>
        <p:grpSpPr bwMode="auto">
          <a:xfrm>
            <a:off x="4800600" y="4648201"/>
            <a:ext cx="431800" cy="1419225"/>
            <a:chOff x="2634" y="2880"/>
            <a:chExt cx="204" cy="954"/>
          </a:xfrm>
        </p:grpSpPr>
        <p:sp>
          <p:nvSpPr>
            <p:cNvPr id="9249" name="AutoShape 22" descr="75%"/>
            <p:cNvSpPr>
              <a:spLocks noChangeArrowheads="1"/>
            </p:cNvSpPr>
            <p:nvPr/>
          </p:nvSpPr>
          <p:spPr bwMode="auto">
            <a:xfrm>
              <a:off x="2640" y="2880"/>
              <a:ext cx="180" cy="948"/>
            </a:xfrm>
            <a:prstGeom prst="triangle">
              <a:avLst>
                <a:gd name="adj" fmla="val 94444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1905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vi-VN" altLang="vi-VN"/>
            </a:p>
          </p:txBody>
        </p:sp>
        <p:sp>
          <p:nvSpPr>
            <p:cNvPr id="9250" name="Line 23"/>
            <p:cNvSpPr>
              <a:spLocks noChangeShapeType="1"/>
            </p:cNvSpPr>
            <p:nvPr/>
          </p:nvSpPr>
          <p:spPr bwMode="auto">
            <a:xfrm flipV="1">
              <a:off x="2718" y="378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Line 24"/>
            <p:cNvSpPr>
              <a:spLocks noChangeShapeType="1"/>
            </p:cNvSpPr>
            <p:nvPr/>
          </p:nvSpPr>
          <p:spPr bwMode="auto">
            <a:xfrm flipV="1">
              <a:off x="2634" y="3738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Line 25"/>
            <p:cNvSpPr>
              <a:spLocks noChangeShapeType="1"/>
            </p:cNvSpPr>
            <p:nvPr/>
          </p:nvSpPr>
          <p:spPr bwMode="auto">
            <a:xfrm flipV="1">
              <a:off x="2640" y="3696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Line 26"/>
            <p:cNvSpPr>
              <a:spLocks noChangeShapeType="1"/>
            </p:cNvSpPr>
            <p:nvPr/>
          </p:nvSpPr>
          <p:spPr bwMode="auto">
            <a:xfrm flipV="1">
              <a:off x="2640" y="3648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Line 27"/>
            <p:cNvSpPr>
              <a:spLocks noChangeShapeType="1"/>
            </p:cNvSpPr>
            <p:nvPr/>
          </p:nvSpPr>
          <p:spPr bwMode="auto">
            <a:xfrm flipV="1">
              <a:off x="2646" y="360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5" name="Line 28"/>
            <p:cNvSpPr>
              <a:spLocks noChangeShapeType="1"/>
            </p:cNvSpPr>
            <p:nvPr/>
          </p:nvSpPr>
          <p:spPr bwMode="auto">
            <a:xfrm flipV="1">
              <a:off x="2670" y="355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Line 29"/>
            <p:cNvSpPr>
              <a:spLocks noChangeShapeType="1"/>
            </p:cNvSpPr>
            <p:nvPr/>
          </p:nvSpPr>
          <p:spPr bwMode="auto">
            <a:xfrm flipV="1">
              <a:off x="2688" y="3504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7" name="Line 30"/>
            <p:cNvSpPr>
              <a:spLocks noChangeShapeType="1"/>
            </p:cNvSpPr>
            <p:nvPr/>
          </p:nvSpPr>
          <p:spPr bwMode="auto">
            <a:xfrm flipV="1">
              <a:off x="2688" y="3456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8" name="Line 31"/>
            <p:cNvSpPr>
              <a:spLocks noChangeShapeType="1"/>
            </p:cNvSpPr>
            <p:nvPr/>
          </p:nvSpPr>
          <p:spPr bwMode="auto">
            <a:xfrm flipV="1">
              <a:off x="2688" y="340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9" name="Line 32"/>
            <p:cNvSpPr>
              <a:spLocks noChangeShapeType="1"/>
            </p:cNvSpPr>
            <p:nvPr/>
          </p:nvSpPr>
          <p:spPr bwMode="auto">
            <a:xfrm flipV="1">
              <a:off x="2688" y="3360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0" name="Line 33"/>
            <p:cNvSpPr>
              <a:spLocks noChangeShapeType="1"/>
            </p:cNvSpPr>
            <p:nvPr/>
          </p:nvSpPr>
          <p:spPr bwMode="auto">
            <a:xfrm flipV="1">
              <a:off x="2736" y="3312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1" name="Line 34"/>
            <p:cNvSpPr>
              <a:spLocks noChangeShapeType="1"/>
            </p:cNvSpPr>
            <p:nvPr/>
          </p:nvSpPr>
          <p:spPr bwMode="auto">
            <a:xfrm flipV="1">
              <a:off x="2736" y="326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Line 35"/>
            <p:cNvSpPr>
              <a:spLocks noChangeShapeType="1"/>
            </p:cNvSpPr>
            <p:nvPr/>
          </p:nvSpPr>
          <p:spPr bwMode="auto">
            <a:xfrm flipV="1">
              <a:off x="2736" y="321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Line 36"/>
            <p:cNvSpPr>
              <a:spLocks noChangeShapeType="1"/>
            </p:cNvSpPr>
            <p:nvPr/>
          </p:nvSpPr>
          <p:spPr bwMode="auto">
            <a:xfrm flipV="1">
              <a:off x="2736" y="316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4" name="Line 37"/>
            <p:cNvSpPr>
              <a:spLocks noChangeShapeType="1"/>
            </p:cNvSpPr>
            <p:nvPr/>
          </p:nvSpPr>
          <p:spPr bwMode="auto">
            <a:xfrm flipV="1">
              <a:off x="2736" y="312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7190" name="AutoShape 38"/>
          <p:cNvSpPr>
            <a:spLocks noChangeArrowheads="1"/>
          </p:cNvSpPr>
          <p:nvPr/>
        </p:nvSpPr>
        <p:spPr bwMode="auto">
          <a:xfrm rot="10800000">
            <a:off x="4483100" y="4591050"/>
            <a:ext cx="279400" cy="914400"/>
          </a:xfrm>
          <a:prstGeom prst="triangle">
            <a:avLst>
              <a:gd name="adj" fmla="val 68181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  <p:grpSp>
        <p:nvGrpSpPr>
          <p:cNvPr id="177191" name="Group 39"/>
          <p:cNvGrpSpPr>
            <a:grpSpLocks/>
          </p:cNvGrpSpPr>
          <p:nvPr/>
        </p:nvGrpSpPr>
        <p:grpSpPr bwMode="auto">
          <a:xfrm rot="10800000">
            <a:off x="4572000" y="4591050"/>
            <a:ext cx="177800" cy="895350"/>
            <a:chOff x="2634" y="2880"/>
            <a:chExt cx="204" cy="954"/>
          </a:xfrm>
        </p:grpSpPr>
        <p:sp>
          <p:nvSpPr>
            <p:cNvPr id="9233" name="AutoShape 40" descr="75%"/>
            <p:cNvSpPr>
              <a:spLocks noChangeArrowheads="1"/>
            </p:cNvSpPr>
            <p:nvPr/>
          </p:nvSpPr>
          <p:spPr bwMode="auto">
            <a:xfrm>
              <a:off x="2640" y="2880"/>
              <a:ext cx="180" cy="948"/>
            </a:xfrm>
            <a:prstGeom prst="triangle">
              <a:avLst>
                <a:gd name="adj" fmla="val 94444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1905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vi-VN" altLang="vi-VN"/>
            </a:p>
          </p:txBody>
        </p:sp>
        <p:sp>
          <p:nvSpPr>
            <p:cNvPr id="9234" name="Line 41"/>
            <p:cNvSpPr>
              <a:spLocks noChangeShapeType="1"/>
            </p:cNvSpPr>
            <p:nvPr/>
          </p:nvSpPr>
          <p:spPr bwMode="auto">
            <a:xfrm flipV="1">
              <a:off x="2718" y="378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Line 42"/>
            <p:cNvSpPr>
              <a:spLocks noChangeShapeType="1"/>
            </p:cNvSpPr>
            <p:nvPr/>
          </p:nvSpPr>
          <p:spPr bwMode="auto">
            <a:xfrm flipV="1">
              <a:off x="2634" y="3738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Line 43"/>
            <p:cNvSpPr>
              <a:spLocks noChangeShapeType="1"/>
            </p:cNvSpPr>
            <p:nvPr/>
          </p:nvSpPr>
          <p:spPr bwMode="auto">
            <a:xfrm flipV="1">
              <a:off x="2640" y="3696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Line 44"/>
            <p:cNvSpPr>
              <a:spLocks noChangeShapeType="1"/>
            </p:cNvSpPr>
            <p:nvPr/>
          </p:nvSpPr>
          <p:spPr bwMode="auto">
            <a:xfrm flipV="1">
              <a:off x="2640" y="3648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Line 45"/>
            <p:cNvSpPr>
              <a:spLocks noChangeShapeType="1"/>
            </p:cNvSpPr>
            <p:nvPr/>
          </p:nvSpPr>
          <p:spPr bwMode="auto">
            <a:xfrm flipV="1">
              <a:off x="2646" y="360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Line 46"/>
            <p:cNvSpPr>
              <a:spLocks noChangeShapeType="1"/>
            </p:cNvSpPr>
            <p:nvPr/>
          </p:nvSpPr>
          <p:spPr bwMode="auto">
            <a:xfrm flipV="1">
              <a:off x="2670" y="355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Line 47"/>
            <p:cNvSpPr>
              <a:spLocks noChangeShapeType="1"/>
            </p:cNvSpPr>
            <p:nvPr/>
          </p:nvSpPr>
          <p:spPr bwMode="auto">
            <a:xfrm flipV="1">
              <a:off x="2688" y="3504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Line 48"/>
            <p:cNvSpPr>
              <a:spLocks noChangeShapeType="1"/>
            </p:cNvSpPr>
            <p:nvPr/>
          </p:nvSpPr>
          <p:spPr bwMode="auto">
            <a:xfrm flipV="1">
              <a:off x="2688" y="3456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Line 49"/>
            <p:cNvSpPr>
              <a:spLocks noChangeShapeType="1"/>
            </p:cNvSpPr>
            <p:nvPr/>
          </p:nvSpPr>
          <p:spPr bwMode="auto">
            <a:xfrm flipV="1">
              <a:off x="2688" y="340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Line 50"/>
            <p:cNvSpPr>
              <a:spLocks noChangeShapeType="1"/>
            </p:cNvSpPr>
            <p:nvPr/>
          </p:nvSpPr>
          <p:spPr bwMode="auto">
            <a:xfrm flipV="1">
              <a:off x="2688" y="3360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Line 51"/>
            <p:cNvSpPr>
              <a:spLocks noChangeShapeType="1"/>
            </p:cNvSpPr>
            <p:nvPr/>
          </p:nvSpPr>
          <p:spPr bwMode="auto">
            <a:xfrm flipV="1">
              <a:off x="2736" y="3312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Line 52"/>
            <p:cNvSpPr>
              <a:spLocks noChangeShapeType="1"/>
            </p:cNvSpPr>
            <p:nvPr/>
          </p:nvSpPr>
          <p:spPr bwMode="auto">
            <a:xfrm flipV="1">
              <a:off x="2736" y="326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Line 53"/>
            <p:cNvSpPr>
              <a:spLocks noChangeShapeType="1"/>
            </p:cNvSpPr>
            <p:nvPr/>
          </p:nvSpPr>
          <p:spPr bwMode="auto">
            <a:xfrm flipV="1">
              <a:off x="2736" y="321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Line 54"/>
            <p:cNvSpPr>
              <a:spLocks noChangeShapeType="1"/>
            </p:cNvSpPr>
            <p:nvPr/>
          </p:nvSpPr>
          <p:spPr bwMode="auto">
            <a:xfrm flipV="1">
              <a:off x="2736" y="316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Line 55"/>
            <p:cNvSpPr>
              <a:spLocks noChangeShapeType="1"/>
            </p:cNvSpPr>
            <p:nvPr/>
          </p:nvSpPr>
          <p:spPr bwMode="auto">
            <a:xfrm flipV="1">
              <a:off x="2736" y="312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7208" name="Rectangle 56"/>
          <p:cNvSpPr>
            <a:spLocks noChangeArrowheads="1"/>
          </p:cNvSpPr>
          <p:nvPr/>
        </p:nvSpPr>
        <p:spPr bwMode="auto">
          <a:xfrm rot="6876422">
            <a:off x="4174861" y="4172814"/>
            <a:ext cx="12811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vi-VN" sz="4000">
                <a:solidFill>
                  <a:srgbClr val="000066"/>
                </a:solidFill>
                <a:latin typeface="Arial" pitchFamily="34" charset="0"/>
                <a:sym typeface="Wingdings" pitchFamily="2" charset="2"/>
              </a:rPr>
              <a:t></a:t>
            </a:r>
            <a:r>
              <a:rPr lang="en-US" altLang="vi-VN" sz="4000">
                <a:solidFill>
                  <a:srgbClr val="000066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9226" name="Text Box 60"/>
          <p:cNvSpPr txBox="1">
            <a:spLocks noChangeArrowheads="1"/>
          </p:cNvSpPr>
          <p:nvPr/>
        </p:nvSpPr>
        <p:spPr bwMode="auto">
          <a:xfrm>
            <a:off x="812800" y="1068388"/>
            <a:ext cx="1137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600">
                <a:solidFill>
                  <a:srgbClr val="000099"/>
                </a:solidFill>
                <a:latin typeface="Times New Roman" pitchFamily="18" charset="0"/>
              </a:rPr>
              <a:t>2/</a:t>
            </a:r>
            <a:r>
              <a:rPr lang="en-US" altLang="vi-VN" sz="36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60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vi-VN" sz="3600">
                <a:solidFill>
                  <a:srgbClr val="000099"/>
                </a:solidFill>
                <a:latin typeface="Times New Roman" pitchFamily="18" charset="0"/>
              </a:rPr>
              <a:t>C</a:t>
            </a:r>
            <a:r>
              <a:rPr lang="en-US" altLang="vi-VN" sz="3600">
                <a:solidFill>
                  <a:srgbClr val="0033CC"/>
                </a:solidFill>
                <a:latin typeface="Times New Roman" pitchFamily="18" charset="0"/>
              </a:rPr>
              <a:t>ác bước thực hiện</a:t>
            </a:r>
            <a:r>
              <a:rPr lang="en-US" altLang="vi-VN" sz="3600">
                <a:solidFill>
                  <a:srgbClr val="000099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9227" name="Text Box 61"/>
          <p:cNvSpPr txBox="1">
            <a:spLocks noChangeArrowheads="1"/>
          </p:cNvSpPr>
          <p:nvPr/>
        </p:nvSpPr>
        <p:spPr bwMode="auto">
          <a:xfrm>
            <a:off x="1117600" y="2162176"/>
            <a:ext cx="487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i="1">
                <a:solidFill>
                  <a:srgbClr val="FF0000"/>
                </a:solidFill>
                <a:latin typeface="Times New Roman" pitchFamily="18" charset="0"/>
              </a:rPr>
              <a:t>Bước 2:</a:t>
            </a:r>
            <a:r>
              <a:rPr lang="en-US" altLang="vi-VN" sz="2800" b="0">
                <a:solidFill>
                  <a:srgbClr val="000099"/>
                </a:solidFill>
                <a:latin typeface="Times New Roman" pitchFamily="18" charset="0"/>
              </a:rPr>
              <a:t>  C</a:t>
            </a:r>
            <a:r>
              <a:rPr lang="en-US" altLang="vi-VN" sz="2800" b="0">
                <a:solidFill>
                  <a:srgbClr val="0033CC"/>
                </a:solidFill>
                <a:latin typeface="Times New Roman" pitchFamily="18" charset="0"/>
              </a:rPr>
              <a:t>ắt </a:t>
            </a:r>
            <a:r>
              <a:rPr lang="en-US" altLang="vi-VN" sz="2800" b="0">
                <a:solidFill>
                  <a:srgbClr val="000099"/>
                </a:solidFill>
                <a:latin typeface="Times New Roman" pitchFamily="18" charset="0"/>
              </a:rPr>
              <a:t> chữ V</a:t>
            </a:r>
          </a:p>
        </p:txBody>
      </p:sp>
      <p:sp>
        <p:nvSpPr>
          <p:cNvPr id="177214" name="Text Box 62"/>
          <p:cNvSpPr txBox="1">
            <a:spLocks noChangeArrowheads="1"/>
          </p:cNvSpPr>
          <p:nvPr/>
        </p:nvSpPr>
        <p:spPr bwMode="auto">
          <a:xfrm>
            <a:off x="1219200" y="2543176"/>
            <a:ext cx="10972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0">
                <a:solidFill>
                  <a:srgbClr val="0000FF"/>
                </a:solidFill>
                <a:latin typeface="Times New Roman" pitchFamily="18" charset="0"/>
              </a:rPr>
              <a:t>Gấp đôi hình chữ nhật đã kẻ chữ V theo đường dấu giữa(mặt trái ra ngoài). Cắt theo đường kẻ nửa chữ V, bỏ phần gạch chéo(H3). Mở ra được chữ V như chữ mẫu(H.1).</a:t>
            </a:r>
          </a:p>
        </p:txBody>
      </p:sp>
      <p:sp>
        <p:nvSpPr>
          <p:cNvPr id="9229" name="Text Box 63"/>
          <p:cNvSpPr txBox="1">
            <a:spLocks noChangeArrowheads="1"/>
          </p:cNvSpPr>
          <p:nvPr/>
        </p:nvSpPr>
        <p:spPr bwMode="auto">
          <a:xfrm>
            <a:off x="1219200" y="1704975"/>
            <a:ext cx="487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i="1">
                <a:solidFill>
                  <a:srgbClr val="FF0000"/>
                </a:solidFill>
                <a:latin typeface="Times New Roman" pitchFamily="18" charset="0"/>
              </a:rPr>
              <a:t>Bước 1:</a:t>
            </a:r>
            <a:r>
              <a:rPr lang="en-US" altLang="vi-VN" sz="2800" b="0">
                <a:solidFill>
                  <a:srgbClr val="000099"/>
                </a:solidFill>
                <a:latin typeface="Times New Roman" pitchFamily="18" charset="0"/>
              </a:rPr>
              <a:t> Kẻ chữ V</a:t>
            </a:r>
          </a:p>
        </p:txBody>
      </p:sp>
      <p:sp>
        <p:nvSpPr>
          <p:cNvPr id="177216" name="Text Box 64"/>
          <p:cNvSpPr txBox="1">
            <a:spLocks noChangeArrowheads="1"/>
          </p:cNvSpPr>
          <p:nvPr/>
        </p:nvSpPr>
        <p:spPr bwMode="auto">
          <a:xfrm>
            <a:off x="3636434" y="6172201"/>
            <a:ext cx="256116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>
                <a:solidFill>
                  <a:srgbClr val="0033CC"/>
                </a:solidFill>
                <a:latin typeface="Times New Roman" pitchFamily="18" charset="0"/>
              </a:rPr>
              <a:t>Hình 3</a:t>
            </a:r>
          </a:p>
        </p:txBody>
      </p:sp>
      <p:sp>
        <p:nvSpPr>
          <p:cNvPr id="177217" name="Text Box 65"/>
          <p:cNvSpPr txBox="1">
            <a:spLocks noChangeArrowheads="1"/>
          </p:cNvSpPr>
          <p:nvPr/>
        </p:nvSpPr>
        <p:spPr bwMode="auto">
          <a:xfrm>
            <a:off x="8128001" y="6172201"/>
            <a:ext cx="256116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>
                <a:solidFill>
                  <a:srgbClr val="0033CC"/>
                </a:solidFill>
                <a:latin typeface="Times New Roman" pitchFamily="18" charset="0"/>
              </a:rPr>
              <a:t>Hình 1</a:t>
            </a:r>
          </a:p>
        </p:txBody>
      </p:sp>
      <p:pic>
        <p:nvPicPr>
          <p:cNvPr id="177218" name="Picture 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168" y="4724400"/>
            <a:ext cx="129963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83783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857 0.05602 L 0.03976 -0.2328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33" dur="2000" fill="hold"/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8" presetClass="exit" presetSubtype="0" ac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4 0.05602 L -0.04046 0.2622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7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1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53" dur="2000" fill="hold"/>
                                        <p:tgtEl>
                                          <p:spTgt spid="177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8" presetClass="exit" presetSubtype="0" ac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7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7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6" grpId="0" animBg="1"/>
      <p:bldP spid="177170" grpId="0"/>
      <p:bldP spid="177170" grpId="1"/>
      <p:bldP spid="177170" grpId="2"/>
      <p:bldP spid="177172" grpId="0" animBg="1"/>
      <p:bldP spid="177190" grpId="0" animBg="1"/>
      <p:bldP spid="177208" grpId="0"/>
      <p:bldP spid="177208" grpId="1"/>
      <p:bldP spid="177208" grpId="2"/>
      <p:bldP spid="177214" grpId="0"/>
      <p:bldP spid="177216" grpId="0"/>
      <p:bldP spid="1772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4"/>
          <p:cNvSpPr txBox="1">
            <a:spLocks noChangeArrowheads="1"/>
          </p:cNvSpPr>
          <p:nvPr/>
        </p:nvSpPr>
        <p:spPr bwMode="auto">
          <a:xfrm>
            <a:off x="2743200" y="76201"/>
            <a:ext cx="18473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vi-VN" b="0">
              <a:latin typeface="Times New Roman" pitchFamily="18" charset="0"/>
            </a:endParaRPr>
          </a:p>
          <a:p>
            <a:pPr eaLnBrk="1" hangingPunct="1"/>
            <a:endParaRPr lang="en-US" altLang="vi-VN" b="0">
              <a:latin typeface="Times New Roman" pitchFamily="18" charset="0"/>
            </a:endParaRPr>
          </a:p>
        </p:txBody>
      </p:sp>
      <p:sp>
        <p:nvSpPr>
          <p:cNvPr id="10243" name="Text Box 47"/>
          <p:cNvSpPr txBox="1">
            <a:spLocks noChangeArrowheads="1"/>
          </p:cNvSpPr>
          <p:nvPr/>
        </p:nvSpPr>
        <p:spPr bwMode="auto">
          <a:xfrm>
            <a:off x="812800" y="1035050"/>
            <a:ext cx="1137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600">
                <a:solidFill>
                  <a:srgbClr val="000099"/>
                </a:solidFill>
                <a:latin typeface="Times New Roman" pitchFamily="18" charset="0"/>
              </a:rPr>
              <a:t>2/</a:t>
            </a:r>
            <a:r>
              <a:rPr lang="en-US" altLang="vi-VN" sz="36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600">
                <a:solidFill>
                  <a:srgbClr val="000099"/>
                </a:solidFill>
                <a:latin typeface="Times New Roman" pitchFamily="18" charset="0"/>
              </a:rPr>
              <a:t>C</a:t>
            </a:r>
            <a:r>
              <a:rPr lang="en-US" altLang="vi-VN" sz="3600">
                <a:solidFill>
                  <a:srgbClr val="0033CC"/>
                </a:solidFill>
                <a:latin typeface="Times New Roman" pitchFamily="18" charset="0"/>
              </a:rPr>
              <a:t>ác bước thực hiện</a:t>
            </a:r>
            <a:r>
              <a:rPr lang="en-US" altLang="vi-VN" sz="3600">
                <a:solidFill>
                  <a:srgbClr val="000099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74132" name="Text Box 52"/>
          <p:cNvSpPr txBox="1">
            <a:spLocks noChangeArrowheads="1"/>
          </p:cNvSpPr>
          <p:nvPr/>
        </p:nvSpPr>
        <p:spPr bwMode="auto">
          <a:xfrm>
            <a:off x="4876801" y="6338888"/>
            <a:ext cx="184996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>
                <a:solidFill>
                  <a:srgbClr val="0033CC"/>
                </a:solidFill>
                <a:latin typeface="Times New Roman" pitchFamily="18" charset="0"/>
              </a:rPr>
              <a:t>Hình 4</a:t>
            </a:r>
          </a:p>
        </p:txBody>
      </p:sp>
      <p:sp>
        <p:nvSpPr>
          <p:cNvPr id="10245" name="Text Box 53"/>
          <p:cNvSpPr txBox="1">
            <a:spLocks noChangeArrowheads="1"/>
          </p:cNvSpPr>
          <p:nvPr/>
        </p:nvSpPr>
        <p:spPr bwMode="auto">
          <a:xfrm>
            <a:off x="1117600" y="1538288"/>
            <a:ext cx="4876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i="1">
                <a:solidFill>
                  <a:srgbClr val="FF0000"/>
                </a:solidFill>
                <a:latin typeface="Times New Roman" pitchFamily="18" charset="0"/>
              </a:rPr>
              <a:t>Bước 3:</a:t>
            </a:r>
            <a:r>
              <a:rPr lang="en-US" altLang="vi-VN" sz="2800" b="0">
                <a:solidFill>
                  <a:srgbClr val="000099"/>
                </a:solidFill>
                <a:latin typeface="Times New Roman" pitchFamily="18" charset="0"/>
              </a:rPr>
              <a:t>  D</a:t>
            </a:r>
            <a:r>
              <a:rPr lang="en-US" altLang="vi-VN" sz="2800" b="0">
                <a:solidFill>
                  <a:srgbClr val="0033CC"/>
                </a:solidFill>
                <a:latin typeface="Times New Roman" pitchFamily="18" charset="0"/>
              </a:rPr>
              <a:t>án </a:t>
            </a:r>
            <a:r>
              <a:rPr lang="en-US" altLang="vi-VN" sz="2800" b="0">
                <a:solidFill>
                  <a:srgbClr val="000099"/>
                </a:solidFill>
                <a:latin typeface="Times New Roman" pitchFamily="18" charset="0"/>
              </a:rPr>
              <a:t>chữ V</a:t>
            </a:r>
          </a:p>
        </p:txBody>
      </p:sp>
      <p:sp>
        <p:nvSpPr>
          <p:cNvPr id="174134" name="Text Box 54"/>
          <p:cNvSpPr txBox="1">
            <a:spLocks noChangeArrowheads="1"/>
          </p:cNvSpPr>
          <p:nvPr/>
        </p:nvSpPr>
        <p:spPr bwMode="auto">
          <a:xfrm>
            <a:off x="1117600" y="2787650"/>
            <a:ext cx="1107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i="1">
                <a:solidFill>
                  <a:srgbClr val="0033CC"/>
                </a:solidFill>
                <a:latin typeface="Times New Roman" pitchFamily="18" charset="0"/>
              </a:rPr>
              <a:t>- Bôi hồ vào mặt kẻ ô của chữ và dán vào vị trí đã định.(H4). </a:t>
            </a:r>
          </a:p>
        </p:txBody>
      </p:sp>
      <p:sp>
        <p:nvSpPr>
          <p:cNvPr id="174136" name="Line 56"/>
          <p:cNvSpPr>
            <a:spLocks noChangeShapeType="1"/>
          </p:cNvSpPr>
          <p:nvPr/>
        </p:nvSpPr>
        <p:spPr bwMode="auto">
          <a:xfrm>
            <a:off x="2641600" y="6338888"/>
            <a:ext cx="599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137" name="Text Box 57"/>
          <p:cNvSpPr txBox="1">
            <a:spLocks noChangeArrowheads="1"/>
          </p:cNvSpPr>
          <p:nvPr/>
        </p:nvSpPr>
        <p:spPr bwMode="auto">
          <a:xfrm>
            <a:off x="1117600" y="3625850"/>
            <a:ext cx="1026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i="1">
                <a:solidFill>
                  <a:srgbClr val="000099"/>
                </a:solidFill>
                <a:latin typeface="Times New Roman" pitchFamily="18" charset="0"/>
              </a:rPr>
              <a:t>- </a:t>
            </a:r>
            <a:r>
              <a:rPr lang="en-US" altLang="vi-VN" sz="2800" i="1">
                <a:solidFill>
                  <a:srgbClr val="0000FF"/>
                </a:solidFill>
                <a:latin typeface="Times New Roman" pitchFamily="18" charset="0"/>
              </a:rPr>
              <a:t>Đặt tờ giấy nháp lên trên chữ vừa dán để miết cho phẳng.</a:t>
            </a:r>
          </a:p>
        </p:txBody>
      </p:sp>
      <p:sp>
        <p:nvSpPr>
          <p:cNvPr id="174138" name="Text Box 58"/>
          <p:cNvSpPr txBox="1">
            <a:spLocks noChangeArrowheads="1"/>
          </p:cNvSpPr>
          <p:nvPr/>
        </p:nvSpPr>
        <p:spPr bwMode="auto">
          <a:xfrm>
            <a:off x="1117600" y="1949450"/>
            <a:ext cx="11074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i="1">
                <a:solidFill>
                  <a:srgbClr val="000099"/>
                </a:solidFill>
                <a:latin typeface="Times New Roman" pitchFamily="18" charset="0"/>
              </a:rPr>
              <a:t>- Kẻ</a:t>
            </a:r>
            <a:r>
              <a:rPr lang="en-US" altLang="vi-VN" sz="2800" i="1">
                <a:solidFill>
                  <a:srgbClr val="0033CC"/>
                </a:solidFill>
                <a:latin typeface="Times New Roman" pitchFamily="18" charset="0"/>
              </a:rPr>
              <a:t> một đường thẳng nằm ngang làm chuẩn. Đặt ướm chữ V vào đường chuẩn cho cân đối.</a:t>
            </a:r>
          </a:p>
        </p:txBody>
      </p:sp>
      <p:pic>
        <p:nvPicPr>
          <p:cNvPr id="174139" name="Picture 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1" y="4895850"/>
            <a:ext cx="129963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25446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"/>
                                        <p:tgtEl>
                                          <p:spTgt spid="17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2" grpId="0"/>
      <p:bldP spid="174134" grpId="0"/>
      <p:bldP spid="174136" grpId="0" animBg="1"/>
      <p:bldP spid="174137" grpId="0"/>
      <p:bldP spid="1741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7"/>
          <p:cNvSpPr txBox="1">
            <a:spLocks noChangeArrowheads="1"/>
          </p:cNvSpPr>
          <p:nvPr/>
        </p:nvSpPr>
        <p:spPr bwMode="auto">
          <a:xfrm>
            <a:off x="812800" y="850900"/>
            <a:ext cx="1137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>
                <a:solidFill>
                  <a:srgbClr val="000099"/>
                </a:solidFill>
                <a:latin typeface="Times New Roman" pitchFamily="18" charset="0"/>
              </a:rPr>
              <a:t>      3/ Th</a:t>
            </a:r>
            <a:r>
              <a:rPr lang="en-US" altLang="vi-VN" sz="3600">
                <a:solidFill>
                  <a:srgbClr val="0033CC"/>
                </a:solidFill>
                <a:latin typeface="Times New Roman" pitchFamily="18" charset="0"/>
              </a:rPr>
              <a:t>ực hành</a:t>
            </a:r>
          </a:p>
        </p:txBody>
      </p:sp>
      <p:sp>
        <p:nvSpPr>
          <p:cNvPr id="184328" name="Text Box 8"/>
          <p:cNvSpPr txBox="1">
            <a:spLocks noChangeArrowheads="1"/>
          </p:cNvSpPr>
          <p:nvPr/>
        </p:nvSpPr>
        <p:spPr bwMode="auto">
          <a:xfrm>
            <a:off x="304800" y="1492250"/>
            <a:ext cx="1137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600">
                <a:solidFill>
                  <a:srgbClr val="FF0000"/>
                </a:solidFill>
                <a:latin typeface="Times New Roman" pitchFamily="18" charset="0"/>
              </a:rPr>
              <a:t>* </a:t>
            </a:r>
            <a:r>
              <a:rPr lang="en-US" altLang="vi-VN" sz="3600">
                <a:latin typeface="Times New Roman" pitchFamily="18" charset="0"/>
              </a:rPr>
              <a:t>Nêu các bước cắt, dán chữ V.</a:t>
            </a:r>
          </a:p>
        </p:txBody>
      </p:sp>
      <p:sp>
        <p:nvSpPr>
          <p:cNvPr id="184329" name="Text Box 9"/>
          <p:cNvSpPr txBox="1">
            <a:spLocks noChangeArrowheads="1"/>
          </p:cNvSpPr>
          <p:nvPr/>
        </p:nvSpPr>
        <p:spPr bwMode="auto">
          <a:xfrm>
            <a:off x="812800" y="2147888"/>
            <a:ext cx="4876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i="1">
                <a:solidFill>
                  <a:srgbClr val="FF0000"/>
                </a:solidFill>
                <a:latin typeface="Times New Roman" pitchFamily="18" charset="0"/>
              </a:rPr>
              <a:t>Bước 1:</a:t>
            </a:r>
            <a:r>
              <a:rPr lang="en-US" altLang="vi-VN" sz="2800" b="0">
                <a:solidFill>
                  <a:srgbClr val="000099"/>
                </a:solidFill>
                <a:latin typeface="Times New Roman" pitchFamily="18" charset="0"/>
              </a:rPr>
              <a:t> Kẻ chữ V</a:t>
            </a:r>
          </a:p>
        </p:txBody>
      </p:sp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609600" y="3748088"/>
            <a:ext cx="4876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i="1">
                <a:solidFill>
                  <a:srgbClr val="FF0000"/>
                </a:solidFill>
                <a:latin typeface="Times New Roman" pitchFamily="18" charset="0"/>
              </a:rPr>
              <a:t>Bước 2:</a:t>
            </a:r>
            <a:r>
              <a:rPr lang="en-US" altLang="vi-VN" sz="2800" b="0">
                <a:solidFill>
                  <a:srgbClr val="000099"/>
                </a:solidFill>
                <a:latin typeface="Times New Roman" pitchFamily="18" charset="0"/>
              </a:rPr>
              <a:t>  C</a:t>
            </a:r>
            <a:r>
              <a:rPr lang="en-US" altLang="vi-VN" sz="2800" b="0">
                <a:solidFill>
                  <a:srgbClr val="0033CC"/>
                </a:solidFill>
                <a:latin typeface="Times New Roman" pitchFamily="18" charset="0"/>
              </a:rPr>
              <a:t>ắt </a:t>
            </a:r>
            <a:r>
              <a:rPr lang="en-US" altLang="vi-VN" sz="2800" b="0">
                <a:solidFill>
                  <a:srgbClr val="000099"/>
                </a:solidFill>
                <a:latin typeface="Times New Roman" pitchFamily="18" charset="0"/>
              </a:rPr>
              <a:t> chữ V</a:t>
            </a:r>
          </a:p>
        </p:txBody>
      </p:sp>
      <p:sp>
        <p:nvSpPr>
          <p:cNvPr id="184331" name="Text Box 11"/>
          <p:cNvSpPr txBox="1">
            <a:spLocks noChangeArrowheads="1"/>
          </p:cNvSpPr>
          <p:nvPr/>
        </p:nvSpPr>
        <p:spPr bwMode="auto">
          <a:xfrm>
            <a:off x="711200" y="5729288"/>
            <a:ext cx="4876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i="1">
                <a:solidFill>
                  <a:srgbClr val="FF0000"/>
                </a:solidFill>
                <a:latin typeface="Times New Roman" pitchFamily="18" charset="0"/>
              </a:rPr>
              <a:t>Bước 3:</a:t>
            </a:r>
            <a:r>
              <a:rPr lang="en-US" altLang="vi-VN" sz="2800" b="0">
                <a:solidFill>
                  <a:srgbClr val="000099"/>
                </a:solidFill>
                <a:latin typeface="Times New Roman" pitchFamily="18" charset="0"/>
              </a:rPr>
              <a:t>  D</a:t>
            </a:r>
            <a:r>
              <a:rPr lang="en-US" altLang="vi-VN" sz="2800" b="0">
                <a:solidFill>
                  <a:srgbClr val="0033CC"/>
                </a:solidFill>
                <a:latin typeface="Times New Roman" pitchFamily="18" charset="0"/>
              </a:rPr>
              <a:t>án </a:t>
            </a:r>
            <a:r>
              <a:rPr lang="en-US" altLang="vi-VN" sz="2800" b="0">
                <a:solidFill>
                  <a:srgbClr val="000099"/>
                </a:solidFill>
                <a:latin typeface="Times New Roman" pitchFamily="18" charset="0"/>
              </a:rPr>
              <a:t>chữ V</a:t>
            </a:r>
          </a:p>
        </p:txBody>
      </p:sp>
      <p:pic>
        <p:nvPicPr>
          <p:cNvPr id="184332" name="Picture 12" descr="Untitled-5"/>
          <p:cNvPicPr preferRelativeResize="0">
            <a:picLocks noChangeAspect="1" noChangeArrowheads="1"/>
          </p:cNvPicPr>
          <p:nvPr/>
        </p:nvPicPr>
        <p:blipFill>
          <a:blip r:embed="rId2">
            <a:lum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984" y="2152650"/>
            <a:ext cx="1437216" cy="1504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33" name="Picture 13" descr="Untitled-2"/>
          <p:cNvPicPr>
            <a:picLocks noChangeAspect="1" noChangeArrowheads="1"/>
          </p:cNvPicPr>
          <p:nvPr/>
        </p:nvPicPr>
        <p:blipFill>
          <a:blip r:embed="rId3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1" y="2057400"/>
            <a:ext cx="15113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34" name="Line 14"/>
          <p:cNvSpPr>
            <a:spLocks noChangeShapeType="1"/>
          </p:cNvSpPr>
          <p:nvPr/>
        </p:nvSpPr>
        <p:spPr bwMode="auto">
          <a:xfrm>
            <a:off x="6769101" y="2895600"/>
            <a:ext cx="1460500" cy="1588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5" name="Line 15"/>
          <p:cNvSpPr>
            <a:spLocks noChangeShapeType="1"/>
          </p:cNvSpPr>
          <p:nvPr/>
        </p:nvSpPr>
        <p:spPr bwMode="auto">
          <a:xfrm>
            <a:off x="9192685" y="2095500"/>
            <a:ext cx="2116" cy="163353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36" name="Line 16"/>
          <p:cNvSpPr>
            <a:spLocks noChangeShapeType="1"/>
          </p:cNvSpPr>
          <p:nvPr/>
        </p:nvSpPr>
        <p:spPr bwMode="auto">
          <a:xfrm flipV="1">
            <a:off x="6775451" y="4495800"/>
            <a:ext cx="1555749" cy="1588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338" name="Picture 18" descr="62"/>
          <p:cNvPicPr>
            <a:picLocks noChangeAspect="1" noChangeArrowheads="1"/>
          </p:cNvPicPr>
          <p:nvPr/>
        </p:nvPicPr>
        <p:blipFill>
          <a:blip r:embed="rId4">
            <a:lum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8" t="7185" r="35728" b="19078"/>
          <a:stretch>
            <a:fillRect/>
          </a:stretch>
        </p:blipFill>
        <p:spPr bwMode="auto">
          <a:xfrm>
            <a:off x="5300134" y="3886200"/>
            <a:ext cx="67521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39" name="Line 19"/>
          <p:cNvSpPr>
            <a:spLocks noChangeShapeType="1"/>
          </p:cNvSpPr>
          <p:nvPr/>
        </p:nvSpPr>
        <p:spPr bwMode="auto">
          <a:xfrm>
            <a:off x="5319185" y="6648450"/>
            <a:ext cx="4339167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84376" name="Picture 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968" y="3733800"/>
            <a:ext cx="129963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7" name="Picture 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5200650"/>
            <a:ext cx="129963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01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8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4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4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84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8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8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8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8" grpId="0"/>
      <p:bldP spid="184329" grpId="0"/>
      <p:bldP spid="184330" grpId="0"/>
      <p:bldP spid="184331" grpId="0"/>
      <p:bldP spid="184334" grpId="0" animBg="1"/>
      <p:bldP spid="184335" grpId="0" animBg="1"/>
      <p:bldP spid="184336" grpId="0" animBg="1"/>
      <p:bldP spid="1843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99" name="Text Box 15"/>
          <p:cNvSpPr txBox="1">
            <a:spLocks noChangeArrowheads="1"/>
          </p:cNvSpPr>
          <p:nvPr/>
        </p:nvSpPr>
        <p:spPr bwMode="auto">
          <a:xfrm>
            <a:off x="5035550" y="6140450"/>
            <a:ext cx="1441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600" b="0">
                <a:solidFill>
                  <a:srgbClr val="FF3300"/>
                </a:solidFill>
              </a:rPr>
              <a:t>Hình 1</a:t>
            </a:r>
          </a:p>
        </p:txBody>
      </p:sp>
      <p:sp>
        <p:nvSpPr>
          <p:cNvPr id="170003" name="Text Box 19"/>
          <p:cNvSpPr txBox="1">
            <a:spLocks noChangeArrowheads="1"/>
          </p:cNvSpPr>
          <p:nvPr/>
        </p:nvSpPr>
        <p:spPr bwMode="auto">
          <a:xfrm>
            <a:off x="2133600" y="1066800"/>
            <a:ext cx="853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vi-VN" altLang="en-US" sz="3600" dirty="0">
                <a:solidFill>
                  <a:srgbClr val="000099"/>
                </a:solidFill>
              </a:rPr>
              <a:t>B</a:t>
            </a:r>
            <a:r>
              <a:rPr lang="en-US" altLang="en-US" sz="3600" dirty="0" smtClean="0">
                <a:solidFill>
                  <a:srgbClr val="000099"/>
                </a:solidFill>
              </a:rPr>
              <a:t>/</a:t>
            </a:r>
            <a:r>
              <a:rPr lang="en-US" altLang="en-US" sz="3600" dirty="0" smtClean="0">
                <a:solidFill>
                  <a:srgbClr val="FF3300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Quan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sát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và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nhận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xét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chữ</a:t>
            </a:r>
            <a:r>
              <a:rPr lang="en-US" altLang="en-US" sz="3600" dirty="0">
                <a:solidFill>
                  <a:srgbClr val="000099"/>
                </a:solidFill>
              </a:rPr>
              <a:t> E:</a:t>
            </a:r>
          </a:p>
        </p:txBody>
      </p:sp>
      <p:sp>
        <p:nvSpPr>
          <p:cNvPr id="12292" name="Text Box 48"/>
          <p:cNvSpPr txBox="1">
            <a:spLocks noChangeArrowheads="1"/>
          </p:cNvSpPr>
          <p:nvPr/>
        </p:nvSpPr>
        <p:spPr bwMode="auto">
          <a:xfrm>
            <a:off x="2727326" y="5476876"/>
            <a:ext cx="930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/>
          </a:p>
        </p:txBody>
      </p:sp>
      <p:graphicFrame>
        <p:nvGraphicFramePr>
          <p:cNvPr id="170048" name="Group 64"/>
          <p:cNvGraphicFramePr>
            <a:graphicFrameLocks noGrp="1"/>
          </p:cNvGraphicFramePr>
          <p:nvPr/>
        </p:nvGraphicFramePr>
        <p:xfrm>
          <a:off x="2076450" y="2312988"/>
          <a:ext cx="3352800" cy="3154364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70092" name="Text Box 108"/>
          <p:cNvSpPr txBox="1">
            <a:spLocks noChangeArrowheads="1"/>
          </p:cNvSpPr>
          <p:nvPr/>
        </p:nvSpPr>
        <p:spPr bwMode="auto">
          <a:xfrm>
            <a:off x="5715000" y="1905001"/>
            <a:ext cx="403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- </a:t>
            </a:r>
            <a:r>
              <a:rPr lang="en-US" altLang="en-US">
                <a:solidFill>
                  <a:srgbClr val="FF0000"/>
                </a:solidFill>
              </a:rPr>
              <a:t>Nét chữ E rộng mấy ô ?</a:t>
            </a:r>
          </a:p>
        </p:txBody>
      </p:sp>
      <p:sp>
        <p:nvSpPr>
          <p:cNvPr id="170093" name="Text Box 109"/>
          <p:cNvSpPr txBox="1">
            <a:spLocks noChangeArrowheads="1"/>
          </p:cNvSpPr>
          <p:nvPr/>
        </p:nvSpPr>
        <p:spPr bwMode="auto">
          <a:xfrm>
            <a:off x="5695950" y="2438401"/>
            <a:ext cx="3486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- N</a:t>
            </a:r>
            <a:r>
              <a:rPr lang="en-US" altLang="en-US"/>
              <a:t>ét chữ E rộng 1 ô</a:t>
            </a:r>
          </a:p>
        </p:txBody>
      </p:sp>
      <p:sp>
        <p:nvSpPr>
          <p:cNvPr id="170094" name="Text Box 110"/>
          <p:cNvSpPr txBox="1">
            <a:spLocks noChangeArrowheads="1"/>
          </p:cNvSpPr>
          <p:nvPr/>
        </p:nvSpPr>
        <p:spPr bwMode="auto">
          <a:xfrm>
            <a:off x="5676900" y="2971801"/>
            <a:ext cx="5238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- Nhận xét về hình dáng chữ E?</a:t>
            </a:r>
            <a:r>
              <a:rPr lang="en-US" altLang="en-US" b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70095" name="Text Box 111"/>
          <p:cNvSpPr txBox="1">
            <a:spLocks noChangeArrowheads="1"/>
          </p:cNvSpPr>
          <p:nvPr/>
        </p:nvSpPr>
        <p:spPr bwMode="auto">
          <a:xfrm>
            <a:off x="5715000" y="4724400"/>
            <a:ext cx="4953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>
                <a:solidFill>
                  <a:srgbClr val="0000FF"/>
                </a:solidFill>
              </a:rPr>
              <a:t>- Ch</a:t>
            </a:r>
            <a:r>
              <a:rPr lang="en-US" altLang="en-US"/>
              <a:t>ữ</a:t>
            </a:r>
            <a:r>
              <a:rPr lang="en-US" altLang="en-US">
                <a:solidFill>
                  <a:srgbClr val="0000FF"/>
                </a:solidFill>
              </a:rPr>
              <a:t> E c</a:t>
            </a:r>
            <a:r>
              <a:rPr lang="en-US" altLang="en-US"/>
              <a:t>ó</a:t>
            </a:r>
            <a:r>
              <a:rPr lang="en-US" altLang="en-US">
                <a:solidFill>
                  <a:srgbClr val="0000FF"/>
                </a:solidFill>
              </a:rPr>
              <a:t> n</a:t>
            </a:r>
            <a:r>
              <a:rPr lang="en-US" altLang="en-US"/>
              <a:t>ữa</a:t>
            </a:r>
            <a:r>
              <a:rPr lang="en-US" altLang="en-US">
                <a:solidFill>
                  <a:srgbClr val="0000FF"/>
                </a:solidFill>
              </a:rPr>
              <a:t> ph</a:t>
            </a:r>
            <a:r>
              <a:rPr lang="en-US" altLang="en-US"/>
              <a:t>ía</a:t>
            </a:r>
            <a:r>
              <a:rPr lang="en-US" altLang="en-US">
                <a:solidFill>
                  <a:srgbClr val="0000FF"/>
                </a:solidFill>
              </a:rPr>
              <a:t> tr</a:t>
            </a:r>
            <a:r>
              <a:rPr lang="en-US" altLang="en-US"/>
              <a:t>ên</a:t>
            </a:r>
            <a:r>
              <a:rPr lang="en-US" altLang="en-US">
                <a:solidFill>
                  <a:srgbClr val="0000FF"/>
                </a:solidFill>
              </a:rPr>
              <a:t> v</a:t>
            </a:r>
            <a:r>
              <a:rPr lang="en-US" altLang="en-US"/>
              <a:t>à</a:t>
            </a:r>
            <a:r>
              <a:rPr lang="en-US" altLang="en-US">
                <a:solidFill>
                  <a:srgbClr val="0000FF"/>
                </a:solidFill>
              </a:rPr>
              <a:t> n</a:t>
            </a:r>
            <a:r>
              <a:rPr lang="en-US" altLang="en-US"/>
              <a:t>ữa</a:t>
            </a:r>
            <a:r>
              <a:rPr lang="en-US" altLang="en-US">
                <a:solidFill>
                  <a:srgbClr val="0000FF"/>
                </a:solidFill>
              </a:rPr>
              <a:t> ph</a:t>
            </a:r>
            <a:r>
              <a:rPr lang="en-US" altLang="en-US"/>
              <a:t>ía</a:t>
            </a:r>
            <a:r>
              <a:rPr lang="en-US" altLang="en-US">
                <a:solidFill>
                  <a:srgbClr val="0000FF"/>
                </a:solidFill>
              </a:rPr>
              <a:t> d</a:t>
            </a:r>
            <a:r>
              <a:rPr lang="en-US" altLang="en-US"/>
              <a:t>ưới</a:t>
            </a:r>
            <a:r>
              <a:rPr lang="en-US" altLang="en-US">
                <a:solidFill>
                  <a:srgbClr val="0000FF"/>
                </a:solidFill>
              </a:rPr>
              <a:t> gi</a:t>
            </a:r>
            <a:r>
              <a:rPr lang="en-US" altLang="en-US"/>
              <a:t>ống</a:t>
            </a:r>
            <a:r>
              <a:rPr lang="en-US" altLang="en-US">
                <a:solidFill>
                  <a:srgbClr val="0000FF"/>
                </a:solidFill>
              </a:rPr>
              <a:t> nhau.</a:t>
            </a:r>
          </a:p>
        </p:txBody>
      </p:sp>
      <p:sp>
        <p:nvSpPr>
          <p:cNvPr id="170096" name="Line 112"/>
          <p:cNvSpPr>
            <a:spLocks noChangeShapeType="1"/>
          </p:cNvSpPr>
          <p:nvPr/>
        </p:nvSpPr>
        <p:spPr bwMode="auto">
          <a:xfrm>
            <a:off x="1543050" y="3905250"/>
            <a:ext cx="4114800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  <p:sp>
        <p:nvSpPr>
          <p:cNvPr id="170132" name="Line 148"/>
          <p:cNvSpPr>
            <a:spLocks noChangeShapeType="1"/>
          </p:cNvSpPr>
          <p:nvPr/>
        </p:nvSpPr>
        <p:spPr bwMode="auto">
          <a:xfrm>
            <a:off x="2457450" y="2286000"/>
            <a:ext cx="0" cy="3200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  <p:sp>
        <p:nvSpPr>
          <p:cNvPr id="170133" name="Text Box 149"/>
          <p:cNvSpPr txBox="1">
            <a:spLocks noChangeArrowheads="1"/>
          </p:cNvSpPr>
          <p:nvPr/>
        </p:nvSpPr>
        <p:spPr bwMode="auto">
          <a:xfrm>
            <a:off x="1466850" y="3581401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5 Ô</a:t>
            </a:r>
          </a:p>
        </p:txBody>
      </p:sp>
      <p:sp>
        <p:nvSpPr>
          <p:cNvPr id="170134" name="Line 150"/>
          <p:cNvSpPr>
            <a:spLocks noChangeShapeType="1"/>
          </p:cNvSpPr>
          <p:nvPr/>
        </p:nvSpPr>
        <p:spPr bwMode="auto">
          <a:xfrm flipV="1">
            <a:off x="2743200" y="18288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  <p:sp>
        <p:nvSpPr>
          <p:cNvPr id="170135" name="Line 151"/>
          <p:cNvSpPr>
            <a:spLocks noChangeShapeType="1"/>
          </p:cNvSpPr>
          <p:nvPr/>
        </p:nvSpPr>
        <p:spPr bwMode="auto">
          <a:xfrm flipV="1">
            <a:off x="4514850" y="184785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  <p:sp>
        <p:nvSpPr>
          <p:cNvPr id="170136" name="Line 152"/>
          <p:cNvSpPr>
            <a:spLocks noChangeShapeType="1"/>
          </p:cNvSpPr>
          <p:nvPr/>
        </p:nvSpPr>
        <p:spPr bwMode="auto">
          <a:xfrm>
            <a:off x="2762250" y="1847850"/>
            <a:ext cx="1752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  <p:sp>
        <p:nvSpPr>
          <p:cNvPr id="170137" name="Text Box 153"/>
          <p:cNvSpPr txBox="1">
            <a:spLocks noChangeArrowheads="1"/>
          </p:cNvSpPr>
          <p:nvPr/>
        </p:nvSpPr>
        <p:spPr bwMode="auto">
          <a:xfrm>
            <a:off x="3292476" y="1824038"/>
            <a:ext cx="993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2,5 Ô</a:t>
            </a:r>
          </a:p>
        </p:txBody>
      </p:sp>
      <p:sp>
        <p:nvSpPr>
          <p:cNvPr id="170138" name="AutoShape 154"/>
          <p:cNvSpPr>
            <a:spLocks/>
          </p:cNvSpPr>
          <p:nvPr/>
        </p:nvSpPr>
        <p:spPr bwMode="auto">
          <a:xfrm>
            <a:off x="4457700" y="4869240"/>
            <a:ext cx="457200" cy="548521"/>
          </a:xfrm>
          <a:prstGeom prst="rightBrace">
            <a:avLst>
              <a:gd name="adj1" fmla="val 11111"/>
              <a:gd name="adj2" fmla="val 50000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/>
          </a:p>
        </p:txBody>
      </p:sp>
      <p:sp>
        <p:nvSpPr>
          <p:cNvPr id="170139" name="Text Box 155"/>
          <p:cNvSpPr txBox="1">
            <a:spLocks noChangeArrowheads="1"/>
          </p:cNvSpPr>
          <p:nvPr/>
        </p:nvSpPr>
        <p:spPr bwMode="auto">
          <a:xfrm>
            <a:off x="4781550" y="4876801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 Ô</a:t>
            </a:r>
          </a:p>
        </p:txBody>
      </p:sp>
      <p:sp>
        <p:nvSpPr>
          <p:cNvPr id="170140" name="Text Box 156"/>
          <p:cNvSpPr txBox="1">
            <a:spLocks noChangeArrowheads="1"/>
          </p:cNvSpPr>
          <p:nvPr/>
        </p:nvSpPr>
        <p:spPr bwMode="auto">
          <a:xfrm>
            <a:off x="5715000" y="3524251"/>
            <a:ext cx="4400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>
                <a:solidFill>
                  <a:srgbClr val="0000FF"/>
                </a:solidFill>
              </a:rPr>
              <a:t>- Ch</a:t>
            </a:r>
            <a:r>
              <a:rPr lang="en-US" altLang="en-US"/>
              <a:t>ữ</a:t>
            </a:r>
            <a:r>
              <a:rPr lang="en-US" altLang="en-US">
                <a:solidFill>
                  <a:srgbClr val="0000FF"/>
                </a:solidFill>
              </a:rPr>
              <a:t> E c</a:t>
            </a:r>
            <a:r>
              <a:rPr lang="en-US" altLang="en-US"/>
              <a:t>ó</a:t>
            </a:r>
            <a:r>
              <a:rPr lang="en-US" altLang="en-US">
                <a:solidFill>
                  <a:srgbClr val="0000FF"/>
                </a:solidFill>
              </a:rPr>
              <a:t> chi</a:t>
            </a:r>
            <a:r>
              <a:rPr lang="en-US" altLang="en-US"/>
              <a:t>ều dài 5 ô</a:t>
            </a:r>
            <a:r>
              <a:rPr lang="en-US" altLang="en-US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70141" name="Text Box 157"/>
          <p:cNvSpPr txBox="1">
            <a:spLocks noChangeArrowheads="1"/>
          </p:cNvSpPr>
          <p:nvPr/>
        </p:nvSpPr>
        <p:spPr bwMode="auto">
          <a:xfrm>
            <a:off x="5734050" y="4152901"/>
            <a:ext cx="4400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>
                <a:solidFill>
                  <a:srgbClr val="0000FF"/>
                </a:solidFill>
              </a:rPr>
              <a:t>- Ch</a:t>
            </a:r>
            <a:r>
              <a:rPr lang="en-US" altLang="en-US"/>
              <a:t>ữ</a:t>
            </a:r>
            <a:r>
              <a:rPr lang="en-US" altLang="en-US">
                <a:solidFill>
                  <a:srgbClr val="0000FF"/>
                </a:solidFill>
              </a:rPr>
              <a:t> E c</a:t>
            </a:r>
            <a:r>
              <a:rPr lang="en-US" altLang="en-US"/>
              <a:t>ó</a:t>
            </a:r>
            <a:r>
              <a:rPr lang="en-US" altLang="en-US">
                <a:solidFill>
                  <a:srgbClr val="0000FF"/>
                </a:solidFill>
              </a:rPr>
              <a:t> chi</a:t>
            </a:r>
            <a:r>
              <a:rPr lang="en-US" altLang="en-US"/>
              <a:t>ều rộng 2,5 ô</a:t>
            </a:r>
            <a:r>
              <a:rPr lang="en-US" altLang="en-US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84610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0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9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0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0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0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70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70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70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9" grpId="0"/>
      <p:bldP spid="170003" grpId="0"/>
      <p:bldP spid="170092" grpId="0" autoUpdateAnimBg="0"/>
      <p:bldP spid="170093" grpId="0"/>
      <p:bldP spid="170094" grpId="0"/>
      <p:bldP spid="170095" grpId="0"/>
      <p:bldP spid="170137" grpId="0"/>
      <p:bldP spid="170138" grpId="0" animBg="1"/>
      <p:bldP spid="17014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711</Words>
  <Application>Microsoft Office PowerPoint</Application>
  <PresentationFormat>Custom</PresentationFormat>
  <Paragraphs>98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VẬT LIỆU: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BKV</cp:lastModifiedBy>
  <cp:revision>18</cp:revision>
  <dcterms:created xsi:type="dcterms:W3CDTF">2021-10-30T10:19:02Z</dcterms:created>
  <dcterms:modified xsi:type="dcterms:W3CDTF">2021-12-12T10:27:44Z</dcterms:modified>
</cp:coreProperties>
</file>