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Lst>
  <p:notesMasterIdLst>
    <p:notesMasterId r:id="rId32"/>
  </p:notesMasterIdLst>
  <p:sldIdLst>
    <p:sldId id="1549" r:id="rId4"/>
    <p:sldId id="1571" r:id="rId5"/>
    <p:sldId id="300" r:id="rId6"/>
    <p:sldId id="301" r:id="rId7"/>
    <p:sldId id="302" r:id="rId8"/>
    <p:sldId id="303" r:id="rId9"/>
    <p:sldId id="304" r:id="rId10"/>
    <p:sldId id="1551" r:id="rId11"/>
    <p:sldId id="1555" r:id="rId12"/>
    <p:sldId id="1556" r:id="rId13"/>
    <p:sldId id="1572" r:id="rId14"/>
    <p:sldId id="1573" r:id="rId15"/>
    <p:sldId id="1557" r:id="rId16"/>
    <p:sldId id="1559" r:id="rId17"/>
    <p:sldId id="1552" r:id="rId18"/>
    <p:sldId id="1574" r:id="rId19"/>
    <p:sldId id="1575" r:id="rId20"/>
    <p:sldId id="1558" r:id="rId21"/>
    <p:sldId id="1578" r:id="rId22"/>
    <p:sldId id="1576" r:id="rId23"/>
    <p:sldId id="1577" r:id="rId24"/>
    <p:sldId id="1569" r:id="rId25"/>
    <p:sldId id="1579" r:id="rId26"/>
    <p:sldId id="1580" r:id="rId27"/>
    <p:sldId id="1560" r:id="rId28"/>
    <p:sldId id="1581" r:id="rId29"/>
    <p:sldId id="1561" r:id="rId30"/>
    <p:sldId id="15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FA5B0-9D57-4529-9ED5-95B160BAEA0A}"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94CB1-B78C-4587-BCB0-82450C159455}" type="slidenum">
              <a:rPr lang="en-US" smtClean="0"/>
              <a:t>‹#›</a:t>
            </a:fld>
            <a:endParaRPr lang="en-US"/>
          </a:p>
        </p:txBody>
      </p:sp>
    </p:spTree>
    <p:extLst>
      <p:ext uri="{BB962C8B-B14F-4D97-AF65-F5344CB8AC3E}">
        <p14:creationId xmlns:p14="http://schemas.microsoft.com/office/powerpoint/2010/main" val="190241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04527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CC94CB1-B78C-4587-BCB0-82450C159455}" type="slidenum">
              <a:rPr lang="en-US" smtClean="0"/>
              <a:t>16</a:t>
            </a:fld>
            <a:endParaRPr lang="en-US"/>
          </a:p>
        </p:txBody>
      </p:sp>
    </p:spTree>
    <p:extLst>
      <p:ext uri="{BB962C8B-B14F-4D97-AF65-F5344CB8AC3E}">
        <p14:creationId xmlns:p14="http://schemas.microsoft.com/office/powerpoint/2010/main" val="339517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96982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21</a:t>
            </a:fld>
            <a:endParaRPr lang="en-US"/>
          </a:p>
        </p:txBody>
      </p:sp>
    </p:spTree>
    <p:extLst>
      <p:ext uri="{BB962C8B-B14F-4D97-AF65-F5344CB8AC3E}">
        <p14:creationId xmlns:p14="http://schemas.microsoft.com/office/powerpoint/2010/main" val="387136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24</a:t>
            </a:fld>
            <a:endParaRPr lang="en-US"/>
          </a:p>
        </p:txBody>
      </p:sp>
    </p:spTree>
    <p:extLst>
      <p:ext uri="{BB962C8B-B14F-4D97-AF65-F5344CB8AC3E}">
        <p14:creationId xmlns:p14="http://schemas.microsoft.com/office/powerpoint/2010/main" val="262022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362063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a:extLst>
              <a:ext uri="{FF2B5EF4-FFF2-40B4-BE49-F238E27FC236}">
                <a16:creationId xmlns:a16="http://schemas.microsoft.com/office/drawing/2014/main" id="{DB317E5B-B821-46CE-BFE4-4F42D68AEA3F}"/>
              </a:ext>
            </a:extLst>
          </p:cNvPr>
          <p:cNvSpPr txBox="1">
            <a:spLocks/>
          </p:cNvSpPr>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112423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54405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BBAFE65-5405-4D18-BAD7-055829B7F9F6}"/>
              </a:ext>
            </a:extLst>
          </p:cNvPr>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00CF337-000C-4E17-8A98-160C8340057E}"/>
              </a:ext>
            </a:extLst>
          </p:cNvPr>
          <p:cNvGrpSpPr/>
          <p:nvPr userDrawn="1"/>
        </p:nvGrpSpPr>
        <p:grpSpPr>
          <a:xfrm>
            <a:off x="263352" y="332656"/>
            <a:ext cx="11593288" cy="6120000"/>
            <a:chOff x="263352" y="405344"/>
            <a:chExt cx="11593288" cy="6120000"/>
          </a:xfrm>
        </p:grpSpPr>
        <p:sp>
          <p:nvSpPr>
            <p:cNvPr id="6" name="矩形 5">
              <a:extLst>
                <a:ext uri="{FF2B5EF4-FFF2-40B4-BE49-F238E27FC236}">
                  <a16:creationId xmlns:a16="http://schemas.microsoft.com/office/drawing/2014/main" id="{56DC0F2F-B9D0-42E9-8BBE-03C9161B2E1F}"/>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CDCE341-5CEE-46AA-A874-016DC6933EB6}"/>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68882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063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01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31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7295" indent="0" algn="ctr">
              <a:buNone/>
              <a:defRPr>
                <a:solidFill>
                  <a:schemeClr val="tx1">
                    <a:tint val="75000"/>
                  </a:schemeClr>
                </a:solidFill>
              </a:defRPr>
            </a:lvl3pPr>
            <a:lvl4pPr marL="1825625" indent="0" algn="ctr">
              <a:buNone/>
              <a:defRPr>
                <a:solidFill>
                  <a:schemeClr val="tx1">
                    <a:tint val="75000"/>
                  </a:schemeClr>
                </a:solidFill>
              </a:defRPr>
            </a:lvl4pPr>
            <a:lvl5pPr marL="2434590" indent="0" algn="ctr">
              <a:buNone/>
              <a:defRPr>
                <a:solidFill>
                  <a:schemeClr val="tx1">
                    <a:tint val="75000"/>
                  </a:schemeClr>
                </a:solidFill>
              </a:defRPr>
            </a:lvl5pPr>
            <a:lvl6pPr marL="3042920" indent="0" algn="ctr">
              <a:buNone/>
              <a:defRPr>
                <a:solidFill>
                  <a:schemeClr val="tx1">
                    <a:tint val="75000"/>
                  </a:schemeClr>
                </a:solidFill>
              </a:defRPr>
            </a:lvl6pPr>
            <a:lvl7pPr marL="3651885" indent="0" algn="ctr">
              <a:buNone/>
              <a:defRPr>
                <a:solidFill>
                  <a:schemeClr val="tx1">
                    <a:tint val="75000"/>
                  </a:schemeClr>
                </a:solidFill>
              </a:defRPr>
            </a:lvl7pPr>
            <a:lvl8pPr marL="4260215" indent="0" algn="ctr">
              <a:buNone/>
              <a:defRPr>
                <a:solidFill>
                  <a:schemeClr val="tx1">
                    <a:tint val="75000"/>
                  </a:schemeClr>
                </a:solidFill>
              </a:defRPr>
            </a:lvl8pPr>
            <a:lvl9pPr marL="48691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66A6A-5068-46EF-827D-CC5B5F6D8E70}"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460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1075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330" indent="0">
              <a:buNone/>
              <a:defRPr sz="2400">
                <a:solidFill>
                  <a:schemeClr val="tx1">
                    <a:tint val="75000"/>
                  </a:schemeClr>
                </a:solidFill>
              </a:defRPr>
            </a:lvl2pPr>
            <a:lvl3pPr marL="1217295" indent="0">
              <a:buNone/>
              <a:defRPr sz="2100">
                <a:solidFill>
                  <a:schemeClr val="tx1">
                    <a:tint val="75000"/>
                  </a:schemeClr>
                </a:solidFill>
              </a:defRPr>
            </a:lvl3pPr>
            <a:lvl4pPr marL="1825625" indent="0">
              <a:buNone/>
              <a:defRPr sz="1900">
                <a:solidFill>
                  <a:schemeClr val="tx1">
                    <a:tint val="75000"/>
                  </a:schemeClr>
                </a:solidFill>
              </a:defRPr>
            </a:lvl4pPr>
            <a:lvl5pPr marL="2434590" indent="0">
              <a:buNone/>
              <a:defRPr sz="1900">
                <a:solidFill>
                  <a:schemeClr val="tx1">
                    <a:tint val="75000"/>
                  </a:schemeClr>
                </a:solidFill>
              </a:defRPr>
            </a:lvl5pPr>
            <a:lvl6pPr marL="3042920" indent="0">
              <a:buNone/>
              <a:defRPr sz="1900">
                <a:solidFill>
                  <a:schemeClr val="tx1">
                    <a:tint val="75000"/>
                  </a:schemeClr>
                </a:solidFill>
              </a:defRPr>
            </a:lvl6pPr>
            <a:lvl7pPr marL="3651885" indent="0">
              <a:buNone/>
              <a:defRPr sz="1900">
                <a:solidFill>
                  <a:schemeClr val="tx1">
                    <a:tint val="75000"/>
                  </a:schemeClr>
                </a:solidFill>
              </a:defRPr>
            </a:lvl7pPr>
            <a:lvl8pPr marL="4260215" indent="0">
              <a:buNone/>
              <a:defRPr sz="1900">
                <a:solidFill>
                  <a:schemeClr val="tx1">
                    <a:tint val="75000"/>
                  </a:schemeClr>
                </a:solidFill>
              </a:defRPr>
            </a:lvl8pPr>
            <a:lvl9pPr marL="486918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196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66A6A-5068-46EF-827D-CC5B5F6D8E70}"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84699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410897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66A6A-5068-46EF-827D-CC5B5F6D8E70}"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75149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66A6A-5068-46EF-827D-CC5B5F6D8E70}"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93266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4194853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266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8330" indent="0">
              <a:buNone/>
              <a:defRPr sz="3700"/>
            </a:lvl2pPr>
            <a:lvl3pPr marL="1217295" indent="0">
              <a:buNone/>
              <a:defRPr sz="3200"/>
            </a:lvl3pPr>
            <a:lvl4pPr marL="1825625" indent="0">
              <a:buNone/>
              <a:defRPr sz="2700"/>
            </a:lvl4pPr>
            <a:lvl5pPr marL="2434590" indent="0">
              <a:buNone/>
              <a:defRPr sz="2700"/>
            </a:lvl5pPr>
            <a:lvl6pPr marL="3042920" indent="0">
              <a:buNone/>
              <a:defRPr sz="2700"/>
            </a:lvl6pPr>
            <a:lvl7pPr marL="3651885" indent="0">
              <a:buNone/>
              <a:defRPr sz="2700"/>
            </a:lvl7pPr>
            <a:lvl8pPr marL="4260215" indent="0">
              <a:buNone/>
              <a:defRPr sz="2700"/>
            </a:lvl8pPr>
            <a:lvl9pPr marL="4869180"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246641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37162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3502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052150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8712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366" name="Google Shape;366;p124"/>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590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222819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37249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459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4718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4441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85" name="Google Shape;385;p12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811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1438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3" name="Google Shape;393;p131"/>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5288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64324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401" name="Google Shape;401;p133"/>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6313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025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664852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87219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956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a:extLst>
              <a:ext uri="{FF2B5EF4-FFF2-40B4-BE49-F238E27FC236}">
                <a16:creationId xmlns:a16="http://schemas.microsoft.com/office/drawing/2014/main" id="{DCFB01AF-8B20-48F5-B4E5-611848A763F4}"/>
              </a:ext>
            </a:extLst>
          </p:cNvPr>
          <p:cNvSpPr txBox="1">
            <a:spLocks/>
          </p:cNvSpPr>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91566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902565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41255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2022/10/10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04958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725" tIns="60862" rIns="121725" bIns="60862"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21725" tIns="60862" rIns="121725" bIns="608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10/10/2022</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37052540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6565" indent="-456565"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30" indent="-380365"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460" indent="-304165"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42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5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72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5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38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34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7295" rtl="0" eaLnBrk="1" latinLnBrk="0" hangingPunct="1">
        <a:defRPr sz="2400" kern="1200">
          <a:solidFill>
            <a:schemeClr val="tx1"/>
          </a:solidFill>
          <a:latin typeface="+mn-lt"/>
          <a:ea typeface="+mn-ea"/>
          <a:cs typeface="+mn-cs"/>
        </a:defRPr>
      </a:lvl1pPr>
      <a:lvl2pPr marL="608330"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5625" algn="l" defTabSz="1217295" rtl="0" eaLnBrk="1" latinLnBrk="0" hangingPunct="1">
        <a:defRPr sz="2400" kern="1200">
          <a:solidFill>
            <a:schemeClr val="tx1"/>
          </a:solidFill>
          <a:latin typeface="+mn-lt"/>
          <a:ea typeface="+mn-ea"/>
          <a:cs typeface="+mn-cs"/>
        </a:defRPr>
      </a:lvl4pPr>
      <a:lvl5pPr marL="2434590" algn="l" defTabSz="1217295" rtl="0" eaLnBrk="1" latinLnBrk="0" hangingPunct="1">
        <a:defRPr sz="2400" kern="1200">
          <a:solidFill>
            <a:schemeClr val="tx1"/>
          </a:solidFill>
          <a:latin typeface="+mn-lt"/>
          <a:ea typeface="+mn-ea"/>
          <a:cs typeface="+mn-cs"/>
        </a:defRPr>
      </a:lvl5pPr>
      <a:lvl6pPr marL="3042920" algn="l" defTabSz="1217295" rtl="0" eaLnBrk="1" latinLnBrk="0" hangingPunct="1">
        <a:defRPr sz="2400" kern="1200">
          <a:solidFill>
            <a:schemeClr val="tx1"/>
          </a:solidFill>
          <a:latin typeface="+mn-lt"/>
          <a:ea typeface="+mn-ea"/>
          <a:cs typeface="+mn-cs"/>
        </a:defRPr>
      </a:lvl6pPr>
      <a:lvl7pPr marL="3651885" algn="l" defTabSz="1217295" rtl="0" eaLnBrk="1" latinLnBrk="0" hangingPunct="1">
        <a:defRPr sz="2400" kern="1200">
          <a:solidFill>
            <a:schemeClr val="tx1"/>
          </a:solidFill>
          <a:latin typeface="+mn-lt"/>
          <a:ea typeface="+mn-ea"/>
          <a:cs typeface="+mn-cs"/>
        </a:defRPr>
      </a:lvl7pPr>
      <a:lvl8pPr marL="4260215" algn="l" defTabSz="1217295" rtl="0" eaLnBrk="1" latinLnBrk="0" hangingPunct="1">
        <a:defRPr sz="2400" kern="1200">
          <a:solidFill>
            <a:schemeClr val="tx1"/>
          </a:solidFill>
          <a:latin typeface="+mn-lt"/>
          <a:ea typeface="+mn-ea"/>
          <a:cs typeface="+mn-cs"/>
        </a:defRPr>
      </a:lvl8pPr>
      <a:lvl9pPr marL="4869180" algn="l" defTabSz="121729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4264079"/>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emf"/><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7.jp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6.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emf"/><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8.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3" Type="http://schemas.openxmlformats.org/officeDocument/2006/relationships/slide" Target="slide4.xml"/><Relationship Id="rId7" Type="http://schemas.openxmlformats.org/officeDocument/2006/relationships/image" Target="../media/image15.png"/><Relationship Id="rId12" Type="http://schemas.openxmlformats.org/officeDocument/2006/relationships/slide" Target="slide7.xml"/><Relationship Id="rId2" Type="http://schemas.openxmlformats.org/officeDocument/2006/relationships/image" Target="../media/image13.jpeg"/><Relationship Id="rId16"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slide" Target="slide6.xml"/><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18.GIF"/><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slide" Target="slide5.xml"/><Relationship Id="rId1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slide" Target="slide3.xml"/><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slide" Target="slide3.xml"/><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slide" Target="slide3.xml"/><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85824" y="-35180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1" y="3452918"/>
            <a:ext cx="2681279" cy="3098828"/>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1340638" y="686144"/>
            <a:ext cx="9698670" cy="4168951"/>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56" name="Picture 55">
            <a:extLst>
              <a:ext uri="{FF2B5EF4-FFF2-40B4-BE49-F238E27FC236}">
                <a16:creationId xmlns:a16="http://schemas.microsoft.com/office/drawing/2014/main" id="{636B6A08-980C-4F55-B247-FCAFDAD8E04D}"/>
              </a:ext>
            </a:extLst>
          </p:cNvPr>
          <p:cNvPicPr>
            <a:picLocks noChangeAspect="1"/>
          </p:cNvPicPr>
          <p:nvPr/>
        </p:nvPicPr>
        <p:blipFill>
          <a:blip r:embed="rId10"/>
          <a:stretch>
            <a:fillRect/>
          </a:stretch>
        </p:blipFill>
        <p:spPr>
          <a:xfrm>
            <a:off x="4415673" y="2573102"/>
            <a:ext cx="3666418" cy="1167931"/>
          </a:xfrm>
          <a:prstGeom prst="rect">
            <a:avLst/>
          </a:prstGeom>
        </p:spPr>
      </p:pic>
      <p:pic>
        <p:nvPicPr>
          <p:cNvPr id="24" name="Picture 23">
            <a:extLst>
              <a:ext uri="{FF2B5EF4-FFF2-40B4-BE49-F238E27FC236}">
                <a16:creationId xmlns:a16="http://schemas.microsoft.com/office/drawing/2014/main" id="{65715DBF-5C4F-462F-8653-11365FAC0F43}"/>
              </a:ext>
            </a:extLst>
          </p:cNvPr>
          <p:cNvPicPr>
            <a:picLocks noChangeAspect="1"/>
          </p:cNvPicPr>
          <p:nvPr/>
        </p:nvPicPr>
        <p:blipFill>
          <a:blip r:embed="rId11"/>
          <a:stretch>
            <a:fillRect/>
          </a:stretch>
        </p:blipFill>
        <p:spPr>
          <a:xfrm>
            <a:off x="3394157" y="3250888"/>
            <a:ext cx="6017105" cy="1481453"/>
          </a:xfrm>
          <a:prstGeom prst="rect">
            <a:avLst/>
          </a:prstGeom>
        </p:spPr>
      </p:pic>
      <p:sp>
        <p:nvSpPr>
          <p:cNvPr id="3" name="TextBox 7">
            <a:extLst>
              <a:ext uri="{FF2B5EF4-FFF2-40B4-BE49-F238E27FC236}">
                <a16:creationId xmlns:a16="http://schemas.microsoft.com/office/drawing/2014/main" id="{51B42DF3-5FD2-2B0E-4737-95C0F483DD52}"/>
              </a:ext>
            </a:extLst>
          </p:cNvPr>
          <p:cNvSpPr txBox="1"/>
          <p:nvPr/>
        </p:nvSpPr>
        <p:spPr>
          <a:xfrm>
            <a:off x="1102884" y="1465570"/>
            <a:ext cx="9914223" cy="127727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altLang="en-US" sz="3600" b="1" i="1" u="none" strike="noStrike" kern="1200" cap="none" spc="0" normalizeH="0" baseline="0" noProof="0" dirty="0">
                <a:ln>
                  <a:noFill/>
                </a:ln>
                <a:solidFill>
                  <a:srgbClr val="002060"/>
                </a:solidFill>
                <a:effectLst/>
                <a:uLnTx/>
                <a:uFillTx/>
                <a:latin typeface="+mj-lt"/>
                <a:cs typeface="Times New Roman" panose="02020603050405020304" pitchFamily="18" charset="0"/>
              </a:rPr>
              <a:t>TRƯỜNG TIỂU HỌC ÁI MỘ A</a:t>
            </a:r>
          </a:p>
          <a:p>
            <a:pPr marL="0" marR="0" lvl="0" indent="0" algn="ctr" defTabSz="914400" rtl="0" eaLnBrk="1" fontAlgn="auto" latinLnBrk="0" hangingPunct="1">
              <a:lnSpc>
                <a:spcPct val="100000"/>
              </a:lnSpc>
              <a:spcBef>
                <a:spcPts val="600"/>
              </a:spcBef>
              <a:spcAft>
                <a:spcPts val="0"/>
              </a:spcAft>
              <a:buClrTx/>
              <a:buSzTx/>
              <a:buFontTx/>
              <a:buNone/>
              <a:tabLst/>
              <a:defRPr/>
            </a:pPr>
            <a:r>
              <a:rPr lang="vi-VN" altLang="en-US" sz="3600" b="1" i="1" dirty="0">
                <a:solidFill>
                  <a:srgbClr val="002060"/>
                </a:solidFill>
                <a:latin typeface="+mj-lt"/>
                <a:cs typeface="Times New Roman" panose="02020603050405020304" pitchFamily="18" charset="0"/>
              </a:rPr>
              <a:t>Bài giảng điện tử Lớp 3</a:t>
            </a:r>
            <a:endParaRPr kumimoji="0" lang="en-US" altLang="en-US" sz="3600" b="1" i="1" u="none" strike="noStrike" kern="1200" cap="none" spc="0" normalizeH="0" baseline="0" noProof="0" dirty="0">
              <a:ln>
                <a:noFill/>
              </a:ln>
              <a:solidFill>
                <a:srgbClr val="002060"/>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4279397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noProof="0" dirty="0">
                  <a:ln>
                    <a:noFill/>
                  </a:ln>
                  <a:solidFill>
                    <a:schemeClr val="bg1"/>
                  </a:solidFill>
                  <a:effectLst/>
                  <a:uLnTx/>
                  <a:uFillTx/>
                  <a:ea typeface="微软雅黑" panose="020B0503020204020204" pitchFamily="34" charset="-122"/>
                  <a:cs typeface="+mn-cs"/>
                </a:rPr>
                <a:t>Em hãy sắp xếp các bước trong hình 4 theo thứ tự hợp lí khi sử dụng quạt điện. </a:t>
              </a:r>
              <a:endParaRPr kumimoji="0" lang="zh-CN" altLang="en-US" sz="3600" b="1" i="0" u="none" strike="noStrike" kern="1200" cap="none" spc="0" normalizeH="0" noProof="0" dirty="0">
                <a:ln>
                  <a:noFill/>
                </a:ln>
                <a:solidFill>
                  <a:schemeClr val="bg1"/>
                </a:solidFill>
                <a:effectLst/>
                <a:uLnTx/>
                <a:uFillTx/>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6E63DCC6-AD08-4CC9-8002-CD2D1D4621B4}"/>
              </a:ext>
            </a:extLst>
          </p:cNvPr>
          <p:cNvPicPr>
            <a:picLocks noChangeAspect="1"/>
          </p:cNvPicPr>
          <p:nvPr/>
        </p:nvPicPr>
        <p:blipFill>
          <a:blip r:embed="rId2"/>
          <a:stretch>
            <a:fillRect/>
          </a:stretch>
        </p:blipFill>
        <p:spPr>
          <a:xfrm>
            <a:off x="201709" y="1807159"/>
            <a:ext cx="2644968" cy="2581993"/>
          </a:xfrm>
          <a:prstGeom prst="rect">
            <a:avLst/>
          </a:prstGeom>
        </p:spPr>
      </p:pic>
      <p:pic>
        <p:nvPicPr>
          <p:cNvPr id="7" name="Picture 6">
            <a:extLst>
              <a:ext uri="{FF2B5EF4-FFF2-40B4-BE49-F238E27FC236}">
                <a16:creationId xmlns:a16="http://schemas.microsoft.com/office/drawing/2014/main" id="{68EC940C-0AA2-4182-AADE-87D00ED7DB3B}"/>
              </a:ext>
            </a:extLst>
          </p:cNvPr>
          <p:cNvPicPr>
            <a:picLocks noChangeAspect="1"/>
          </p:cNvPicPr>
          <p:nvPr/>
        </p:nvPicPr>
        <p:blipFill>
          <a:blip r:embed="rId3"/>
          <a:stretch>
            <a:fillRect/>
          </a:stretch>
        </p:blipFill>
        <p:spPr>
          <a:xfrm>
            <a:off x="2901520" y="1817402"/>
            <a:ext cx="2914650" cy="2571750"/>
          </a:xfrm>
          <a:prstGeom prst="rect">
            <a:avLst/>
          </a:prstGeom>
        </p:spPr>
      </p:pic>
      <p:pic>
        <p:nvPicPr>
          <p:cNvPr id="16" name="Picture 15">
            <a:extLst>
              <a:ext uri="{FF2B5EF4-FFF2-40B4-BE49-F238E27FC236}">
                <a16:creationId xmlns:a16="http://schemas.microsoft.com/office/drawing/2014/main" id="{7E22C3D4-C417-489F-B00E-9564F602F686}"/>
              </a:ext>
            </a:extLst>
          </p:cNvPr>
          <p:cNvPicPr>
            <a:picLocks noChangeAspect="1"/>
          </p:cNvPicPr>
          <p:nvPr/>
        </p:nvPicPr>
        <p:blipFill>
          <a:blip r:embed="rId4"/>
          <a:stretch>
            <a:fillRect/>
          </a:stretch>
        </p:blipFill>
        <p:spPr>
          <a:xfrm>
            <a:off x="5856169" y="1796915"/>
            <a:ext cx="2889495" cy="2571750"/>
          </a:xfrm>
          <a:prstGeom prst="rect">
            <a:avLst/>
          </a:prstGeom>
        </p:spPr>
      </p:pic>
      <p:pic>
        <p:nvPicPr>
          <p:cNvPr id="18" name="Picture 17">
            <a:extLst>
              <a:ext uri="{FF2B5EF4-FFF2-40B4-BE49-F238E27FC236}">
                <a16:creationId xmlns:a16="http://schemas.microsoft.com/office/drawing/2014/main" id="{4DADD953-13AE-41ED-BC2C-E4EF89939303}"/>
              </a:ext>
            </a:extLst>
          </p:cNvPr>
          <p:cNvPicPr>
            <a:picLocks noChangeAspect="1"/>
          </p:cNvPicPr>
          <p:nvPr/>
        </p:nvPicPr>
        <p:blipFill>
          <a:blip r:embed="rId5"/>
          <a:stretch>
            <a:fillRect/>
          </a:stretch>
        </p:blipFill>
        <p:spPr>
          <a:xfrm>
            <a:off x="8785663" y="1796915"/>
            <a:ext cx="3232916" cy="2581993"/>
          </a:xfrm>
          <a:prstGeom prst="rect">
            <a:avLst/>
          </a:prstGeom>
        </p:spPr>
      </p:pic>
      <p:pic>
        <p:nvPicPr>
          <p:cNvPr id="36" name="Picture 35">
            <a:extLst>
              <a:ext uri="{FF2B5EF4-FFF2-40B4-BE49-F238E27FC236}">
                <a16:creationId xmlns:a16="http://schemas.microsoft.com/office/drawing/2014/main" id="{0B9FD356-20B0-4F9A-9422-40C782953F75}"/>
              </a:ext>
            </a:extLst>
          </p:cNvPr>
          <p:cNvPicPr>
            <a:picLocks noChangeAspect="1"/>
          </p:cNvPicPr>
          <p:nvPr/>
        </p:nvPicPr>
        <p:blipFill>
          <a:blip r:embed="rId6"/>
          <a:stretch>
            <a:fillRect/>
          </a:stretch>
        </p:blipFill>
        <p:spPr>
          <a:xfrm>
            <a:off x="3987190" y="3775699"/>
            <a:ext cx="3697959" cy="3002681"/>
          </a:xfrm>
          <a:prstGeom prst="rect">
            <a:avLst/>
          </a:prstGeom>
        </p:spPr>
      </p:pic>
    </p:spTree>
    <p:extLst>
      <p:ext uri="{BB962C8B-B14F-4D97-AF65-F5344CB8AC3E}">
        <p14:creationId xmlns:p14="http://schemas.microsoft.com/office/powerpoint/2010/main" val="22626225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3" name="Picture 2">
            <a:extLst>
              <a:ext uri="{FF2B5EF4-FFF2-40B4-BE49-F238E27FC236}">
                <a16:creationId xmlns:a16="http://schemas.microsoft.com/office/drawing/2014/main" id="{D077E834-BC4D-436E-835F-A9AEC2816C3B}"/>
              </a:ext>
            </a:extLst>
          </p:cNvPr>
          <p:cNvPicPr>
            <a:picLocks noChangeAspect="1"/>
          </p:cNvPicPr>
          <p:nvPr/>
        </p:nvPicPr>
        <p:blipFill>
          <a:blip r:embed="rId13"/>
          <a:stretch>
            <a:fillRect/>
          </a:stretch>
        </p:blipFill>
        <p:spPr>
          <a:xfrm>
            <a:off x="4791302" y="2222379"/>
            <a:ext cx="2686387" cy="2368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Các</a:t>
              </a:r>
              <a:r>
                <a:rPr kumimoji="0" lang="en-US" altLang="zh-CN" sz="3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a:t>
              </a:r>
              <a:r>
                <a:rPr kumimoji="0" lang="en-US" altLang="zh-CN" sz="3600" b="1"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bước</a:t>
              </a:r>
              <a:r>
                <a:rPr kumimoji="0" lang="vi-VN" altLang="zh-CN" sz="3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theo thứ tự hợp lí khi sử dụng quạt điện. </a:t>
              </a:r>
              <a:endParaRPr kumimoji="0" lang="zh-CN" altLang="en-US" sz="36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17" name="Picture 16">
            <a:extLst>
              <a:ext uri="{FF2B5EF4-FFF2-40B4-BE49-F238E27FC236}">
                <a16:creationId xmlns:a16="http://schemas.microsoft.com/office/drawing/2014/main" id="{C1D54CEC-1911-41B2-9F00-743C6866458E}"/>
              </a:ext>
            </a:extLst>
          </p:cNvPr>
          <p:cNvPicPr>
            <a:picLocks noChangeAspect="1"/>
          </p:cNvPicPr>
          <p:nvPr/>
        </p:nvPicPr>
        <p:blipFill>
          <a:blip r:embed="rId2"/>
          <a:stretch>
            <a:fillRect/>
          </a:stretch>
        </p:blipFill>
        <p:spPr>
          <a:xfrm>
            <a:off x="201709" y="1807159"/>
            <a:ext cx="2644968" cy="2581993"/>
          </a:xfrm>
          <a:prstGeom prst="rect">
            <a:avLst/>
          </a:prstGeom>
        </p:spPr>
      </p:pic>
      <p:sp>
        <p:nvSpPr>
          <p:cNvPr id="19" name="文本框 33">
            <a:extLst>
              <a:ext uri="{FF2B5EF4-FFF2-40B4-BE49-F238E27FC236}">
                <a16:creationId xmlns:a16="http://schemas.microsoft.com/office/drawing/2014/main" id="{FEDF8067-A9DA-4692-930A-16C80B85C654}"/>
              </a:ext>
            </a:extLst>
          </p:cNvPr>
          <p:cNvSpPr txBox="1"/>
          <p:nvPr/>
        </p:nvSpPr>
        <p:spPr>
          <a:xfrm>
            <a:off x="557636"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1</a:t>
            </a:r>
          </a:p>
        </p:txBody>
      </p:sp>
      <p:pic>
        <p:nvPicPr>
          <p:cNvPr id="20" name="Picture 19">
            <a:extLst>
              <a:ext uri="{FF2B5EF4-FFF2-40B4-BE49-F238E27FC236}">
                <a16:creationId xmlns:a16="http://schemas.microsoft.com/office/drawing/2014/main" id="{109DE04C-E66A-4A4F-A641-4DC304112065}"/>
              </a:ext>
            </a:extLst>
          </p:cNvPr>
          <p:cNvPicPr>
            <a:picLocks noChangeAspect="1"/>
          </p:cNvPicPr>
          <p:nvPr/>
        </p:nvPicPr>
        <p:blipFill>
          <a:blip r:embed="rId3"/>
          <a:stretch>
            <a:fillRect/>
          </a:stretch>
        </p:blipFill>
        <p:spPr>
          <a:xfrm>
            <a:off x="2846677" y="1807159"/>
            <a:ext cx="2889495" cy="2571750"/>
          </a:xfrm>
          <a:prstGeom prst="rect">
            <a:avLst/>
          </a:prstGeom>
        </p:spPr>
      </p:pic>
      <p:sp>
        <p:nvSpPr>
          <p:cNvPr id="21" name="文本框 33">
            <a:extLst>
              <a:ext uri="{FF2B5EF4-FFF2-40B4-BE49-F238E27FC236}">
                <a16:creationId xmlns:a16="http://schemas.microsoft.com/office/drawing/2014/main" id="{51393B8E-ACB0-4BA6-9418-B0A57B417330}"/>
              </a:ext>
            </a:extLst>
          </p:cNvPr>
          <p:cNvSpPr txBox="1"/>
          <p:nvPr/>
        </p:nvSpPr>
        <p:spPr>
          <a:xfrm>
            <a:off x="3479399"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2</a:t>
            </a:r>
          </a:p>
        </p:txBody>
      </p:sp>
      <p:pic>
        <p:nvPicPr>
          <p:cNvPr id="22" name="Picture 21">
            <a:extLst>
              <a:ext uri="{FF2B5EF4-FFF2-40B4-BE49-F238E27FC236}">
                <a16:creationId xmlns:a16="http://schemas.microsoft.com/office/drawing/2014/main" id="{20004A85-CF6A-4EB7-96B1-489C9E7305A9}"/>
              </a:ext>
            </a:extLst>
          </p:cNvPr>
          <p:cNvPicPr>
            <a:picLocks noChangeAspect="1"/>
          </p:cNvPicPr>
          <p:nvPr/>
        </p:nvPicPr>
        <p:blipFill>
          <a:blip r:embed="rId4"/>
          <a:stretch>
            <a:fillRect/>
          </a:stretch>
        </p:blipFill>
        <p:spPr>
          <a:xfrm>
            <a:off x="5736172" y="1812238"/>
            <a:ext cx="3145555" cy="2581993"/>
          </a:xfrm>
          <a:prstGeom prst="rect">
            <a:avLst/>
          </a:prstGeom>
        </p:spPr>
      </p:pic>
      <p:sp>
        <p:nvSpPr>
          <p:cNvPr id="23" name="文本框 33">
            <a:extLst>
              <a:ext uri="{FF2B5EF4-FFF2-40B4-BE49-F238E27FC236}">
                <a16:creationId xmlns:a16="http://schemas.microsoft.com/office/drawing/2014/main" id="{60FF7300-125F-4711-828A-620B054F020A}"/>
              </a:ext>
            </a:extLst>
          </p:cNvPr>
          <p:cNvSpPr txBox="1"/>
          <p:nvPr/>
        </p:nvSpPr>
        <p:spPr>
          <a:xfrm>
            <a:off x="6510711" y="4473219"/>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3</a:t>
            </a:r>
          </a:p>
        </p:txBody>
      </p:sp>
      <p:sp>
        <p:nvSpPr>
          <p:cNvPr id="25" name="文本框 33">
            <a:extLst>
              <a:ext uri="{FF2B5EF4-FFF2-40B4-BE49-F238E27FC236}">
                <a16:creationId xmlns:a16="http://schemas.microsoft.com/office/drawing/2014/main" id="{C4896BFB-8D9E-4652-BD7C-85BED24ECB99}"/>
              </a:ext>
            </a:extLst>
          </p:cNvPr>
          <p:cNvSpPr txBox="1"/>
          <p:nvPr/>
        </p:nvSpPr>
        <p:spPr>
          <a:xfrm>
            <a:off x="9432474" y="4406527"/>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4</a:t>
            </a:r>
          </a:p>
        </p:txBody>
      </p:sp>
      <p:pic>
        <p:nvPicPr>
          <p:cNvPr id="26" name="Picture 25">
            <a:extLst>
              <a:ext uri="{FF2B5EF4-FFF2-40B4-BE49-F238E27FC236}">
                <a16:creationId xmlns:a16="http://schemas.microsoft.com/office/drawing/2014/main" id="{752AA5B1-B920-4822-B3CC-54DE655EBF60}"/>
              </a:ext>
            </a:extLst>
          </p:cNvPr>
          <p:cNvPicPr>
            <a:picLocks noChangeAspect="1"/>
          </p:cNvPicPr>
          <p:nvPr/>
        </p:nvPicPr>
        <p:blipFill>
          <a:blip r:embed="rId5"/>
          <a:stretch>
            <a:fillRect/>
          </a:stretch>
        </p:blipFill>
        <p:spPr>
          <a:xfrm>
            <a:off x="8941706" y="1807159"/>
            <a:ext cx="2914650" cy="2571750"/>
          </a:xfrm>
          <a:prstGeom prst="rect">
            <a:avLst/>
          </a:prstGeom>
        </p:spPr>
      </p:pic>
    </p:spTree>
    <p:extLst>
      <p:ext uri="{BB962C8B-B14F-4D97-AF65-F5344CB8AC3E}">
        <p14:creationId xmlns:p14="http://schemas.microsoft.com/office/powerpoint/2010/main" val="3475434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41DD58-C773-4CA9-9868-AEB15C2CF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907" y="3299676"/>
            <a:ext cx="4206606" cy="3004234"/>
          </a:xfrm>
          <a:prstGeom prst="rect">
            <a:avLst/>
          </a:prstGeom>
        </p:spPr>
      </p:pic>
      <p:grpSp>
        <p:nvGrpSpPr>
          <p:cNvPr id="39" name="组合 38">
            <a:extLst>
              <a:ext uri="{FF2B5EF4-FFF2-40B4-BE49-F238E27FC236}">
                <a16:creationId xmlns:a16="http://schemas.microsoft.com/office/drawing/2014/main" id="{11C80BD7-3A8E-42B3-A199-8640E93D58C0}"/>
              </a:ext>
            </a:extLst>
          </p:cNvPr>
          <p:cNvGrpSpPr/>
          <p:nvPr/>
        </p:nvGrpSpPr>
        <p:grpSpPr>
          <a:xfrm>
            <a:off x="2875280" y="1056752"/>
            <a:ext cx="6228079" cy="3210448"/>
            <a:chOff x="8359531" y="850768"/>
            <a:chExt cx="2493922" cy="2493922"/>
          </a:xfrm>
          <a:effectLst>
            <a:outerShdw blurRad="50800" dist="38100" dir="5400000" algn="t" rotWithShape="0">
              <a:prstClr val="black">
                <a:alpha val="40000"/>
              </a:prstClr>
            </a:outerShdw>
          </a:effectLst>
        </p:grpSpPr>
        <p:grpSp>
          <p:nvGrpSpPr>
            <p:cNvPr id="37" name="组合 36">
              <a:extLst>
                <a:ext uri="{FF2B5EF4-FFF2-40B4-BE49-F238E27FC236}">
                  <a16:creationId xmlns:a16="http://schemas.microsoft.com/office/drawing/2014/main" id="{FECF3E13-7341-46C9-A81D-3B290F292F95}"/>
                </a:ext>
              </a:extLst>
            </p:cNvPr>
            <p:cNvGrpSpPr/>
            <p:nvPr/>
          </p:nvGrpSpPr>
          <p:grpSpPr>
            <a:xfrm>
              <a:off x="8359531" y="850768"/>
              <a:ext cx="2493922" cy="2493922"/>
              <a:chOff x="8359531" y="850768"/>
              <a:chExt cx="2493922" cy="2493922"/>
            </a:xfrm>
          </p:grpSpPr>
          <p:sp>
            <p:nvSpPr>
              <p:cNvPr id="33" name="椭圆 32">
                <a:extLst>
                  <a:ext uri="{FF2B5EF4-FFF2-40B4-BE49-F238E27FC236}">
                    <a16:creationId xmlns:a16="http://schemas.microsoft.com/office/drawing/2014/main" id="{B9CF6852-E048-4923-BD6D-DE8E5F44DD12}"/>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文本框 34">
                <a:extLst>
                  <a:ext uri="{FF2B5EF4-FFF2-40B4-BE49-F238E27FC236}">
                    <a16:creationId xmlns:a16="http://schemas.microsoft.com/office/drawing/2014/main" id="{F1ADC457-9A16-400F-AB9A-B6221FECC975}"/>
                  </a:ext>
                </a:extLst>
              </p:cNvPr>
              <p:cNvSpPr txBox="1"/>
              <p:nvPr/>
            </p:nvSpPr>
            <p:spPr>
              <a:xfrm>
                <a:off x="8573544" y="1577113"/>
                <a:ext cx="2137330" cy="1166587"/>
              </a:xfrm>
              <a:prstGeom prst="rect">
                <a:avLst/>
              </a:prstGeom>
              <a:noFill/>
            </p:spPr>
            <p:txBody>
              <a:bodyPr wrap="square" rtlCol="0">
                <a:spAutoFit/>
              </a:bodyPr>
              <a:lstStyle/>
              <a:p>
                <a:pPr marL="0" marR="0" algn="ctr">
                  <a:lnSpc>
                    <a:spcPct val="120000"/>
                  </a:lnSpc>
                  <a:spcBef>
                    <a:spcPts val="0"/>
                  </a:spcBef>
                  <a:spcAft>
                    <a:spcPts val="0"/>
                  </a:spcAft>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Vì sao phải tắt quạt khi không sử dụng?</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38" name="椭圆 37">
              <a:extLst>
                <a:ext uri="{FF2B5EF4-FFF2-40B4-BE49-F238E27FC236}">
                  <a16:creationId xmlns:a16="http://schemas.microsoft.com/office/drawing/2014/main" id="{8A4FF40B-77DE-48FB-9DAA-C351ADFC399E}"/>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6" name="Picture 5">
            <a:extLst>
              <a:ext uri="{FF2B5EF4-FFF2-40B4-BE49-F238E27FC236}">
                <a16:creationId xmlns:a16="http://schemas.microsoft.com/office/drawing/2014/main" id="{9017FF02-4E19-44D9-97B5-95B934542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501" y="3299676"/>
            <a:ext cx="3004234" cy="3004234"/>
          </a:xfrm>
          <a:prstGeom prst="rect">
            <a:avLst/>
          </a:prstGeom>
        </p:spPr>
      </p:pic>
      <p:grpSp>
        <p:nvGrpSpPr>
          <p:cNvPr id="34" name="组合 38">
            <a:extLst>
              <a:ext uri="{FF2B5EF4-FFF2-40B4-BE49-F238E27FC236}">
                <a16:creationId xmlns:a16="http://schemas.microsoft.com/office/drawing/2014/main" id="{21A7FF18-89D3-4EE7-A726-A88790C1C51A}"/>
              </a:ext>
            </a:extLst>
          </p:cNvPr>
          <p:cNvGrpSpPr/>
          <p:nvPr/>
        </p:nvGrpSpPr>
        <p:grpSpPr>
          <a:xfrm>
            <a:off x="2875280" y="1137436"/>
            <a:ext cx="6228079" cy="3607283"/>
            <a:chOff x="8359531" y="850768"/>
            <a:chExt cx="2493922" cy="2493922"/>
          </a:xfrm>
          <a:effectLst>
            <a:outerShdw blurRad="50800" dist="38100" dir="5400000" algn="t" rotWithShape="0">
              <a:prstClr val="black">
                <a:alpha val="40000"/>
              </a:prstClr>
            </a:outerShdw>
          </a:effectLst>
        </p:grpSpPr>
        <p:grpSp>
          <p:nvGrpSpPr>
            <p:cNvPr id="36" name="组合 36">
              <a:extLst>
                <a:ext uri="{FF2B5EF4-FFF2-40B4-BE49-F238E27FC236}">
                  <a16:creationId xmlns:a16="http://schemas.microsoft.com/office/drawing/2014/main" id="{3FCC111A-27F4-4864-A836-2ADE18EF1719}"/>
                </a:ext>
              </a:extLst>
            </p:cNvPr>
            <p:cNvGrpSpPr/>
            <p:nvPr/>
          </p:nvGrpSpPr>
          <p:grpSpPr>
            <a:xfrm>
              <a:off x="8359531" y="850768"/>
              <a:ext cx="2493922" cy="2493922"/>
              <a:chOff x="8359531" y="850768"/>
              <a:chExt cx="2493922" cy="2493922"/>
            </a:xfrm>
          </p:grpSpPr>
          <p:sp>
            <p:nvSpPr>
              <p:cNvPr id="41" name="椭圆 32">
                <a:extLst>
                  <a:ext uri="{FF2B5EF4-FFF2-40B4-BE49-F238E27FC236}">
                    <a16:creationId xmlns:a16="http://schemas.microsoft.com/office/drawing/2014/main" id="{B2DC4805-2226-4091-9F36-F2E60035E6AA}"/>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文本框 34">
                <a:extLst>
                  <a:ext uri="{FF2B5EF4-FFF2-40B4-BE49-F238E27FC236}">
                    <a16:creationId xmlns:a16="http://schemas.microsoft.com/office/drawing/2014/main" id="{ABC00276-1736-455B-8DE8-8F9E11CF9CFC}"/>
                  </a:ext>
                </a:extLst>
              </p:cNvPr>
              <p:cNvSpPr txBox="1"/>
              <p:nvPr/>
            </p:nvSpPr>
            <p:spPr>
              <a:xfrm>
                <a:off x="8537827" y="1227796"/>
                <a:ext cx="2137330" cy="1740392"/>
              </a:xfrm>
              <a:prstGeom prst="rect">
                <a:avLst/>
              </a:prstGeom>
              <a:noFill/>
            </p:spPr>
            <p:txBody>
              <a:bodyPr wrap="square" rtlCol="0">
                <a:spAutoFit/>
              </a:bodyPr>
              <a:lstStyle/>
              <a:p>
                <a:pPr marL="0" marR="0" algn="ctr">
                  <a:lnSpc>
                    <a:spcPct val="120000"/>
                  </a:lnSpc>
                  <a:spcBef>
                    <a:spcPts val="0"/>
                  </a:spcBef>
                  <a:spcAft>
                    <a:spcPts val="0"/>
                  </a:spcAft>
                </a:pPr>
                <a:r>
                  <a:rPr lang="vi-VN"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Để tiết kiệm điện, tránh nguy cơ chập cháy, hư hại quạt.</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40" name="椭圆 37">
              <a:extLst>
                <a:ext uri="{FF2B5EF4-FFF2-40B4-BE49-F238E27FC236}">
                  <a16:creationId xmlns:a16="http://schemas.microsoft.com/office/drawing/2014/main" id="{8150C2AB-30C8-44B8-ABCB-EE3D4AABD320}"/>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2684280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9"/>
                                        </p:tgtEl>
                                      </p:cBhvr>
                                    </p:animEffect>
                                    <p:set>
                                      <p:cBhvr>
                                        <p:cTn id="18" dur="1" fill="hold">
                                          <p:stCondLst>
                                            <p:cond delay="499"/>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D5575-E150-428E-BA0B-E21264EE423F}"/>
              </a:ext>
            </a:extLst>
          </p:cNvPr>
          <p:cNvPicPr>
            <a:picLocks noChangeAspect="1"/>
          </p:cNvPicPr>
          <p:nvPr/>
        </p:nvPicPr>
        <p:blipFill>
          <a:blip r:embed="rId2"/>
          <a:stretch>
            <a:fillRect/>
          </a:stretch>
        </p:blipFill>
        <p:spPr>
          <a:xfrm>
            <a:off x="574387" y="1552257"/>
            <a:ext cx="11043225" cy="3273743"/>
          </a:xfrm>
          <a:prstGeom prst="rect">
            <a:avLst/>
          </a:prstGeom>
          <a:ln>
            <a:noFill/>
          </a:ln>
          <a:effectLst>
            <a:softEdge rad="112500"/>
          </a:effectLst>
        </p:spPr>
      </p:pic>
      <p:pic>
        <p:nvPicPr>
          <p:cNvPr id="5" name="Picture 4">
            <a:extLst>
              <a:ext uri="{FF2B5EF4-FFF2-40B4-BE49-F238E27FC236}">
                <a16:creationId xmlns:a16="http://schemas.microsoft.com/office/drawing/2014/main" id="{477BAB54-F03C-4E8A-99F9-6729237EA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3480" y="4536440"/>
            <a:ext cx="2128520" cy="2128520"/>
          </a:xfrm>
          <a:prstGeom prst="rect">
            <a:avLst/>
          </a:prstGeom>
        </p:spPr>
      </p:pic>
    </p:spTree>
    <p:extLst>
      <p:ext uri="{BB962C8B-B14F-4D97-AF65-F5344CB8AC3E}">
        <p14:creationId xmlns:p14="http://schemas.microsoft.com/office/powerpoint/2010/main" val="14078974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139742"/>
            <a:ext cx="2952257" cy="3412004"/>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297491" y="1898519"/>
            <a:ext cx="5938549" cy="1938992"/>
          </a:xfrm>
          <a:prstGeom prst="rect">
            <a:avLst/>
          </a:prstGeom>
          <a:noFill/>
        </p:spPr>
        <p:txBody>
          <a:bodyPr wrap="square" rtlCol="0">
            <a:spAutoFit/>
          </a:bodyPr>
          <a:lstStyle/>
          <a:p>
            <a:pPr lvl="0" algn="ct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2.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Sử</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dụng</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quạt</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điện</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an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toàn</a:t>
            </a:r>
            <a:endParaRPr kumimoji="0" lang="zh-CN" altLang="en-US" sz="6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38822180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2" presetClass="entr" presetSubtype="0" fill="hold" grpId="0" nodeType="afterEffect">
                                  <p:stCondLst>
                                    <p:cond delay="0"/>
                                  </p:stCondLst>
                                  <p:iterate type="lt">
                                    <p:tmPct val="10000"/>
                                  </p:iterate>
                                  <p:childTnLst>
                                    <p:set>
                                      <p:cBhvr>
                                        <p:cTn id="29" dur="1" fill="hold">
                                          <p:stCondLst>
                                            <p:cond delay="0"/>
                                          </p:stCondLst>
                                        </p:cTn>
                                        <p:tgtEl>
                                          <p:spTgt spid="57"/>
                                        </p:tgtEl>
                                        <p:attrNameLst>
                                          <p:attrName>style.visibility</p:attrName>
                                        </p:attrNameLst>
                                      </p:cBhvr>
                                      <p:to>
                                        <p:strVal val="visible"/>
                                      </p:to>
                                    </p:set>
                                    <p:animScale>
                                      <p:cBhvr>
                                        <p:cTn id="3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57"/>
                                        </p:tgtEl>
                                        <p:attrNameLst>
                                          <p:attrName>ppt_x</p:attrName>
                                          <p:attrName>ppt_y</p:attrName>
                                        </p:attrNameLst>
                                      </p:cBhvr>
                                    </p:animMotion>
                                    <p:animEffect transition="in" filter="fade">
                                      <p:cBhvr>
                                        <p:cTn id="32" dur="750"/>
                                        <p:tgtEl>
                                          <p:spTgt spid="57"/>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28"/>
                                        </p:tgtEl>
                                        <p:attrNameLst>
                                          <p:attrName>r</p:attrName>
                                        </p:attrNameLst>
                                      </p:cBhvr>
                                    </p:animRot>
                                    <p:animRot by="-240000">
                                      <p:cBhvr>
                                        <p:cTn id="35" dur="200" fill="hold">
                                          <p:stCondLst>
                                            <p:cond delay="200"/>
                                          </p:stCondLst>
                                        </p:cTn>
                                        <p:tgtEl>
                                          <p:spTgt spid="28"/>
                                        </p:tgtEl>
                                        <p:attrNameLst>
                                          <p:attrName>r</p:attrName>
                                        </p:attrNameLst>
                                      </p:cBhvr>
                                    </p:animRot>
                                    <p:animRot by="240000">
                                      <p:cBhvr>
                                        <p:cTn id="36" dur="200" fill="hold">
                                          <p:stCondLst>
                                            <p:cond delay="400"/>
                                          </p:stCondLst>
                                        </p:cTn>
                                        <p:tgtEl>
                                          <p:spTgt spid="28"/>
                                        </p:tgtEl>
                                        <p:attrNameLst>
                                          <p:attrName>r</p:attrName>
                                        </p:attrNameLst>
                                      </p:cBhvr>
                                    </p:animRot>
                                    <p:animRot by="-240000">
                                      <p:cBhvr>
                                        <p:cTn id="37" dur="200" fill="hold">
                                          <p:stCondLst>
                                            <p:cond delay="600"/>
                                          </p:stCondLst>
                                        </p:cTn>
                                        <p:tgtEl>
                                          <p:spTgt spid="28"/>
                                        </p:tgtEl>
                                        <p:attrNameLst>
                                          <p:attrName>r</p:attrName>
                                        </p:attrNameLst>
                                      </p:cBhvr>
                                    </p:animRot>
                                    <p:animRot by="120000">
                                      <p:cBhvr>
                                        <p:cTn id="3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54B8690-5DA3-4933-89A5-C329709AF2FE}"/>
              </a:ext>
            </a:extLst>
          </p:cNvPr>
          <p:cNvGrpSpPr/>
          <p:nvPr/>
        </p:nvGrpSpPr>
        <p:grpSpPr>
          <a:xfrm>
            <a:off x="616392" y="380165"/>
            <a:ext cx="10614857" cy="954107"/>
            <a:chOff x="616392" y="380165"/>
            <a:chExt cx="10614857" cy="954107"/>
          </a:xfrm>
        </p:grpSpPr>
        <p:sp>
          <p:nvSpPr>
            <p:cNvPr id="10" name="文本框 9">
              <a:extLst>
                <a:ext uri="{FF2B5EF4-FFF2-40B4-BE49-F238E27FC236}">
                  <a16:creationId xmlns:a16="http://schemas.microsoft.com/office/drawing/2014/main" id="{C12F79C5-DBD5-4688-82EF-C07A9EAFBACF}"/>
                </a:ext>
              </a:extLst>
            </p:cNvPr>
            <p:cNvSpPr txBox="1"/>
            <p:nvPr/>
          </p:nvSpPr>
          <p:spPr>
            <a:xfrm>
              <a:off x="1302356" y="380165"/>
              <a:ext cx="9928893" cy="954107"/>
            </a:xfrm>
            <a:prstGeom prst="rect">
              <a:avLst/>
            </a:prstGeom>
            <a:noFill/>
          </p:spPr>
          <p:txBody>
            <a:bodyPr wrap="square" rtlCol="0">
              <a:spAutoFit/>
            </a:bodyPr>
            <a:lstStyle/>
            <a:p>
              <a:pPr marL="0" marR="0" algn="ctr">
                <a:spcBef>
                  <a:spcPts val="0"/>
                </a:spcBef>
                <a:spcAft>
                  <a:spcPts val="0"/>
                </a:spcAft>
              </a:pPr>
              <a:r>
                <a:rPr lang="nl-NL"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Giải thích tại sao các tình huống sử dụng quạt điện trong hình 5 là mất an toàn:</a:t>
              </a:r>
              <a:endParaRPr lang="en-US"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1" name="组合 10">
              <a:extLst>
                <a:ext uri="{FF2B5EF4-FFF2-40B4-BE49-F238E27FC236}">
                  <a16:creationId xmlns:a16="http://schemas.microsoft.com/office/drawing/2014/main"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id="{58717FCB-BE03-4655-A8DD-B52D0FE41D32}"/>
                    </a:ext>
                  </a:extLst>
                </p:cNvPr>
                <p:cNvSpPr/>
                <p:nvPr/>
              </p:nvSpPr>
              <p:spPr>
                <a:xfrm>
                  <a:off x="2997344" y="1084834"/>
                  <a:ext cx="619199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id="{C86984A9-DBE4-4DA8-B5FA-A9DC400FF94B}"/>
              </a:ext>
            </a:extLst>
          </p:cNvPr>
          <p:cNvPicPr>
            <a:picLocks noChangeAspect="1"/>
          </p:cNvPicPr>
          <p:nvPr/>
        </p:nvPicPr>
        <p:blipFill>
          <a:blip r:embed="rId3"/>
          <a:stretch>
            <a:fillRect/>
          </a:stretch>
        </p:blipFill>
        <p:spPr>
          <a:xfrm>
            <a:off x="2551472" y="1355783"/>
            <a:ext cx="5633884" cy="4988431"/>
          </a:xfrm>
          <a:prstGeom prst="rect">
            <a:avLst/>
          </a:prstGeom>
        </p:spPr>
      </p:pic>
      <p:grpSp>
        <p:nvGrpSpPr>
          <p:cNvPr id="24" name="Group 23">
            <a:extLst>
              <a:ext uri="{FF2B5EF4-FFF2-40B4-BE49-F238E27FC236}">
                <a16:creationId xmlns:a16="http://schemas.microsoft.com/office/drawing/2014/main" id="{3CB0DF36-94F3-4F29-A1E3-785903E2C966}"/>
              </a:ext>
            </a:extLst>
          </p:cNvPr>
          <p:cNvGrpSpPr/>
          <p:nvPr/>
        </p:nvGrpSpPr>
        <p:grpSpPr>
          <a:xfrm>
            <a:off x="8564880" y="3677920"/>
            <a:ext cx="3627120" cy="2855461"/>
            <a:chOff x="465799" y="3405499"/>
            <a:chExt cx="4665577" cy="3266453"/>
          </a:xfrm>
        </p:grpSpPr>
        <p:pic>
          <p:nvPicPr>
            <p:cNvPr id="27" name="Picture 26">
              <a:extLst>
                <a:ext uri="{FF2B5EF4-FFF2-40B4-BE49-F238E27FC236}">
                  <a16:creationId xmlns:a16="http://schemas.microsoft.com/office/drawing/2014/main" id="{8DBEA851-EF85-4166-BA23-20F2B2232195}"/>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5799" y="4003780"/>
              <a:ext cx="4665577" cy="2668172"/>
            </a:xfrm>
            <a:prstGeom prst="rect">
              <a:avLst/>
            </a:prstGeom>
          </p:spPr>
        </p:pic>
        <p:sp>
          <p:nvSpPr>
            <p:cNvPr id="28" name="TextBox 27">
              <a:extLst>
                <a:ext uri="{FF2B5EF4-FFF2-40B4-BE49-F238E27FC236}">
                  <a16:creationId xmlns:a16="http://schemas.microsoft.com/office/drawing/2014/main" id="{7AE8144D-7F70-48A2-B981-2C5391505BC7}"/>
                </a:ext>
              </a:extLst>
            </p:cNvPr>
            <p:cNvSpPr txBox="1"/>
            <p:nvPr/>
          </p:nvSpPr>
          <p:spPr>
            <a:xfrm>
              <a:off x="1327073" y="3405499"/>
              <a:ext cx="3532514" cy="1228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4</a:t>
              </a:r>
              <a:endParaRPr kumimoji="0" lang="en-US" sz="54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22018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5265" y="2642197"/>
            <a:ext cx="894267" cy="1192347"/>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1" y="-73290"/>
            <a:ext cx="12192000" cy="685800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1438" y="1055084"/>
            <a:ext cx="2116968" cy="2316093"/>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90200" y="1"/>
            <a:ext cx="2762768" cy="1036033"/>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0467" y="1"/>
            <a:ext cx="2762768" cy="1036033"/>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567" y="1"/>
            <a:ext cx="2762768" cy="1036033"/>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9233" y="1"/>
            <a:ext cx="2762768" cy="1036033"/>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3901" y="-100082"/>
            <a:ext cx="1333999" cy="1333999"/>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0584" y="3705967"/>
            <a:ext cx="2330733" cy="2330733"/>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3057525" y="1114146"/>
            <a:ext cx="6371708" cy="3791229"/>
          </a:xfrm>
          <a:prstGeom prst="rect">
            <a:avLst/>
          </a:prstGeom>
          <a:noFill/>
          <a:ln>
            <a:noFill/>
          </a:ln>
        </p:spPr>
      </p:pic>
      <p:sp>
        <p:nvSpPr>
          <p:cNvPr id="1012" name="Google Shape;1012;p13"/>
          <p:cNvSpPr txBox="1"/>
          <p:nvPr/>
        </p:nvSpPr>
        <p:spPr>
          <a:xfrm>
            <a:off x="3331565" y="1347936"/>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667"/>
              <a:buFont typeface="Arial"/>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10538" y="2763596"/>
            <a:ext cx="1326145" cy="2972393"/>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8337" y="3691544"/>
            <a:ext cx="1858273" cy="2749544"/>
          </a:xfrm>
          <a:prstGeom prst="rect">
            <a:avLst/>
          </a:prstGeom>
          <a:noFill/>
          <a:ln>
            <a:noFill/>
          </a:ln>
        </p:spPr>
      </p:pic>
      <p:pic>
        <p:nvPicPr>
          <p:cNvPr id="28" name="Picture 27">
            <a:extLst>
              <a:ext uri="{FF2B5EF4-FFF2-40B4-BE49-F238E27FC236}">
                <a16:creationId xmlns:a16="http://schemas.microsoft.com/office/drawing/2014/main" id="{EFA12A74-0DD3-4C9E-911F-5F883C224832}"/>
              </a:ext>
            </a:extLst>
          </p:cNvPr>
          <p:cNvPicPr>
            <a:picLocks noChangeAspect="1"/>
          </p:cNvPicPr>
          <p:nvPr/>
        </p:nvPicPr>
        <p:blipFill>
          <a:blip r:embed="rId12"/>
          <a:stretch>
            <a:fillRect/>
          </a:stretch>
        </p:blipFill>
        <p:spPr>
          <a:xfrm>
            <a:off x="3454141" y="1393321"/>
            <a:ext cx="5578475" cy="750946"/>
          </a:xfrm>
          <a:prstGeom prst="rect">
            <a:avLst/>
          </a:prstGeom>
        </p:spPr>
      </p:pic>
      <p:pic>
        <p:nvPicPr>
          <p:cNvPr id="17" name="Picture 16">
            <a:extLst>
              <a:ext uri="{FF2B5EF4-FFF2-40B4-BE49-F238E27FC236}">
                <a16:creationId xmlns:a16="http://schemas.microsoft.com/office/drawing/2014/main" id="{9BA9609E-D5FA-4203-B67A-E600E18B8D5B}"/>
              </a:ext>
            </a:extLst>
          </p:cNvPr>
          <p:cNvPicPr>
            <a:picLocks noChangeAspect="1"/>
          </p:cNvPicPr>
          <p:nvPr/>
        </p:nvPicPr>
        <p:blipFill>
          <a:blip r:embed="rId13"/>
          <a:stretch>
            <a:fillRect/>
          </a:stretch>
        </p:blipFill>
        <p:spPr>
          <a:xfrm>
            <a:off x="5085363" y="2306118"/>
            <a:ext cx="2631440" cy="2245763"/>
          </a:xfrm>
          <a:prstGeom prst="rect">
            <a:avLst/>
          </a:prstGeom>
        </p:spPr>
      </p:pic>
    </p:spTree>
    <p:extLst>
      <p:ext uri="{BB962C8B-B14F-4D97-AF65-F5344CB8AC3E}">
        <p14:creationId xmlns:p14="http://schemas.microsoft.com/office/powerpoint/2010/main" val="8370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07133-2F52-494E-829D-556A157C4CF9}"/>
              </a:ext>
            </a:extLst>
          </p:cNvPr>
          <p:cNvPicPr>
            <a:picLocks noChangeAspect="1"/>
          </p:cNvPicPr>
          <p:nvPr/>
        </p:nvPicPr>
        <p:blipFill>
          <a:blip r:embed="rId2"/>
          <a:stretch>
            <a:fillRect/>
          </a:stretch>
        </p:blipFill>
        <p:spPr>
          <a:xfrm>
            <a:off x="469899" y="1837054"/>
            <a:ext cx="3755667" cy="3375025"/>
          </a:xfrm>
          <a:prstGeom prst="rect">
            <a:avLst/>
          </a:prstGeom>
        </p:spPr>
      </p:pic>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Đặt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trên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ghế</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làm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dễ</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bị</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đổ</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hóc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chập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hoặc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những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sự</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cố</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khác</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spTree>
    <p:extLst>
      <p:ext uri="{BB962C8B-B14F-4D97-AF65-F5344CB8AC3E}">
        <p14:creationId xmlns:p14="http://schemas.microsoft.com/office/powerpoint/2010/main" val="46405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1818640"/>
            <a:ext cx="6908800" cy="29870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Ngồi gần sát vào quạt có thể làm cho </a:t>
            </a:r>
            <a:r>
              <a:rPr lang="vi-VN" sz="3600" b="1" dirty="0">
                <a:solidFill>
                  <a:srgbClr val="FF0000"/>
                </a:solidFill>
                <a:latin typeface="Calibri" panose="020F0502020204030204" pitchFamily="34" charset="0"/>
                <a:cs typeface="Calibri" panose="020F0502020204030204" pitchFamily="34" charset="0"/>
              </a:rPr>
              <a:t>không khí lạnh và vi khuẩn trong không khí dễ xâm nhập vào cơ thể</a:t>
            </a:r>
            <a:r>
              <a:rPr lang="vi-VN" sz="3600" b="1" dirty="0">
                <a:solidFill>
                  <a:srgbClr val="002060"/>
                </a:solidFill>
                <a:latin typeface="Calibri" panose="020F0502020204030204" pitchFamily="34" charset="0"/>
                <a:cs typeface="Calibri" panose="020F0502020204030204" pitchFamily="34" charset="0"/>
              </a:rPr>
              <a:t> có nguy cơ mất an toàn nếu bị quạt đỗ vào người.</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7AFFC740-3187-4393-97FE-810F1E5A3BF7}"/>
              </a:ext>
            </a:extLst>
          </p:cNvPr>
          <p:cNvPicPr>
            <a:picLocks noChangeAspect="1"/>
          </p:cNvPicPr>
          <p:nvPr/>
        </p:nvPicPr>
        <p:blipFill>
          <a:blip r:embed="rId3"/>
          <a:stretch>
            <a:fillRect/>
          </a:stretch>
        </p:blipFill>
        <p:spPr>
          <a:xfrm>
            <a:off x="585787" y="1902142"/>
            <a:ext cx="3648969" cy="3279458"/>
          </a:xfrm>
          <a:prstGeom prst="rect">
            <a:avLst/>
          </a:prstGeom>
        </p:spPr>
      </p:pic>
    </p:spTree>
    <p:extLst>
      <p:ext uri="{BB962C8B-B14F-4D97-AF65-F5344CB8AC3E}">
        <p14:creationId xmlns:p14="http://schemas.microsoft.com/office/powerpoint/2010/main" val="188519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33" t="6961" r="24769" b="6961"/>
          <a:stretch/>
        </p:blipFill>
        <p:spPr>
          <a:xfrm>
            <a:off x="0" y="3983802"/>
            <a:ext cx="2221928" cy="2567943"/>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01</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542025" y="2692235"/>
            <a:ext cx="548532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Khởi</a:t>
            </a:r>
            <a:r>
              <a:rPr kumimoji="0" lang="en-US" altLang="zh-CN" sz="7000" b="1" i="0" u="none" strike="noStrike" kern="1200" cap="none" spc="0" normalizeH="0" noProof="0" dirty="0">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rPr>
              <a:t>động</a:t>
            </a:r>
            <a:endParaRPr kumimoji="0" lang="zh-CN" altLang="en-US" sz="7000" b="1" i="0" u="none" strike="noStrike" kern="1200" cap="none" spc="0" normalizeH="0" baseline="0" noProof="0" dirty="0">
              <a:ln>
                <a:noFill/>
              </a:ln>
              <a:solidFill>
                <a:srgbClr val="215968"/>
              </a:solidFill>
              <a:effectLst/>
              <a:uLnTx/>
              <a:uFillTx/>
              <a:latin typeface="Coiny" panose="02000903060500060000" pitchFamily="2"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3747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002060"/>
                </a:solidFill>
                <a:latin typeface="Calibri" panose="020F0502020204030204" pitchFamily="34" charset="0"/>
                <a:cs typeface="Calibri" panose="020F0502020204030204" pitchFamily="34" charset="0"/>
              </a:rPr>
              <a:t>Cho ngón tay vào lồng quạt khi quạt đang hoạt động </a:t>
            </a:r>
            <a:r>
              <a:rPr lang="vi-VN" sz="4000" b="1" dirty="0">
                <a:solidFill>
                  <a:srgbClr val="FF0000"/>
                </a:solidFill>
                <a:latin typeface="Calibri" panose="020F0502020204030204" pitchFamily="34" charset="0"/>
                <a:cs typeface="Calibri" panose="020F0502020204030204" pitchFamily="34" charset="0"/>
              </a:rPr>
              <a:t>rất nguy hiểm, nguy cơ bị tai nạn rất cao</a:t>
            </a:r>
            <a:r>
              <a:rPr lang="vi-VN"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2"/>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34A0DEF2-33C7-47BB-BD68-AF6EB48BC07E}"/>
              </a:ext>
            </a:extLst>
          </p:cNvPr>
          <p:cNvPicPr>
            <a:picLocks noChangeAspect="1"/>
          </p:cNvPicPr>
          <p:nvPr/>
        </p:nvPicPr>
        <p:blipFill>
          <a:blip r:embed="rId3"/>
          <a:stretch>
            <a:fillRect/>
          </a:stretch>
        </p:blipFill>
        <p:spPr>
          <a:xfrm>
            <a:off x="472757" y="1817687"/>
            <a:ext cx="3784544" cy="3313113"/>
          </a:xfrm>
          <a:prstGeom prst="rect">
            <a:avLst/>
          </a:prstGeom>
        </p:spPr>
      </p:pic>
    </p:spTree>
    <p:extLst>
      <p:ext uri="{BB962C8B-B14F-4D97-AF65-F5344CB8AC3E}">
        <p14:creationId xmlns:p14="http://schemas.microsoft.com/office/powerpoint/2010/main" val="170587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id="{37F58113-BDFD-48A6-8AEA-171E98EF1D7A}"/>
              </a:ext>
            </a:extLst>
          </p:cNvPr>
          <p:cNvSpPr/>
          <p:nvPr/>
        </p:nvSpPr>
        <p:spPr>
          <a:xfrm flipH="1">
            <a:off x="4582160" y="1774508"/>
            <a:ext cx="6908800" cy="303117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Tắt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bằng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cách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có</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thể</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đầu</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cắm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hoặc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đứt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khiến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hở</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mất</a:t>
            </a:r>
            <a:r>
              <a:rPr lang="en-US" sz="4000" b="1" dirty="0">
                <a:solidFill>
                  <a:srgbClr val="002060"/>
                </a:solidFill>
                <a:latin typeface="Calibri" panose="020F0502020204030204" pitchFamily="34" charset="0"/>
                <a:cs typeface="Calibri" panose="020F0502020204030204" pitchFamily="34" charset="0"/>
              </a:rPr>
              <a:t> an </a:t>
            </a:r>
            <a:r>
              <a:rPr lang="en-US" sz="4000" b="1" dirty="0" err="1">
                <a:solidFill>
                  <a:srgbClr val="002060"/>
                </a:solidFill>
                <a:latin typeface="Calibri" panose="020F0502020204030204" pitchFamily="34" charset="0"/>
                <a:cs typeface="Calibri" panose="020F0502020204030204" pitchFamily="34" charset="0"/>
              </a:rPr>
              <a:t>toàn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bị</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nguy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hiểm</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8" name="Picture 47">
            <a:extLst>
              <a:ext uri="{FF2B5EF4-FFF2-40B4-BE49-F238E27FC236}">
                <a16:creationId xmlns:a16="http://schemas.microsoft.com/office/drawing/2014/main" id="{28E33CC1-A0A8-407B-BF40-DB1A00A7AB30}"/>
              </a:ext>
            </a:extLst>
          </p:cNvPr>
          <p:cNvPicPr>
            <a:picLocks noChangeAspect="1"/>
          </p:cNvPicPr>
          <p:nvPr/>
        </p:nvPicPr>
        <p:blipFill>
          <a:blip r:embed="rId3"/>
          <a:stretch>
            <a:fillRect/>
          </a:stretch>
        </p:blipFill>
        <p:spPr>
          <a:xfrm>
            <a:off x="2860856" y="522652"/>
            <a:ext cx="7010400" cy="943704"/>
          </a:xfrm>
          <a:prstGeom prst="rect">
            <a:avLst/>
          </a:prstGeom>
        </p:spPr>
      </p:pic>
      <p:pic>
        <p:nvPicPr>
          <p:cNvPr id="3" name="Picture 2">
            <a:extLst>
              <a:ext uri="{FF2B5EF4-FFF2-40B4-BE49-F238E27FC236}">
                <a16:creationId xmlns:a16="http://schemas.microsoft.com/office/drawing/2014/main" id="{D854C58E-B9BC-49AF-9214-94FA3C631C1C}"/>
              </a:ext>
            </a:extLst>
          </p:cNvPr>
          <p:cNvPicPr>
            <a:picLocks noChangeAspect="1"/>
          </p:cNvPicPr>
          <p:nvPr/>
        </p:nvPicPr>
        <p:blipFill>
          <a:blip r:embed="rId4"/>
          <a:stretch>
            <a:fillRect/>
          </a:stretch>
        </p:blipFill>
        <p:spPr>
          <a:xfrm>
            <a:off x="508317" y="1774507"/>
            <a:ext cx="3950575" cy="3173413"/>
          </a:xfrm>
          <a:prstGeom prst="rect">
            <a:avLst/>
          </a:prstGeom>
        </p:spPr>
      </p:pic>
    </p:spTree>
    <p:extLst>
      <p:ext uri="{BB962C8B-B14F-4D97-AF65-F5344CB8AC3E}">
        <p14:creationId xmlns:p14="http://schemas.microsoft.com/office/powerpoint/2010/main" val="324872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01C9ED63-221F-4C3C-9DB7-B87667EC971E}"/>
              </a:ext>
            </a:extLst>
          </p:cNvPr>
          <p:cNvGrpSpPr/>
          <p:nvPr/>
        </p:nvGrpSpPr>
        <p:grpSpPr>
          <a:xfrm>
            <a:off x="3339063" y="1073442"/>
            <a:ext cx="5938241" cy="4291128"/>
            <a:chOff x="1215020" y="3879094"/>
            <a:chExt cx="2736304" cy="3258614"/>
          </a:xfrm>
        </p:grpSpPr>
        <p:sp>
          <p:nvSpPr>
            <p:cNvPr id="3" name="卷形: 垂直 2">
              <a:extLst>
                <a:ext uri="{FF2B5EF4-FFF2-40B4-BE49-F238E27FC236}">
                  <a16:creationId xmlns:a16="http://schemas.microsoft.com/office/drawing/2014/main" id="{1546515E-B928-4997-97A6-C05AC1B060CA}"/>
                </a:ext>
              </a:extLst>
            </p:cNvPr>
            <p:cNvSpPr/>
            <p:nvPr/>
          </p:nvSpPr>
          <p:spPr>
            <a:xfrm>
              <a:off x="1215020" y="3879094"/>
              <a:ext cx="2736304" cy="3258614"/>
            </a:xfrm>
            <a:prstGeom prst="verticalScroll">
              <a:avLst/>
            </a:prstGeom>
            <a:solidFill>
              <a:srgbClr val="FEA4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2" name="文本框 43">
              <a:extLst>
                <a:ext uri="{FF2B5EF4-FFF2-40B4-BE49-F238E27FC236}">
                  <a16:creationId xmlns:a16="http://schemas.microsoft.com/office/drawing/2014/main" id="{0DB9C034-17E7-4751-92A8-32E99FFF0807}"/>
                </a:ext>
              </a:extLst>
            </p:cNvPr>
            <p:cNvSpPr txBox="1"/>
            <p:nvPr/>
          </p:nvSpPr>
          <p:spPr>
            <a:xfrm>
              <a:off x="1532936" y="4433938"/>
              <a:ext cx="2162930" cy="26877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ea typeface="微软雅黑" panose="020B0503020204020204" pitchFamily="34" charset="-122"/>
                  <a:cs typeface="+mn-cs"/>
                </a:rPr>
                <a:t>Khi sử dụng quạt điện, nếu quạt điện phát ra tiếng kêu khác thường hoặc bị rung lắc, cần nhanh chóng tắt quạt và báo với người lớn để đảm bảo an toàn.</a:t>
              </a:r>
              <a:endParaRPr kumimoji="0" lang="en-US" altLang="zh-CN" sz="3200" b="1" i="0" u="none" strike="noStrike" kern="1200" cap="none" spc="0" normalizeH="0" baseline="0" noProof="0" dirty="0">
                <a:ln>
                  <a:noFill/>
                </a:ln>
                <a:solidFill>
                  <a:srgbClr val="002060"/>
                </a:solidFill>
                <a:effectLst/>
                <a:uLnTx/>
                <a:uFillTx/>
                <a:ea typeface="微软雅黑" panose="020B0503020204020204" pitchFamily="34" charset="-122"/>
                <a:cs typeface="+mn-cs"/>
              </a:endParaRPr>
            </a:p>
          </p:txBody>
        </p:sp>
      </p:grpSp>
      <p:pic>
        <p:nvPicPr>
          <p:cNvPr id="24" name="图片 23">
            <a:extLst>
              <a:ext uri="{FF2B5EF4-FFF2-40B4-BE49-F238E27FC236}">
                <a16:creationId xmlns:a16="http://schemas.microsoft.com/office/drawing/2014/main" id="{863339DC-B5CF-441F-81A4-3F0504E51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6119" y="3016592"/>
            <a:ext cx="4149080" cy="4149080"/>
          </a:xfrm>
          <a:prstGeom prst="rect">
            <a:avLst/>
          </a:prstGeom>
        </p:spPr>
      </p:pic>
      <p:pic>
        <p:nvPicPr>
          <p:cNvPr id="6" name="Picture 5">
            <a:extLst>
              <a:ext uri="{FF2B5EF4-FFF2-40B4-BE49-F238E27FC236}">
                <a16:creationId xmlns:a16="http://schemas.microsoft.com/office/drawing/2014/main" id="{CF0AE77B-541E-4873-B598-B49680C18CA5}"/>
              </a:ext>
            </a:extLst>
          </p:cNvPr>
          <p:cNvPicPr>
            <a:picLocks noChangeAspect="1"/>
          </p:cNvPicPr>
          <p:nvPr/>
        </p:nvPicPr>
        <p:blipFill>
          <a:blip r:embed="rId3"/>
          <a:stretch>
            <a:fillRect/>
          </a:stretch>
        </p:blipFill>
        <p:spPr>
          <a:xfrm>
            <a:off x="5169088" y="1008962"/>
            <a:ext cx="3700593" cy="859611"/>
          </a:xfrm>
          <a:prstGeom prst="rect">
            <a:avLst/>
          </a:prstGeom>
        </p:spPr>
      </p:pic>
      <p:pic>
        <p:nvPicPr>
          <p:cNvPr id="8" name="Picture 7">
            <a:extLst>
              <a:ext uri="{FF2B5EF4-FFF2-40B4-BE49-F238E27FC236}">
                <a16:creationId xmlns:a16="http://schemas.microsoft.com/office/drawing/2014/main" id="{C5BFE1D1-7780-4B54-A85B-DB1902197C80}"/>
              </a:ext>
            </a:extLst>
          </p:cNvPr>
          <p:cNvPicPr>
            <a:picLocks noChangeAspect="1"/>
          </p:cNvPicPr>
          <p:nvPr/>
        </p:nvPicPr>
        <p:blipFill>
          <a:blip r:embed="rId4"/>
          <a:stretch>
            <a:fillRect/>
          </a:stretch>
        </p:blipFill>
        <p:spPr>
          <a:xfrm>
            <a:off x="91440" y="4121467"/>
            <a:ext cx="3247623" cy="2289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1507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ppt_x</p:attrName>
                                        </p:attrNameLst>
                                      </p:cBhvr>
                                      <p:tavLst>
                                        <p:tav tm="0">
                                          <p:val>
                                            <p:strVal val="#ppt_x"/>
                                          </p:val>
                                        </p:tav>
                                        <p:tav tm="100000">
                                          <p:val>
                                            <p:strVal val="#ppt_x"/>
                                          </p:val>
                                        </p:tav>
                                      </p:tavLst>
                                    </p:anim>
                                    <p:anim calcmode="lin" valueType="num">
                                      <p:cBhvr>
                                        <p:cTn id="9" dur="750" fill="hold"/>
                                        <p:tgtEl>
                                          <p:spTgt spid="25"/>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750" fill="hold"/>
                                        <p:tgtEl>
                                          <p:spTgt spid="25"/>
                                        </p:tgtEl>
                                        <p:attrNameLst>
                                          <p:attrName>ppt_w</p:attrName>
                                        </p:attrNameLst>
                                      </p:cBhvr>
                                      <p:tavLst>
                                        <p:tav tm="0">
                                          <p:val>
                                            <p:fltVal val="0"/>
                                          </p:val>
                                        </p:tav>
                                        <p:tav tm="100000">
                                          <p:val>
                                            <p:strVal val="#ppt_w"/>
                                          </p:val>
                                        </p:tav>
                                      </p:tavLst>
                                    </p:anim>
                                    <p:anim calcmode="lin" valueType="num">
                                      <p:cBhvr>
                                        <p:cTn id="13" dur="750" fill="hold"/>
                                        <p:tgtEl>
                                          <p:spTgt spid="2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03</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Luyện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tập</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26717588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57D03C8-C198-4E9C-91E6-48FFE8F18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3.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Thực</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hành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E37BA00C-601D-421A-A55C-9AC8C74583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30068140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3">
            <a:extLst>
              <a:ext uri="{FF2B5EF4-FFF2-40B4-BE49-F238E27FC236}">
                <a16:creationId xmlns:a16="http://schemas.microsoft.com/office/drawing/2014/main" id="{20F9C3CA-DD5C-4BA1-9C47-AACDBB3221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00" t="12201" r="9051" b="16401"/>
          <a:stretch/>
        </p:blipFill>
        <p:spPr>
          <a:xfrm>
            <a:off x="1605914" y="0"/>
            <a:ext cx="7678540" cy="6446181"/>
          </a:xfrm>
          <a:prstGeom prst="rect">
            <a:avLst/>
          </a:prstGeom>
        </p:spPr>
      </p:pic>
      <p:sp>
        <p:nvSpPr>
          <p:cNvPr id="3" name="Oval 2">
            <a:extLst>
              <a:ext uri="{FF2B5EF4-FFF2-40B4-BE49-F238E27FC236}">
                <a16:creationId xmlns:a16="http://schemas.microsoft.com/office/drawing/2014/main" id="{CD3F0296-6E0E-4255-9719-40D039D03CC7}"/>
              </a:ext>
            </a:extLst>
          </p:cNvPr>
          <p:cNvSpPr/>
          <p:nvPr/>
        </p:nvSpPr>
        <p:spPr>
          <a:xfrm>
            <a:off x="3007360" y="3210560"/>
            <a:ext cx="5151120" cy="2387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T</a:t>
            </a:r>
            <a:r>
              <a:rPr lang="vi-VN" sz="3200" b="1" dirty="0">
                <a:solidFill>
                  <a:srgbClr val="FF0000"/>
                </a:solidFill>
                <a:latin typeface="Arial" panose="020B0604020202020204" pitchFamily="34" charset="0"/>
                <a:cs typeface="Arial" panose="020B0604020202020204" pitchFamily="34" charset="0"/>
              </a:rPr>
              <a:t>hực hành các bước sử dụng quạt điện trên thiết bị thực.</a:t>
            </a:r>
            <a:endParaRPr lang="en-US" sz="3200" b="1"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E7AD9DD-660F-4E99-8D94-AC4A9DB8E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9193" y="1731941"/>
            <a:ext cx="3626339" cy="4714240"/>
          </a:xfrm>
          <a:prstGeom prst="rect">
            <a:avLst/>
          </a:prstGeom>
        </p:spPr>
      </p:pic>
    </p:spTree>
    <p:extLst>
      <p:ext uri="{BB962C8B-B14F-4D97-AF65-F5344CB8AC3E}">
        <p14:creationId xmlns:p14="http://schemas.microsoft.com/office/powerpoint/2010/main" val="36459753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04</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Vận</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dụng</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17374505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par>
                                <p:cTn id="39" presetID="32" presetClass="emph" presetSubtype="0" fill="hold"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1DFFE11-EE1C-4D0A-B3E1-C92B4EB8B5DE}"/>
              </a:ext>
            </a:extLst>
          </p:cNvPr>
          <p:cNvPicPr>
            <a:picLocks noChangeAspect="1"/>
          </p:cNvPicPr>
          <p:nvPr/>
        </p:nvPicPr>
        <p:blipFill>
          <a:blip r:embed="rId2"/>
          <a:stretch>
            <a:fillRect/>
          </a:stretch>
        </p:blipFill>
        <p:spPr>
          <a:xfrm>
            <a:off x="553110" y="2891779"/>
            <a:ext cx="3697959" cy="3002681"/>
          </a:xfrm>
          <a:prstGeom prst="rect">
            <a:avLst/>
          </a:prstGeom>
        </p:spPr>
      </p:pic>
      <p:sp>
        <p:nvSpPr>
          <p:cNvPr id="28" name="对话气泡: 椭圆形 19">
            <a:extLst>
              <a:ext uri="{FF2B5EF4-FFF2-40B4-BE49-F238E27FC236}">
                <a16:creationId xmlns:a16="http://schemas.microsoft.com/office/drawing/2014/main" id="{1B289189-1984-4D94-AFFF-FF520F4CC464}"/>
              </a:ext>
            </a:extLst>
          </p:cNvPr>
          <p:cNvSpPr/>
          <p:nvPr/>
        </p:nvSpPr>
        <p:spPr>
          <a:xfrm rot="465808">
            <a:off x="1821328" y="946066"/>
            <a:ext cx="6734856" cy="1250875"/>
          </a:xfrm>
          <a:prstGeom prst="wedgeRoundRectCallout">
            <a:avLst>
              <a:gd name="adj1" fmla="val -22763"/>
              <a:gd name="adj2" fmla="val 8850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gia</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đình</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em</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có</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những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9" name="对话气泡: 椭圆形 19">
            <a:extLst>
              <a:ext uri="{FF2B5EF4-FFF2-40B4-BE49-F238E27FC236}">
                <a16:creationId xmlns:a16="http://schemas.microsoft.com/office/drawing/2014/main" id="{D666B5D9-62E3-4365-A954-E67956C293C1}"/>
              </a:ext>
            </a:extLst>
          </p:cNvPr>
          <p:cNvSpPr/>
          <p:nvPr/>
        </p:nvSpPr>
        <p:spPr>
          <a:xfrm rot="465808">
            <a:off x="4229248" y="2803561"/>
            <a:ext cx="6734856" cy="1250875"/>
          </a:xfrm>
          <a:prstGeom prst="wedgeRoundRectCallout">
            <a:avLst>
              <a:gd name="adj1" fmla="val -34415"/>
              <a:gd name="adj2" fmla="val 73290"/>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Mỗi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được</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dùng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trường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hợp</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对话气泡: 椭圆形 19">
            <a:extLst>
              <a:ext uri="{FF2B5EF4-FFF2-40B4-BE49-F238E27FC236}">
                <a16:creationId xmlns:a16="http://schemas.microsoft.com/office/drawing/2014/main" id="{9AF80CD5-AA6B-4456-9164-BD19BEB3C50D}"/>
              </a:ext>
            </a:extLst>
          </p:cNvPr>
          <p:cNvSpPr/>
          <p:nvPr/>
        </p:nvSpPr>
        <p:spPr>
          <a:xfrm rot="465808">
            <a:off x="4229247" y="4567982"/>
            <a:ext cx="6734856" cy="1250875"/>
          </a:xfrm>
          <a:prstGeom prst="wedgeRoundRectCallout">
            <a:avLst>
              <a:gd name="adj1" fmla="val -36025"/>
              <a:gd name="adj2" fmla="val 8184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a:solidFill>
                  <a:srgbClr val="FF0000"/>
                </a:solidFill>
                <a:latin typeface="Arial" panose="020B0604020202020204" pitchFamily="34" charset="0"/>
                <a:ea typeface="微软雅黑" panose="020B0503020204020204" pitchFamily="34" charset="-122"/>
                <a:cs typeface="Arial" panose="020B0604020202020204" pitchFamily="34" charset="0"/>
              </a:rPr>
              <a:t>Cách sử dụng quạt đúng cách và an toàn?</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92334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724286"/>
            <a:ext cx="2446477" cy="2827460"/>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2692171" y="701784"/>
            <a:ext cx="7415995" cy="4262720"/>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 name="Picture 2">
            <a:extLst>
              <a:ext uri="{FF2B5EF4-FFF2-40B4-BE49-F238E27FC236}">
                <a16:creationId xmlns:a16="http://schemas.microsoft.com/office/drawing/2014/main" id="{D228DA72-1090-4F93-927F-2220C2DAAC8E}"/>
              </a:ext>
            </a:extLst>
          </p:cNvPr>
          <p:cNvPicPr>
            <a:picLocks noChangeAspect="1"/>
          </p:cNvPicPr>
          <p:nvPr/>
        </p:nvPicPr>
        <p:blipFill>
          <a:blip r:embed="rId10"/>
          <a:stretch>
            <a:fillRect/>
          </a:stretch>
        </p:blipFill>
        <p:spPr>
          <a:xfrm>
            <a:off x="3252877" y="2054895"/>
            <a:ext cx="6913463" cy="2103302"/>
          </a:xfrm>
          <a:prstGeom prst="rect">
            <a:avLst/>
          </a:prstGeom>
        </p:spPr>
      </p:pic>
    </p:spTree>
    <p:extLst>
      <p:ext uri="{BB962C8B-B14F-4D97-AF65-F5344CB8AC3E}">
        <p14:creationId xmlns:p14="http://schemas.microsoft.com/office/powerpoint/2010/main" val="29349806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028" name="Picture 4" descr="Basura De Simulación Latas Verdes, Verde, Basura, Simulación PNG y Vector  para Descargar Gratis | Pngtree">
            <a:hlinkClick r:id="rId3" action="ppaction://hlinksldjump"/>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768" t="26885" r="12281" b="23935"/>
          <a:stretch>
            <a:fillRect/>
          </a:stretch>
        </p:blipFill>
        <p:spPr bwMode="auto">
          <a:xfrm>
            <a:off x="2096795" y="4700961"/>
            <a:ext cx="835611" cy="5271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saturation sat="400000"/>
                    </a14:imgEffect>
                    <a14:imgEffect>
                      <a14:sharpenSoften amount="50000"/>
                    </a14:imgEffect>
                  </a14:imgLayer>
                </a14:imgProps>
              </a:ext>
              <a:ext uri="{28A0092B-C50C-407E-A947-70E740481C1C}">
                <a14:useLocalDpi xmlns:a14="http://schemas.microsoft.com/office/drawing/2010/main" val="0"/>
              </a:ext>
            </a:extLst>
          </a:blip>
          <a:srcRect l="12952" t="6120" r="3022" b="14754"/>
          <a:stretch>
            <a:fillRect/>
          </a:stretch>
        </p:blipFill>
        <p:spPr>
          <a:xfrm>
            <a:off x="6858000" y="4700961"/>
            <a:ext cx="533400" cy="677511"/>
          </a:xfrm>
          <a:prstGeom prst="rect">
            <a:avLst/>
          </a:prstGeom>
        </p:spPr>
      </p:pic>
      <p:pic>
        <p:nvPicPr>
          <p:cNvPr id="3" name="Picture 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496" b="62791" l="20191" r="41064"/>
                    </a14:imgEffect>
                  </a14:imgLayer>
                </a14:imgProps>
              </a:ext>
              <a:ext uri="{28A0092B-C50C-407E-A947-70E740481C1C}">
                <a14:useLocalDpi xmlns:a14="http://schemas.microsoft.com/office/drawing/2010/main" val="0"/>
              </a:ext>
            </a:extLst>
          </a:blip>
          <a:srcRect l="21674" t="26091" r="56653" b="36954"/>
          <a:stretch>
            <a:fillRect/>
          </a:stretch>
        </p:blipFill>
        <p:spPr>
          <a:xfrm>
            <a:off x="3429000" y="5273041"/>
            <a:ext cx="1024686" cy="1537491"/>
          </a:xfrm>
          <a:prstGeom prst="rect">
            <a:avLst/>
          </a:prstGeom>
        </p:spPr>
      </p:pic>
      <p:pic>
        <p:nvPicPr>
          <p:cNvPr id="4" name="Picture 3">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23365" l="0" r="24200"/>
                    </a14:imgEffect>
                    <a14:imgEffect>
                      <a14:saturation sat="400000"/>
                    </a14:imgEffect>
                  </a14:imgLayer>
                </a14:imgProps>
              </a:ext>
              <a:ext uri="{28A0092B-C50C-407E-A947-70E740481C1C}">
                <a14:useLocalDpi xmlns:a14="http://schemas.microsoft.com/office/drawing/2010/main" val="0"/>
              </a:ext>
            </a:extLst>
          </a:blip>
          <a:srcRect r="74905" b="76175"/>
          <a:stretch>
            <a:fillRect/>
          </a:stretch>
        </p:blipFill>
        <p:spPr>
          <a:xfrm>
            <a:off x="8763000" y="3657600"/>
            <a:ext cx="914400" cy="902866"/>
          </a:xfrm>
          <a:prstGeom prst="rect">
            <a:avLst/>
          </a:prstGeom>
        </p:spPr>
      </p:pic>
      <p:pic>
        <p:nvPicPr>
          <p:cNvPr id="1030" name="Picture 6" descr="Bug GIFs - Get the best GIF on GIPHY"/>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38904" y="4630156"/>
            <a:ext cx="904497" cy="904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te Cartoon Flower – LINE stickers | LINE STORE">
            <a:hlinkClick r:id="rId12"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37888" y="2936"/>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30"/>
                                        </p:tgtEl>
                                      </p:cBhvr>
                                    </p:animEffect>
                                    <p:set>
                                      <p:cBhvr>
                                        <p:cTn id="16" dur="1" fill="hold">
                                          <p:stCondLst>
                                            <p:cond delay="49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9309" y="3810001"/>
            <a:ext cx="9144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B. </a:t>
            </a:r>
            <a:r>
              <a:rPr lang="en-US" sz="4400" dirty="0" err="1">
                <a:solidFill>
                  <a:prstClr val="white"/>
                </a:solidFill>
                <a:latin typeface="Arial-Rounded" pitchFamily="34" charset="0"/>
                <a:ea typeface="Arial-Rounded" pitchFamily="34" charset="0"/>
                <a:cs typeface="Arial-Rounded" pitchFamily="34" charset="0"/>
              </a:rPr>
              <a:t>Dây</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nguồn</a:t>
            </a:r>
            <a:endParaRPr lang="vi-VN" sz="4400" dirty="0">
              <a:solidFill>
                <a:prstClr val="white"/>
              </a:solidFill>
              <a:latin typeface="Arial-Rounded" pitchFamily="34" charset="0"/>
              <a:ea typeface="Arial-Rounded" pitchFamily="34" charset="0"/>
              <a:cs typeface="Arial-Rounded" pitchFamily="34" charset="0"/>
            </a:endParaRPr>
          </a:p>
        </p:txBody>
      </p:sp>
      <p:sp>
        <p:nvSpPr>
          <p:cNvPr id="5" name="Rectangle 4"/>
          <p:cNvSpPr/>
          <p:nvPr/>
        </p:nvSpPr>
        <p:spPr>
          <a:xfrm>
            <a:off x="1399309" y="5471887"/>
            <a:ext cx="9144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Thân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460" y="4075800"/>
            <a:ext cx="798097" cy="782741"/>
          </a:xfrm>
          <a:prstGeom prst="rect">
            <a:avLst/>
          </a:prstGeom>
          <a:solidFill>
            <a:schemeClr val="tx1">
              <a:lumMod val="50000"/>
              <a:lumOff val="50000"/>
            </a:schemeClr>
          </a:solidFill>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0" y="5742481"/>
            <a:ext cx="807556" cy="778352"/>
          </a:xfrm>
          <a:prstGeom prst="rect">
            <a:avLst/>
          </a:prstGeom>
          <a:solidFill>
            <a:schemeClr val="tx1">
              <a:lumMod val="50000"/>
              <a:lumOff val="50000"/>
            </a:schemeClr>
          </a:solidFill>
        </p:spPr>
      </p:pic>
      <p:sp>
        <p:nvSpPr>
          <p:cNvPr id="8" name="Rectangle 7"/>
          <p:cNvSpPr/>
          <p:nvPr/>
        </p:nvSpPr>
        <p:spPr>
          <a:xfrm>
            <a:off x="1399309" y="2209801"/>
            <a:ext cx="9144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Đế</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0" y="2482666"/>
            <a:ext cx="807556" cy="778352"/>
          </a:xfrm>
          <a:prstGeom prst="rect">
            <a:avLst/>
          </a:prstGeom>
          <a:solidFill>
            <a:schemeClr val="tx1">
              <a:lumMod val="50000"/>
              <a:lumOff val="50000"/>
            </a:schemeClr>
          </a:solidFill>
        </p:spPr>
      </p:pic>
      <p:sp>
        <p:nvSpPr>
          <p:cNvPr id="10" name="Rectangle 9"/>
          <p:cNvSpPr/>
          <p:nvPr/>
        </p:nvSpPr>
        <p:spPr>
          <a:xfrm>
            <a:off x="757692" y="152400"/>
            <a:ext cx="10494161" cy="861576"/>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800" dirty="0" err="1">
                <a:solidFill>
                  <a:prstClr val="white"/>
                </a:solidFill>
                <a:latin typeface="Arial-Rounded" pitchFamily="34" charset="0"/>
                <a:ea typeface="Arial-Rounded" pitchFamily="34" charset="0"/>
                <a:cs typeface="Arial-Rounded" pitchFamily="34" charset="0"/>
              </a:rPr>
              <a:t>Bộ</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phần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nào</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nối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quạt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với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nguồn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điện</a:t>
            </a:r>
            <a:r>
              <a:rPr lang="en-US" sz="4800" dirty="0">
                <a:solidFill>
                  <a:prstClr val="white"/>
                </a:solidFill>
                <a:latin typeface="Arial-Rounded" pitchFamily="34" charset="0"/>
                <a:ea typeface="Arial-Rounded" pitchFamily="34" charset="0"/>
                <a:cs typeface="Arial-Rounded" pitchFamily="34" charset="0"/>
              </a:rPr>
              <a:t>?</a:t>
            </a:r>
          </a:p>
        </p:txBody>
      </p:sp>
      <p:pic>
        <p:nvPicPr>
          <p:cNvPr id="2050" name="Picture 2" descr="Cute Cartoon Flower – LINE stickers | LINE STORE">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81"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4"/>
                                        </p:tgtEl>
                                        <p:attrNameLst>
                                          <p:attrName>fillcolor</p:attrName>
                                        </p:attrNameLst>
                                      </p:cBhvr>
                                      <p:to>
                                        <a:schemeClr val="bg2"/>
                                      </p:to>
                                    </p:animClr>
                                    <p:set>
                                      <p:cBhvr>
                                        <p:cTn id="30" dur="250" fill="hold"/>
                                        <p:tgtEl>
                                          <p:spTgt spid="4"/>
                                        </p:tgtEl>
                                        <p:attrNameLst>
                                          <p:attrName>fill.type</p:attrName>
                                        </p:attrNameLst>
                                      </p:cBhvr>
                                      <p:to>
                                        <p:strVal val="solid"/>
                                      </p:to>
                                    </p:set>
                                    <p:set>
                                      <p:cBhvr>
                                        <p:cTn id="31" dur="250" fill="hold"/>
                                        <p:tgtEl>
                                          <p:spTgt spid="4"/>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4"/>
                                        </p:tgtEl>
                                        <p:attrNameLst>
                                          <p:attrName>fillcolor</p:attrName>
                                        </p:attrNameLst>
                                      </p:cBhvr>
                                      <p:to>
                                        <a:srgbClr val="7030A0"/>
                                      </p:to>
                                    </p:animClr>
                                    <p:set>
                                      <p:cBhvr>
                                        <p:cTn id="34" dur="250" fill="hold"/>
                                        <p:tgtEl>
                                          <p:spTgt spid="4"/>
                                        </p:tgtEl>
                                        <p:attrNameLst>
                                          <p:attrName>fill.type</p:attrName>
                                        </p:attrNameLst>
                                      </p:cBhvr>
                                      <p:to>
                                        <p:strVal val="solid"/>
                                      </p:to>
                                    </p:set>
                                    <p:set>
                                      <p:cBhvr>
                                        <p:cTn id="35" dur="250" fill="hold"/>
                                        <p:tgtEl>
                                          <p:spTgt spid="4"/>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6"/>
                                        </p:tgtEl>
                                        <p:attrNameLst>
                                          <p:attrName>style.visibility</p:attrName>
                                        </p:attrNameLst>
                                      </p:cBhvr>
                                      <p:to>
                                        <p:strVal val="visible"/>
                                      </p:to>
                                    </p:set>
                                    <p:anim calcmode="lin" valueType="num">
                                      <p:cBhvr>
                                        <p:cTn id="38" dur="250" fill="hold"/>
                                        <p:tgtEl>
                                          <p:spTgt spid="6"/>
                                        </p:tgtEl>
                                        <p:attrNameLst>
                                          <p:attrName>ppt_w</p:attrName>
                                        </p:attrNameLst>
                                      </p:cBhvr>
                                      <p:tavLst>
                                        <p:tav tm="0">
                                          <p:val>
                                            <p:strVal val="4*#ppt_w"/>
                                          </p:val>
                                        </p:tav>
                                        <p:tav tm="100000">
                                          <p:val>
                                            <p:strVal val="#ppt_w"/>
                                          </p:val>
                                        </p:tav>
                                      </p:tavLst>
                                    </p:anim>
                                    <p:anim calcmode="lin" valueType="num">
                                      <p:cBhvr>
                                        <p:cTn id="39"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5"/>
                                        </p:tgtEl>
                                        <p:attrNameLst>
                                          <p:attrName>fillcolor</p:attrName>
                                        </p:attrNameLst>
                                      </p:cBhvr>
                                      <p:to>
                                        <a:schemeClr val="accent1"/>
                                      </p:to>
                                    </p:animClr>
                                    <p:set>
                                      <p:cBhvr>
                                        <p:cTn id="45" dur="250" fill="hold"/>
                                        <p:tgtEl>
                                          <p:spTgt spid="5"/>
                                        </p:tgtEl>
                                        <p:attrNameLst>
                                          <p:attrName>fill.type</p:attrName>
                                        </p:attrNameLst>
                                      </p:cBhvr>
                                      <p:to>
                                        <p:strVal val="solid"/>
                                      </p:to>
                                    </p:set>
                                    <p:set>
                                      <p:cBhvr>
                                        <p:cTn id="46" dur="250" fill="hold"/>
                                        <p:tgtEl>
                                          <p:spTgt spid="5"/>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5"/>
                                        </p:tgtEl>
                                        <p:attrNameLst>
                                          <p:attrName>fillcolor</p:attrName>
                                        </p:attrNameLst>
                                      </p:cBhvr>
                                      <p:to>
                                        <a:schemeClr val="accent1"/>
                                      </p:to>
                                    </p:animClr>
                                    <p:set>
                                      <p:cBhvr>
                                        <p:cTn id="49" dur="250" fill="hold"/>
                                        <p:tgtEl>
                                          <p:spTgt spid="5"/>
                                        </p:tgtEl>
                                        <p:attrNameLst>
                                          <p:attrName>fill.type</p:attrName>
                                        </p:attrNameLst>
                                      </p:cBhvr>
                                      <p:to>
                                        <p:strVal val="solid"/>
                                      </p:to>
                                    </p:set>
                                    <p:set>
                                      <p:cBhvr>
                                        <p:cTn id="50" dur="250" fill="hold"/>
                                        <p:tgtEl>
                                          <p:spTgt spid="5"/>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p:cTn id="53" dur="250" fill="hold"/>
                                        <p:tgtEl>
                                          <p:spTgt spid="7"/>
                                        </p:tgtEl>
                                        <p:attrNameLst>
                                          <p:attrName>ppt_w</p:attrName>
                                        </p:attrNameLst>
                                      </p:cBhvr>
                                      <p:tavLst>
                                        <p:tav tm="0">
                                          <p:val>
                                            <p:strVal val="4*#ppt_w"/>
                                          </p:val>
                                        </p:tav>
                                        <p:tav tm="100000">
                                          <p:val>
                                            <p:strVal val="#ppt_w"/>
                                          </p:val>
                                        </p:tav>
                                      </p:tavLst>
                                    </p:anim>
                                    <p:anim calcmode="lin" valueType="num">
                                      <p:cBhvr>
                                        <p:cTn id="54"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8"/>
                                        </p:tgtEl>
                                        <p:attrNameLst>
                                          <p:attrName>fillcolor</p:attrName>
                                        </p:attrNameLst>
                                      </p:cBhvr>
                                      <p:to>
                                        <a:schemeClr val="accent1"/>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8"/>
                                        </p:tgtEl>
                                        <p:attrNameLst>
                                          <p:attrName>fillcolor</p:attrName>
                                        </p:attrNameLst>
                                      </p:cBhvr>
                                      <p:to>
                                        <a:schemeClr val="accent1"/>
                                      </p:to>
                                    </p:animClr>
                                    <p:set>
                                      <p:cBhvr>
                                        <p:cTn id="64" dur="250" fill="hold"/>
                                        <p:tgtEl>
                                          <p:spTgt spid="8"/>
                                        </p:tgtEl>
                                        <p:attrNameLst>
                                          <p:attrName>fill.type</p:attrName>
                                        </p:attrNameLst>
                                      </p:cBhvr>
                                      <p:to>
                                        <p:strVal val="solid"/>
                                      </p:to>
                                    </p:set>
                                    <p:set>
                                      <p:cBhvr>
                                        <p:cTn id="65" dur="250" fill="hold"/>
                                        <p:tgtEl>
                                          <p:spTgt spid="8"/>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9"/>
                                        </p:tgtEl>
                                        <p:attrNameLst>
                                          <p:attrName>style.visibility</p:attrName>
                                        </p:attrNameLst>
                                      </p:cBhvr>
                                      <p:to>
                                        <p:strVal val="visible"/>
                                      </p:to>
                                    </p:set>
                                    <p:anim calcmode="lin" valueType="num">
                                      <p:cBhvr>
                                        <p:cTn id="68" dur="250" fill="hold"/>
                                        <p:tgtEl>
                                          <p:spTgt spid="9"/>
                                        </p:tgtEl>
                                        <p:attrNameLst>
                                          <p:attrName>ppt_w</p:attrName>
                                        </p:attrNameLst>
                                      </p:cBhvr>
                                      <p:tavLst>
                                        <p:tav tm="0">
                                          <p:val>
                                            <p:strVal val="4*#ppt_w"/>
                                          </p:val>
                                        </p:tav>
                                        <p:tav tm="100000">
                                          <p:val>
                                            <p:strVal val="#ppt_w"/>
                                          </p:val>
                                        </p:tav>
                                      </p:tavLst>
                                    </p:anim>
                                    <p:anim calcmode="lin" valueType="num">
                                      <p:cBhvr>
                                        <p:cTn id="69"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childTnLst>
        </p:cTn>
      </p:par>
    </p:tnLst>
    <p:bldLst>
      <p:bldP spid="4" grpId="0" animBg="1"/>
      <p:bldP spid="5"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5804" y="5250416"/>
            <a:ext cx="100584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vi-VN"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Cánh</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vi-VN" sz="4400" dirty="0">
              <a:solidFill>
                <a:prstClr val="white"/>
              </a:solidFill>
              <a:latin typeface="Arial-Rounded" pitchFamily="34" charset="0"/>
              <a:ea typeface="Arial-Rounded" pitchFamily="34" charset="0"/>
              <a:cs typeface="Arial-Rounded" pitchFamily="34" charset="0"/>
            </a:endParaRPr>
          </a:p>
        </p:txBody>
      </p:sp>
      <p:sp>
        <p:nvSpPr>
          <p:cNvPr id="4" name="Rectangle 3"/>
          <p:cNvSpPr/>
          <p:nvPr/>
        </p:nvSpPr>
        <p:spPr>
          <a:xfrm>
            <a:off x="1095804" y="3718811"/>
            <a:ext cx="100584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B. Than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2304" y="5472337"/>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440" y="3945527"/>
            <a:ext cx="807556" cy="778352"/>
          </a:xfrm>
          <a:prstGeom prst="rect">
            <a:avLst/>
          </a:prstGeom>
          <a:solidFill>
            <a:schemeClr val="tx1">
              <a:lumMod val="50000"/>
              <a:lumOff val="50000"/>
            </a:schemeClr>
          </a:solidFill>
        </p:spPr>
      </p:pic>
      <p:sp>
        <p:nvSpPr>
          <p:cNvPr id="7" name="Rectangle 6"/>
          <p:cNvSpPr/>
          <p:nvPr/>
        </p:nvSpPr>
        <p:spPr>
          <a:xfrm>
            <a:off x="1095804" y="2209801"/>
            <a:ext cx="100584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Đế</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887" y="2438788"/>
            <a:ext cx="807556" cy="778352"/>
          </a:xfrm>
          <a:prstGeom prst="rect">
            <a:avLst/>
          </a:prstGeom>
          <a:solidFill>
            <a:schemeClr val="tx1">
              <a:lumMod val="50000"/>
              <a:lumOff val="50000"/>
            </a:schemeClr>
          </a:solidFill>
        </p:spPr>
      </p:pic>
      <p:sp>
        <p:nvSpPr>
          <p:cNvPr id="9" name="Rectangle 8"/>
          <p:cNvSpPr/>
          <p:nvPr/>
        </p:nvSpPr>
        <p:spPr>
          <a:xfrm>
            <a:off x="1066800" y="546223"/>
            <a:ext cx="10058400" cy="800021"/>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400" b="1" dirty="0" err="1">
                <a:solidFill>
                  <a:prstClr val="white"/>
                </a:solidFill>
                <a:latin typeface="Arial-Rounded" pitchFamily="34" charset="0"/>
                <a:ea typeface="Arial-Rounded" pitchFamily="34" charset="0"/>
                <a:cs typeface="Arial-Rounded" pitchFamily="34" charset="0"/>
              </a:rPr>
              <a:t>Bộ</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phần</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nào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tạo</a:t>
            </a:r>
            <a:r>
              <a:rPr lang="en-US" sz="4400" b="1" dirty="0">
                <a:solidFill>
                  <a:prstClr val="white"/>
                </a:solidFill>
                <a:latin typeface="Arial-Rounded" pitchFamily="34" charset="0"/>
                <a:ea typeface="Arial-Rounded" pitchFamily="34" charset="0"/>
                <a:cs typeface="Arial-Rounded" pitchFamily="34" charset="0"/>
              </a:rPr>
              <a:t> ra </a:t>
            </a:r>
            <a:r>
              <a:rPr lang="en-US" sz="4400" b="1" dirty="0" err="1">
                <a:solidFill>
                  <a:prstClr val="white"/>
                </a:solidFill>
                <a:latin typeface="Arial-Rounded" pitchFamily="34" charset="0"/>
                <a:ea typeface="Arial-Rounded" pitchFamily="34" charset="0"/>
                <a:cs typeface="Arial-Rounded" pitchFamily="34" charset="0"/>
              </a:rPr>
              <a:t>gió</a:t>
            </a:r>
            <a:r>
              <a:rPr lang="en-US" sz="4400" b="1"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00206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04458" y="2133601"/>
            <a:ext cx="100584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A</a:t>
            </a:r>
            <a:r>
              <a:rPr lang="vi-VN" sz="4400" dirty="0">
                <a:solidFill>
                  <a:prstClr val="white"/>
                </a:solidFill>
                <a:latin typeface="Arial-Rounded" pitchFamily="34" charset="0"/>
                <a:ea typeface="Arial-Rounded" pitchFamily="34" charset="0"/>
                <a:cs typeface="Arial-Rounded" pitchFamily="34" charset="0"/>
              </a:rPr>
              <a:t>.</a:t>
            </a:r>
            <a:r>
              <a:rPr lang="en-US" sz="4400" dirty="0">
                <a:solidFill>
                  <a:prstClr val="white"/>
                </a:solidFill>
                <a:latin typeface="Arial-Rounded" pitchFamily="34" charset="0"/>
                <a:ea typeface="Arial-Rounded" pitchFamily="34" charset="0"/>
                <a:cs typeface="Arial-Rounded" pitchFamily="34" charset="0"/>
              </a:rPr>
              <a:t> 2009</a:t>
            </a:r>
            <a:r>
              <a:rPr lang="vi-VN" sz="4400" dirty="0">
                <a:solidFill>
                  <a:prstClr val="white"/>
                </a:solidFill>
                <a:latin typeface="Arial-Rounded" pitchFamily="34" charset="0"/>
                <a:ea typeface="Arial-Rounded" pitchFamily="34" charset="0"/>
                <a:cs typeface="Arial-Rounded" pitchFamily="34" charset="0"/>
              </a:rPr>
              <a:t> </a:t>
            </a:r>
          </a:p>
        </p:txBody>
      </p:sp>
      <p:sp>
        <p:nvSpPr>
          <p:cNvPr id="4" name="Rectangle 3"/>
          <p:cNvSpPr/>
          <p:nvPr/>
        </p:nvSpPr>
        <p:spPr>
          <a:xfrm>
            <a:off x="1095804" y="3718811"/>
            <a:ext cx="100584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B. 2019</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0958" y="2355522"/>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440" y="3945527"/>
            <a:ext cx="807556" cy="778352"/>
          </a:xfrm>
          <a:prstGeom prst="rect">
            <a:avLst/>
          </a:prstGeom>
          <a:solidFill>
            <a:schemeClr val="tx1">
              <a:lumMod val="50000"/>
              <a:lumOff val="50000"/>
            </a:schemeClr>
          </a:solidFill>
        </p:spPr>
      </p:pic>
      <p:sp>
        <p:nvSpPr>
          <p:cNvPr id="7" name="Rectangle 6"/>
          <p:cNvSpPr/>
          <p:nvPr/>
        </p:nvSpPr>
        <p:spPr>
          <a:xfrm>
            <a:off x="1144249" y="5334000"/>
            <a:ext cx="100584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1999</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7332" y="5562987"/>
            <a:ext cx="807556" cy="778352"/>
          </a:xfrm>
          <a:prstGeom prst="rect">
            <a:avLst/>
          </a:prstGeom>
          <a:solidFill>
            <a:schemeClr val="tx1">
              <a:lumMod val="50000"/>
              <a:lumOff val="50000"/>
            </a:schemeClr>
          </a:solidFill>
        </p:spPr>
      </p:pic>
      <p:sp>
        <p:nvSpPr>
          <p:cNvPr id="9" name="Rectangle 8"/>
          <p:cNvSpPr/>
          <p:nvPr/>
        </p:nvSpPr>
        <p:spPr>
          <a:xfrm>
            <a:off x="325120" y="506222"/>
            <a:ext cx="11785600" cy="800021"/>
          </a:xfrm>
          <a:prstGeom prst="rect">
            <a:avLst/>
          </a:prstGeom>
          <a:solidFill>
            <a:schemeClr val="tx1">
              <a:lumMod val="50000"/>
              <a:lumOff val="50000"/>
            </a:schemeClr>
          </a:solidFill>
        </p:spPr>
        <p:txBody>
          <a:bodyPr wrap="square" lIns="121725" tIns="60862" rIns="121725" bIns="60862">
            <a:spAutoFit/>
          </a:bodyPr>
          <a:lstStyle/>
          <a:p>
            <a:pPr algn="ctr" defTabSz="1217295">
              <a:spcBef>
                <a:spcPts val="600"/>
              </a:spcBef>
            </a:pPr>
            <a:r>
              <a:rPr lang="en-US" sz="4400" b="1" dirty="0" err="1">
                <a:solidFill>
                  <a:prstClr val="white"/>
                </a:solidFill>
                <a:latin typeface="Arial-Rounded" pitchFamily="34" charset="0"/>
                <a:ea typeface="Arial-Rounded" pitchFamily="34" charset="0"/>
                <a:cs typeface="Arial-Rounded" pitchFamily="34" charset="0"/>
              </a:rPr>
              <a:t>Quạt</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không</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cánh</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được</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chế</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tạo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vào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năm</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nào</a:t>
            </a:r>
            <a:r>
              <a:rPr lang="en-US" sz="4400" b="1"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00206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99309" y="3810001"/>
            <a:ext cx="9144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B. </a:t>
            </a:r>
            <a:r>
              <a:rPr lang="vi-VN" sz="4400" dirty="0">
                <a:solidFill>
                  <a:prstClr val="white"/>
                </a:solidFill>
                <a:latin typeface="Arial-Rounded" pitchFamily="34" charset="0"/>
                <a:ea typeface="Arial-Rounded" pitchFamily="34" charset="0"/>
                <a:cs typeface="Arial-Rounded" pitchFamily="34" charset="0"/>
              </a:rPr>
              <a:t>Có thể bật, tắt, thay đổi tốc độ và hướng gió từ xa</a:t>
            </a:r>
          </a:p>
        </p:txBody>
      </p:sp>
      <p:sp>
        <p:nvSpPr>
          <p:cNvPr id="4" name="Rectangle 3"/>
          <p:cNvSpPr/>
          <p:nvPr/>
        </p:nvSpPr>
        <p:spPr>
          <a:xfrm>
            <a:off x="1399309" y="5471887"/>
            <a:ext cx="9144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Không</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có</a:t>
            </a:r>
            <a:r>
              <a:rPr lang="en-US" sz="4400" dirty="0">
                <a:solidFill>
                  <a:prstClr val="white"/>
                </a:solidFill>
                <a:latin typeface="Arial-Rounded" pitchFamily="34" charset="0"/>
                <a:ea typeface="Arial-Rounded" pitchFamily="34" charset="0"/>
                <a:cs typeface="Arial-Rounded" pitchFamily="34" charset="0"/>
              </a:rPr>
              <a:t> ổ </a:t>
            </a:r>
            <a:r>
              <a:rPr lang="en-US" sz="4400" dirty="0" err="1">
                <a:solidFill>
                  <a:prstClr val="white"/>
                </a:solidFill>
                <a:latin typeface="Arial-Rounded" pitchFamily="34" charset="0"/>
                <a:ea typeface="Arial-Rounded" pitchFamily="34" charset="0"/>
                <a:cs typeface="Arial-Rounded" pitchFamily="34" charset="0"/>
              </a:rPr>
              <a:t>cắm</a:t>
            </a:r>
            <a:endParaRPr lang="en-US" sz="4400" dirty="0">
              <a:solidFill>
                <a:prstClr val="white"/>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34460" y="4075800"/>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000" y="5742481"/>
            <a:ext cx="807556" cy="778352"/>
          </a:xfrm>
          <a:prstGeom prst="rect">
            <a:avLst/>
          </a:prstGeom>
          <a:solidFill>
            <a:schemeClr val="tx1">
              <a:lumMod val="50000"/>
              <a:lumOff val="50000"/>
            </a:schemeClr>
          </a:solidFill>
        </p:spPr>
      </p:pic>
      <p:sp>
        <p:nvSpPr>
          <p:cNvPr id="7" name="Rectangle 6"/>
          <p:cNvSpPr/>
          <p:nvPr/>
        </p:nvSpPr>
        <p:spPr>
          <a:xfrm>
            <a:off x="1399309" y="2209801"/>
            <a:ext cx="9144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Không</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có</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cánh</a:t>
            </a:r>
            <a:endParaRPr lang="en-US" sz="4400" dirty="0">
              <a:solidFill>
                <a:prstClr val="white"/>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000" y="2482666"/>
            <a:ext cx="807556" cy="778352"/>
          </a:xfrm>
          <a:prstGeom prst="rect">
            <a:avLst/>
          </a:prstGeom>
          <a:solidFill>
            <a:schemeClr val="tx1">
              <a:lumMod val="50000"/>
              <a:lumOff val="50000"/>
            </a:schemeClr>
          </a:solidFill>
        </p:spPr>
      </p:pic>
      <p:sp>
        <p:nvSpPr>
          <p:cNvPr id="9" name="Rectangle 8"/>
          <p:cNvSpPr/>
          <p:nvPr/>
        </p:nvSpPr>
        <p:spPr>
          <a:xfrm>
            <a:off x="757692" y="152400"/>
            <a:ext cx="10494161" cy="1600240"/>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800" dirty="0">
                <a:solidFill>
                  <a:prstClr val="white"/>
                </a:solidFill>
                <a:latin typeface="Arial-Rounded" pitchFamily="34" charset="0"/>
                <a:ea typeface="Arial-Rounded" pitchFamily="34" charset="0"/>
                <a:cs typeface="Arial-Rounded" pitchFamily="34" charset="0"/>
              </a:rPr>
              <a:t>4. </a:t>
            </a:r>
            <a:r>
              <a:rPr lang="en-US" sz="4800" dirty="0" err="1">
                <a:solidFill>
                  <a:prstClr val="white"/>
                </a:solidFill>
                <a:latin typeface="Arial-Rounded" pitchFamily="34" charset="0"/>
                <a:ea typeface="Arial-Rounded" pitchFamily="34" charset="0"/>
                <a:cs typeface="Arial-Rounded" pitchFamily="34" charset="0"/>
              </a:rPr>
              <a:t>Quạt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có</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điều</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khiển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có</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tính</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năng</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gì</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nổi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bật</a:t>
            </a:r>
            <a:r>
              <a:rPr lang="en-US" sz="4800"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7030A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0" y="3762048"/>
            <a:ext cx="2413802" cy="2789697"/>
          </a:xfrm>
          <a:prstGeom prst="rect">
            <a:avLst/>
          </a:prstGeom>
        </p:spPr>
      </p:pic>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04466" y="2205539"/>
            <a:ext cx="449658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Khám</a:t>
            </a:r>
            <a:r>
              <a:rPr kumimoji="0" lang="en-US" altLang="zh-CN" sz="7000" b="1" i="0" u="none" strike="noStrike" kern="1200" cap="none" spc="0" normalizeH="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phá</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466458" y="2170218"/>
            <a:ext cx="5025351" cy="5025351"/>
          </a:xfrm>
          <a:prstGeom prst="rect">
            <a:avLst/>
          </a:prstGeom>
        </p:spPr>
      </p:pic>
    </p:spTree>
    <p:extLst>
      <p:ext uri="{BB962C8B-B14F-4D97-AF65-F5344CB8AC3E}">
        <p14:creationId xmlns:p14="http://schemas.microsoft.com/office/powerpoint/2010/main" val="2732039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2" presetClass="entr" presetSubtype="0" fill="hold" grpId="0" nodeType="afterEffect">
                                  <p:stCondLst>
                                    <p:cond delay="0"/>
                                  </p:stCondLst>
                                  <p:iterate type="lt">
                                    <p:tmPct val="10000"/>
                                  </p:iterate>
                                  <p:childTnLst>
                                    <p:set>
                                      <p:cBhvr>
                                        <p:cTn id="29" dur="1" fill="hold">
                                          <p:stCondLst>
                                            <p:cond delay="0"/>
                                          </p:stCondLst>
                                        </p:cTn>
                                        <p:tgtEl>
                                          <p:spTgt spid="57"/>
                                        </p:tgtEl>
                                        <p:attrNameLst>
                                          <p:attrName>style.visibility</p:attrName>
                                        </p:attrNameLst>
                                      </p:cBhvr>
                                      <p:to>
                                        <p:strVal val="visible"/>
                                      </p:to>
                                    </p:set>
                                    <p:animScale>
                                      <p:cBhvr>
                                        <p:cTn id="3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57"/>
                                        </p:tgtEl>
                                        <p:attrNameLst>
                                          <p:attrName>ppt_x</p:attrName>
                                          <p:attrName>ppt_y</p:attrName>
                                        </p:attrNameLst>
                                      </p:cBhvr>
                                    </p:animMotion>
                                    <p:animEffect transition="in" filter="fade">
                                      <p:cBhvr>
                                        <p:cTn id="32" dur="750"/>
                                        <p:tgtEl>
                                          <p:spTgt spid="57"/>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28"/>
                                        </p:tgtEl>
                                        <p:attrNameLst>
                                          <p:attrName>r</p:attrName>
                                        </p:attrNameLst>
                                      </p:cBhvr>
                                    </p:animRot>
                                    <p:animRot by="-240000">
                                      <p:cBhvr>
                                        <p:cTn id="35" dur="200" fill="hold">
                                          <p:stCondLst>
                                            <p:cond delay="200"/>
                                          </p:stCondLst>
                                        </p:cTn>
                                        <p:tgtEl>
                                          <p:spTgt spid="28"/>
                                        </p:tgtEl>
                                        <p:attrNameLst>
                                          <p:attrName>r</p:attrName>
                                        </p:attrNameLst>
                                      </p:cBhvr>
                                    </p:animRot>
                                    <p:animRot by="240000">
                                      <p:cBhvr>
                                        <p:cTn id="36" dur="200" fill="hold">
                                          <p:stCondLst>
                                            <p:cond delay="400"/>
                                          </p:stCondLst>
                                        </p:cTn>
                                        <p:tgtEl>
                                          <p:spTgt spid="28"/>
                                        </p:tgtEl>
                                        <p:attrNameLst>
                                          <p:attrName>r</p:attrName>
                                        </p:attrNameLst>
                                      </p:cBhvr>
                                    </p:animRot>
                                    <p:animRot by="-240000">
                                      <p:cBhvr>
                                        <p:cTn id="37" dur="200" fill="hold">
                                          <p:stCondLst>
                                            <p:cond delay="600"/>
                                          </p:stCondLst>
                                        </p:cTn>
                                        <p:tgtEl>
                                          <p:spTgt spid="28"/>
                                        </p:tgtEl>
                                        <p:attrNameLst>
                                          <p:attrName>r</p:attrName>
                                        </p:attrNameLst>
                                      </p:cBhvr>
                                    </p:animRot>
                                    <p:animRot by="120000">
                                      <p:cBhvr>
                                        <p:cTn id="3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57D03C8-C198-4E9C-91E6-48FFE8F18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1.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đúng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E37BA00C-601D-421A-A55C-9AC8C74583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6535450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566</Words>
  <Application>Microsoft Office PowerPoint</Application>
  <PresentationFormat>Widescreen</PresentationFormat>
  <Paragraphs>165</Paragraphs>
  <Slides>28</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微软雅黑</vt:lpstr>
      <vt:lpstr>Arial</vt:lpstr>
      <vt:lpstr>Arial-Rounded</vt:lpstr>
      <vt:lpstr>Calibri</vt:lpstr>
      <vt:lpstr>Coiny</vt:lpstr>
      <vt:lpstr>Georgia</vt:lpstr>
      <vt:lpstr>Quicksand</vt:lpstr>
      <vt:lpstr>Times New Roman</vt:lpstr>
      <vt:lpstr>字体视界-遇见字体</vt:lpstr>
      <vt:lpstr>Office 主题</vt:lpstr>
      <vt:lpstr>Office Theme</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Đào Thị Minh Phượng</cp:lastModifiedBy>
  <cp:revision>37</cp:revision>
  <dcterms:created xsi:type="dcterms:W3CDTF">2022-07-21T06:30:32Z</dcterms:created>
  <dcterms:modified xsi:type="dcterms:W3CDTF">2022-10-10T08:20:07Z</dcterms:modified>
</cp:coreProperties>
</file>