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7" r:id="rId2"/>
    <p:sldId id="258"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3FC465-FD3F-485D-AE2E-F98C18BA2B7B}" type="datetimeFigureOut">
              <a:rPr lang="en-US" smtClean="0"/>
              <a:t>11/11/2022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57E6A-14F9-47DE-8A73-D182654E7721}" type="slidenum">
              <a:rPr lang="en-US" smtClean="0"/>
              <a:t>‹#›</a:t>
            </a:fld>
            <a:endParaRPr lang="en-US"/>
          </a:p>
        </p:txBody>
      </p:sp>
    </p:spTree>
    <p:extLst>
      <p:ext uri="{BB962C8B-B14F-4D97-AF65-F5344CB8AC3E}">
        <p14:creationId xmlns:p14="http://schemas.microsoft.com/office/powerpoint/2010/main" val="42159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06183-53EC-4BFC-9254-6464F1526D2A}"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122248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06183-53EC-4BFC-9254-6464F1526D2A}"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131499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06183-53EC-4BFC-9254-6464F1526D2A}"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648370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06183-53EC-4BFC-9254-6464F1526D2A}"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395552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706183-53EC-4BFC-9254-6464F1526D2A}"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403553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06183-53EC-4BFC-9254-6464F1526D2A}"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57522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06183-53EC-4BFC-9254-6464F1526D2A}"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402996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06183-53EC-4BFC-9254-6464F1526D2A}"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1572225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06183-53EC-4BFC-9254-6464F1526D2A}"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91727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06183-53EC-4BFC-9254-6464F1526D2A}"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218208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06183-53EC-4BFC-9254-6464F1526D2A}"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889FD-0001-454A-814B-5CFFA9FFDDB3}" type="slidenum">
              <a:rPr lang="en-US" smtClean="0"/>
              <a:t>‹#›</a:t>
            </a:fld>
            <a:endParaRPr lang="en-US"/>
          </a:p>
        </p:txBody>
      </p:sp>
    </p:spTree>
    <p:extLst>
      <p:ext uri="{BB962C8B-B14F-4D97-AF65-F5344CB8AC3E}">
        <p14:creationId xmlns:p14="http://schemas.microsoft.com/office/powerpoint/2010/main" val="3290033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06183-53EC-4BFC-9254-6464F1526D2A}" type="datetimeFigureOut">
              <a:rPr lang="en-US" smtClean="0"/>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889FD-0001-454A-814B-5CFFA9FFDDB3}" type="slidenum">
              <a:rPr lang="en-US" smtClean="0"/>
              <a:t>‹#›</a:t>
            </a:fld>
            <a:endParaRPr lang="en-US"/>
          </a:p>
        </p:txBody>
      </p:sp>
    </p:spTree>
    <p:extLst>
      <p:ext uri="{BB962C8B-B14F-4D97-AF65-F5344CB8AC3E}">
        <p14:creationId xmlns:p14="http://schemas.microsoft.com/office/powerpoint/2010/main" val="404468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0.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2.wdp"/><Relationship Id="rId4" Type="http://schemas.openxmlformats.org/officeDocument/2006/relationships/image" Target="../media/image37.png"/><Relationship Id="rId9" Type="http://schemas.openxmlformats.org/officeDocument/2006/relationships/audio"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17.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590842" y="2281645"/>
            <a:ext cx="7919508"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3"/>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8"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746569" y="2593106"/>
            <a:ext cx="7940231" cy="1279452"/>
          </a:xfrm>
          <a:prstGeom prst="rect">
            <a:avLst/>
          </a:prstGeom>
          <a:noFill/>
        </p:spPr>
        <p:txBody>
          <a:bodyPr wrap="square" lIns="108837" tIns="54419" rIns="108837" bIns="54419" rtlCol="0">
            <a:spAutoFit/>
          </a:bodyPr>
          <a:lstStyle/>
          <a:p>
            <a:pPr lvl="0" algn="ctr"/>
            <a:r>
              <a:rPr lang="en-US" sz="36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6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6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6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vi-VN" sz="3600" spc="-150" dirty="0">
                <a:solidFill>
                  <a:srgbClr val="FF2543"/>
                </a:solidFill>
                <a:latin typeface="Times New Roman" pitchFamily="18" charset="0"/>
                <a:ea typeface="LNTH-Kids  Chinese Font 1" panose="02010600030101010101" pitchFamily="2" charset="-128"/>
                <a:cs typeface="Times New Roman" pitchFamily="18" charset="0"/>
              </a:rPr>
              <a:t>Viết đoạn văn </a:t>
            </a:r>
            <a:r>
              <a:rPr lang="en-US" altLang="vi-VN" sz="3600" spc="-150" dirty="0" err="1">
                <a:solidFill>
                  <a:srgbClr val="FF2543"/>
                </a:solidFill>
                <a:latin typeface="Times New Roman" pitchFamily="18" charset="0"/>
                <a:ea typeface="LNTH-Kids  Chinese Font 1" panose="02010600030101010101" pitchFamily="2" charset="-128"/>
                <a:cs typeface="Times New Roman" pitchFamily="18" charset="0"/>
              </a:rPr>
              <a:t>tả</a:t>
            </a:r>
            <a:r>
              <a:rPr lang="en-US" altLang="vi-VN" sz="3600" spc="-150" dirty="0">
                <a:solidFill>
                  <a:srgbClr val="FF2543"/>
                </a:solidFill>
                <a:latin typeface="Times New Roman" pitchFamily="18" charset="0"/>
                <a:ea typeface="LNTH-Kids  Chinese Font 1" panose="02010600030101010101" pitchFamily="2" charset="-128"/>
                <a:cs typeface="Times New Roman" pitchFamily="18" charset="0"/>
              </a:rPr>
              <a:t> </a:t>
            </a:r>
            <a:r>
              <a:rPr lang="en-US" altLang="vi-VN" sz="3600" spc="-150" dirty="0" err="1">
                <a:solidFill>
                  <a:srgbClr val="FF2543"/>
                </a:solidFill>
                <a:latin typeface="Times New Roman" pitchFamily="18" charset="0"/>
                <a:ea typeface="LNTH-Kids  Chinese Font 1" panose="02010600030101010101" pitchFamily="2" charset="-128"/>
                <a:cs typeface="Times New Roman" pitchFamily="18" charset="0"/>
              </a:rPr>
              <a:t>ngôi</a:t>
            </a:r>
            <a:r>
              <a:rPr lang="en-US" altLang="vi-VN" sz="3600" spc="-150" dirty="0">
                <a:solidFill>
                  <a:srgbClr val="FF2543"/>
                </a:solidFill>
                <a:latin typeface="Times New Roman" pitchFamily="18" charset="0"/>
                <a:ea typeface="LNTH-Kids  Chinese Font 1" panose="02010600030101010101" pitchFamily="2" charset="-128"/>
                <a:cs typeface="Times New Roman" pitchFamily="18" charset="0"/>
              </a:rPr>
              <a:t> </a:t>
            </a:r>
            <a:r>
              <a:rPr lang="en-US" altLang="vi-VN" sz="3600" spc="-150" dirty="0" err="1">
                <a:solidFill>
                  <a:srgbClr val="FF2543"/>
                </a:solidFill>
                <a:latin typeface="Times New Roman" pitchFamily="18" charset="0"/>
                <a:ea typeface="LNTH-Kids  Chinese Font 1" panose="02010600030101010101" pitchFamily="2" charset="-128"/>
                <a:cs typeface="Times New Roman" pitchFamily="18" charset="0"/>
              </a:rPr>
              <a:t>nhà</a:t>
            </a:r>
            <a:r>
              <a:rPr lang="en-US" altLang="vi-VN" sz="3600" spc="-150" dirty="0">
                <a:solidFill>
                  <a:srgbClr val="FF2543"/>
                </a:solidFill>
                <a:latin typeface="Times New Roman" pitchFamily="18" charset="0"/>
                <a:ea typeface="LNTH-Kids  Chinese Font 1" panose="02010600030101010101" pitchFamily="2" charset="-128"/>
                <a:cs typeface="Times New Roman" pitchFamily="18" charset="0"/>
              </a:rPr>
              <a:t> </a:t>
            </a:r>
            <a:r>
              <a:rPr lang="en-US" altLang="vi-VN" sz="3600" spc="-150" dirty="0" err="1">
                <a:solidFill>
                  <a:srgbClr val="FF2543"/>
                </a:solidFill>
                <a:latin typeface="Times New Roman" pitchFamily="18" charset="0"/>
                <a:ea typeface="LNTH-Kids  Chinese Font 1" panose="02010600030101010101" pitchFamily="2" charset="-128"/>
                <a:cs typeface="Times New Roman" pitchFamily="18" charset="0"/>
              </a:rPr>
              <a:t>của</a:t>
            </a:r>
            <a:r>
              <a:rPr lang="en-US" altLang="vi-VN" sz="3600" spc="-150" dirty="0">
                <a:solidFill>
                  <a:srgbClr val="FF2543"/>
                </a:solidFill>
                <a:latin typeface="Times New Roman" pitchFamily="18" charset="0"/>
                <a:ea typeface="LNTH-Kids  Chinese Font 1" panose="02010600030101010101" pitchFamily="2" charset="-128"/>
                <a:cs typeface="Times New Roman" pitchFamily="18" charset="0"/>
              </a:rPr>
              <a:t> </a:t>
            </a:r>
            <a:r>
              <a:rPr lang="en-US" altLang="vi-VN" sz="3600" spc="-150" dirty="0" err="1">
                <a:solidFill>
                  <a:srgbClr val="FF2543"/>
                </a:solidFill>
                <a:latin typeface="Times New Roman" pitchFamily="18" charset="0"/>
                <a:ea typeface="LNTH-Kids  Chinese Font 1" panose="02010600030101010101" pitchFamily="2" charset="-128"/>
                <a:cs typeface="Times New Roman" pitchFamily="18" charset="0"/>
              </a:rPr>
              <a:t>mình</a:t>
            </a:r>
            <a:endParaRPr lang="en-US" altLang="vi-VN" sz="3600" spc="-150" dirty="0">
              <a:solidFill>
                <a:srgbClr val="FF2543"/>
              </a:solidFill>
              <a:latin typeface="Times New Roman" pitchFamily="18" charset="0"/>
              <a:ea typeface="LNTH-Kids  Chinese Font 1" panose="02010600030101010101" pitchFamily="2" charset="-128"/>
              <a:cs typeface="Times New Roman" pitchFamily="18" charset="0"/>
            </a:endParaRPr>
          </a:p>
          <a:p>
            <a:pPr algn="ct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19952" y="-18954"/>
            <a:ext cx="9024048" cy="1591178"/>
          </a:xfrm>
          <a:prstGeom prst="rect">
            <a:avLst/>
          </a:prstGeom>
          <a:noFill/>
        </p:spPr>
        <p:txBody>
          <a:bodyPr wrap="square" lIns="108837" tIns="54419" rIns="108837" bIns="544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376">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376">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Tiếng</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Việt</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lớp</a:t>
            </a:r>
            <a:r>
              <a:rPr lang="en-US" altLang="en-US" sz="4500" b="1" i="1" dirty="0" smtClean="0">
                <a:solidFill>
                  <a:srgbClr val="002060"/>
                </a:solidFill>
                <a:latin typeface="Times New Roman" pitchFamily="18" charset="0"/>
                <a:cs typeface="Times New Roman" pitchFamily="18" charset="0"/>
              </a:rPr>
              <a:t> </a:t>
            </a:r>
            <a:r>
              <a:rPr lang="en-US" altLang="en-US" sz="4500" b="1" i="1" dirty="0">
                <a:solidFill>
                  <a:srgbClr val="002060"/>
                </a:solidFill>
                <a:latin typeface="Times New Roman" pitchFamily="18" charset="0"/>
                <a:cs typeface="Times New Roman" pitchFamily="18" charset="0"/>
              </a:rPr>
              <a:t>3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25197625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 y="2676032"/>
            <a:ext cx="9144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880" y="2943662"/>
            <a:ext cx="1469120"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a:fillRect/>
          </a:stretch>
        </p:blipFill>
        <p:spPr>
          <a:xfrm>
            <a:off x="1646548" y="3472632"/>
            <a:ext cx="1441253"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a:fillRect/>
          </a:stretch>
        </p:blipFill>
        <p:spPr>
          <a:xfrm>
            <a:off x="3864313" y="3472632"/>
            <a:ext cx="1408367"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a:fillRect/>
          </a:stretch>
        </p:blipFill>
        <p:spPr>
          <a:xfrm>
            <a:off x="6056201" y="3474720"/>
            <a:ext cx="1385104"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6352590" y="1134348"/>
            <a:ext cx="2778380" cy="2468880"/>
            <a:chOff x="9026330" y="1381655"/>
            <a:chExt cx="3704506" cy="2468880"/>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584152"/>
              <a:ext cx="218251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3191124" y="997188"/>
            <a:ext cx="2754744" cy="2743200"/>
            <a:chOff x="4672461" y="1214043"/>
            <a:chExt cx="3672992" cy="2743200"/>
          </a:xfrm>
        </p:grpSpPr>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314611" y="1206020"/>
            <a:ext cx="2662920" cy="2651760"/>
            <a:chOff x="1758356" y="1446550"/>
            <a:chExt cx="3550560" cy="2651760"/>
          </a:xfrm>
        </p:grpSpPr>
        <p:pic>
          <p:nvPicPr>
            <p:cNvPr id="35" name="Picture 34"/>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2"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2900051" y="645399"/>
            <a:ext cx="3348434"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spTree>
    <p:extLst>
      <p:ext uri="{BB962C8B-B14F-4D97-AF65-F5344CB8AC3E}">
        <p14:creationId xmlns:p14="http://schemas.microsoft.com/office/powerpoint/2010/main" val="98028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2448" y="204583"/>
            <a:ext cx="8353649"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97803" y="1206906"/>
            <a:ext cx="8975332" cy="7321153"/>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5456799" y="3776472"/>
            <a:ext cx="4432437" cy="3372110"/>
          </a:xfrm>
          <a:prstGeom prst="rect">
            <a:avLst/>
          </a:prstGeom>
        </p:spPr>
      </p:pic>
    </p:spTree>
    <p:extLst>
      <p:ext uri="{BB962C8B-B14F-4D97-AF65-F5344CB8AC3E}">
        <p14:creationId xmlns:p14="http://schemas.microsoft.com/office/powerpoint/2010/main" val="385039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2448" y="204583"/>
            <a:ext cx="8353649"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97803" y="1223151"/>
            <a:ext cx="8975332" cy="6844427"/>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255972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86" y="257104"/>
            <a:ext cx="8179804" cy="1247178"/>
            <a:chOff x="1061978" y="188231"/>
            <a:chExt cx="11090620" cy="130130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357884" y="1880190"/>
            <a:ext cx="6213312" cy="4659985"/>
          </a:xfrm>
          <a:prstGeom prst="rect">
            <a:avLst/>
          </a:prstGeom>
        </p:spPr>
      </p:pic>
    </p:spTree>
    <p:extLst>
      <p:ext uri="{BB962C8B-B14F-4D97-AF65-F5344CB8AC3E}">
        <p14:creationId xmlns:p14="http://schemas.microsoft.com/office/powerpoint/2010/main" val="46747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594"/>
                    </a14:imgEffect>
                  </a14:imgLayer>
                </a14:imgProps>
              </a:ext>
            </a:extLst>
          </a:blip>
          <a:stretch>
            <a:fillRect/>
          </a:stretch>
        </p:blipFill>
        <p:spPr>
          <a:xfrm>
            <a:off x="2540977" y="-153909"/>
            <a:ext cx="6216161" cy="644331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664369" y="209551"/>
            <a:ext cx="4936331" cy="6457950"/>
          </a:xfrm>
          <a:prstGeom prst="rect">
            <a:avLst/>
          </a:prstGeom>
        </p:spPr>
      </p:pic>
      <p:sp>
        <p:nvSpPr>
          <p:cNvPr id="8" name="TextBox 7"/>
          <p:cNvSpPr txBox="1"/>
          <p:nvPr/>
        </p:nvSpPr>
        <p:spPr>
          <a:xfrm>
            <a:off x="4231534" y="1704822"/>
            <a:ext cx="3371436"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6"/>
          <a:stretch>
            <a:fillRect/>
          </a:stretch>
        </p:blipFill>
        <p:spPr>
          <a:xfrm>
            <a:off x="7110011" y="3846316"/>
            <a:ext cx="2354784" cy="3011685"/>
          </a:xfrm>
          <a:prstGeom prst="rect">
            <a:avLst/>
          </a:prstGeom>
        </p:spPr>
      </p:pic>
    </p:spTree>
    <p:extLst>
      <p:ext uri="{BB962C8B-B14F-4D97-AF65-F5344CB8AC3E}">
        <p14:creationId xmlns:p14="http://schemas.microsoft.com/office/powerpoint/2010/main" val="4231392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86" y="257104"/>
            <a:ext cx="8179804" cy="1535120"/>
            <a:chOff x="1061978" y="188231"/>
            <a:chExt cx="11090620" cy="160173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5719573" y="2788921"/>
            <a:ext cx="3286200" cy="3792153"/>
          </a:xfrm>
          <a:prstGeom prst="rect">
            <a:avLst/>
          </a:prstGeom>
        </p:spPr>
      </p:pic>
      <p:sp>
        <p:nvSpPr>
          <p:cNvPr id="8" name="Rounded Rectangle 7"/>
          <p:cNvSpPr/>
          <p:nvPr/>
        </p:nvSpPr>
        <p:spPr>
          <a:xfrm>
            <a:off x="1780547" y="2011258"/>
            <a:ext cx="3939026" cy="391596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Đây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là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em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yêu</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thích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đơn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giản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nhưng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ấm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cúng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Hàng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ngày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được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đón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ánh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nắng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mặc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trời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rực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rỡ</a:t>
            </a:r>
            <a:r>
              <a:rPr lang="en-US" altLang="en-US" sz="3200" b="1" dirty="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4167" b="97667" l="19500" r="79250"/>
                    </a14:imgEffect>
                  </a14:imgLayer>
                </a14:imgProps>
              </a:ext>
            </a:extLst>
          </a:blip>
          <a:stretch>
            <a:fillRect/>
          </a:stretch>
        </p:blipFill>
        <p:spPr>
          <a:xfrm>
            <a:off x="-396802" y="2788921"/>
            <a:ext cx="2919553" cy="3892737"/>
          </a:xfrm>
          <a:prstGeom prst="rect">
            <a:avLst/>
          </a:prstGeom>
        </p:spPr>
      </p:pic>
    </p:spTree>
    <p:extLst>
      <p:ext uri="{BB962C8B-B14F-4D97-AF65-F5344CB8AC3E}">
        <p14:creationId xmlns:p14="http://schemas.microsoft.com/office/powerpoint/2010/main" val="83161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476" y="-635"/>
            <a:ext cx="9144476" cy="6858635"/>
          </a:xfrm>
          <a:prstGeom prst="rect">
            <a:avLst/>
          </a:prstGeom>
        </p:spPr>
      </p:pic>
      <p:sp>
        <p:nvSpPr>
          <p:cNvPr id="14" name="Cloud 13"/>
          <p:cNvSpPr/>
          <p:nvPr/>
        </p:nvSpPr>
        <p:spPr>
          <a:xfrm>
            <a:off x="242888" y="465374"/>
            <a:ext cx="1991493"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thiệu</a:t>
            </a:r>
            <a:r>
              <a:rPr kumimoji="0" lang="en-US" sz="2800" b="1" i="0" u="none" strike="noStrike" kern="1200" cap="none" spc="0" normalizeH="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D4C8E"/>
                </a:solidFill>
                <a:effectLst/>
                <a:uLnTx/>
                <a:uFillTx/>
                <a:latin typeface="Calibri" panose="020F0502020204030204"/>
                <a:ea typeface="+mn-ea"/>
                <a:cs typeface="+mn-cs"/>
              </a:rPr>
              <a:t>ngôi nhà</a:t>
            </a:r>
            <a:endPar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grpSp>
        <p:nvGrpSpPr>
          <p:cNvPr id="7172" name="Group 7171"/>
          <p:cNvGrpSpPr/>
          <p:nvPr/>
        </p:nvGrpSpPr>
        <p:grpSpPr>
          <a:xfrm>
            <a:off x="3545334" y="1512830"/>
            <a:ext cx="2965535" cy="3749040"/>
            <a:chOff x="4256670" y="1512830"/>
            <a:chExt cx="4205460"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Tả ngôi nhà của em</a:t>
              </a:r>
            </a:p>
          </p:txBody>
        </p:sp>
      </p:grpSp>
      <p:cxnSp>
        <p:nvCxnSpPr>
          <p:cNvPr id="30" name="Connector: Curved 29"/>
          <p:cNvCxnSpPr/>
          <p:nvPr/>
        </p:nvCxnSpPr>
        <p:spPr>
          <a:xfrm flipV="1">
            <a:off x="5733607" y="1151173"/>
            <a:ext cx="803616"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6537223" y="1"/>
            <a:ext cx="2586983"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Bao quát</a:t>
            </a:r>
            <a:endParaRPr lang="en-US" sz="3600" b="1" dirty="0">
              <a:solidFill>
                <a:srgbClr val="0D4C8E"/>
              </a:solidFill>
            </a:endParaRPr>
          </a:p>
        </p:txBody>
      </p:sp>
      <p:cxnSp>
        <p:nvCxnSpPr>
          <p:cNvPr id="43" name="Connector: Curved 42"/>
          <p:cNvCxnSpPr/>
          <p:nvPr/>
        </p:nvCxnSpPr>
        <p:spPr>
          <a:xfrm rot="16200000" flipH="1">
            <a:off x="6852812" y="2960703"/>
            <a:ext cx="1980248" cy="9"/>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6939184" y="3861953"/>
            <a:ext cx="1425038"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Cảnh vật xung quanh</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3689044" y="4121766"/>
            <a:ext cx="1409984"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3456146" y="4817745"/>
            <a:ext cx="1559243" cy="122936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D4C8E"/>
                </a:solidFill>
              </a:rPr>
              <a:t>Đặc điểm</a:t>
            </a:r>
          </a:p>
        </p:txBody>
      </p:sp>
      <p:sp>
        <p:nvSpPr>
          <p:cNvPr id="70" name="TextBox 69"/>
          <p:cNvSpPr txBox="1"/>
          <p:nvPr/>
        </p:nvSpPr>
        <p:spPr>
          <a:xfrm>
            <a:off x="3280321" y="776764"/>
            <a:ext cx="2586983"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p:cNvCxnSpPr/>
          <p:nvPr/>
        </p:nvCxnSpPr>
        <p:spPr>
          <a:xfrm rot="10800000">
            <a:off x="2234382" y="1151178"/>
            <a:ext cx="1368737"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6200000" flipH="1">
            <a:off x="5195799" y="4831717"/>
            <a:ext cx="301762" cy="774556"/>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8012879" y="2183467"/>
            <a:ext cx="1184782"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Hình dáng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520372" y="1836972"/>
            <a:ext cx="803879"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52232" y="2741424"/>
            <a:ext cx="113112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Địa điểm</a:t>
            </a:r>
          </a:p>
        </p:txBody>
      </p:sp>
      <p:cxnSp>
        <p:nvCxnSpPr>
          <p:cNvPr id="42" name="Connector: Curved 41"/>
          <p:cNvCxnSpPr/>
          <p:nvPr/>
        </p:nvCxnSpPr>
        <p:spPr>
          <a:xfrm rot="16200000" flipH="1">
            <a:off x="1200087" y="1980821"/>
            <a:ext cx="772826" cy="57088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233588" y="2626835"/>
            <a:ext cx="113112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srgbClr val="B207B0"/>
                </a:solidFill>
                <a:latin typeface="Calibri" panose="020F0502020204030204"/>
              </a:rPr>
              <a:t>Thời gian ở</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 name="Connector: Curved 57"/>
          <p:cNvCxnSpPr/>
          <p:nvPr/>
        </p:nvCxnSpPr>
        <p:spPr>
          <a:xfrm rot="10800000" flipV="1">
            <a:off x="2234576" y="3950951"/>
            <a:ext cx="1409984"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 name="Cloud 2"/>
          <p:cNvSpPr/>
          <p:nvPr/>
        </p:nvSpPr>
        <p:spPr>
          <a:xfrm>
            <a:off x="136322" y="4121529"/>
            <a:ext cx="2182922"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cxnSp>
        <p:nvCxnSpPr>
          <p:cNvPr id="5" name="Connector: Curved 28"/>
          <p:cNvCxnSpPr/>
          <p:nvPr/>
        </p:nvCxnSpPr>
        <p:spPr>
          <a:xfrm rot="16200000" flipH="1">
            <a:off x="4953388" y="5579112"/>
            <a:ext cx="301762" cy="774556"/>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6" name="Cloud 5"/>
          <p:cNvSpPr/>
          <p:nvPr/>
        </p:nvSpPr>
        <p:spPr>
          <a:xfrm>
            <a:off x="5669729" y="4369772"/>
            <a:ext cx="1184782"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ngoài</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7" name="Connector: Curved 28"/>
          <p:cNvCxnSpPr/>
          <p:nvPr/>
        </p:nvCxnSpPr>
        <p:spPr>
          <a:xfrm rot="16200000" flipH="1">
            <a:off x="8403343" y="1770382"/>
            <a:ext cx="301762" cy="774556"/>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8" name="Cloud 7"/>
          <p:cNvSpPr/>
          <p:nvPr/>
        </p:nvSpPr>
        <p:spPr>
          <a:xfrm>
            <a:off x="5407819" y="5557520"/>
            <a:ext cx="1184910" cy="122047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trong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57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circle(ou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ircle(out)">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circle(out)">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right)">
                                      <p:cBhvr>
                                        <p:cTn id="85" dur="500"/>
                                        <p:tgtEl>
                                          <p:spTgt spid="2"/>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circle(out)">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circle(out)">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wipe(left)">
                                      <p:cBhvr>
                                        <p:cTn id="103" dur="500"/>
                                        <p:tgtEl>
                                          <p:spTgt spid="7"/>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circle(ou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6" grpId="0" animBg="1"/>
      <p:bldP spid="62" grpId="0" bldLvl="0" animBg="1"/>
      <p:bldP spid="70" grpId="0"/>
      <p:bldP spid="31" grpId="0" animBg="1"/>
      <p:bldP spid="41" grpId="0" animBg="1"/>
      <p:bldP spid="45" grpId="0" bldLvl="0" animBg="1"/>
      <p:bldP spid="3" grpId="0" bldLvl="0" animBg="1"/>
      <p:bldP spid="6"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7"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78872" y="4767016"/>
            <a:ext cx="3786257"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3515707" y="1146905"/>
            <a:ext cx="56278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81362">
            <a:off x="-113744" y="-166616"/>
            <a:ext cx="3086100" cy="4114800"/>
          </a:xfrm>
          <a:prstGeom prst="rect">
            <a:avLst/>
          </a:prstGeom>
        </p:spPr>
      </p:pic>
      <p:pic>
        <p:nvPicPr>
          <p:cNvPr id="13" name="Picture 12"/>
          <p:cNvPicPr>
            <a:picLocks noChangeAspect="1"/>
          </p:cNvPicPr>
          <p:nvPr/>
        </p:nvPicPr>
        <p:blipFill>
          <a:blip r:embed="rId7"/>
          <a:stretch>
            <a:fillRect/>
          </a:stretch>
        </p:blipFill>
        <p:spPr>
          <a:xfrm>
            <a:off x="872059" y="2334446"/>
            <a:ext cx="7018808" cy="1748350"/>
          </a:xfrm>
          <a:prstGeom prst="rect">
            <a:avLst/>
          </a:prstGeom>
        </p:spPr>
      </p:pic>
    </p:spTree>
    <p:extLst>
      <p:ext uri="{BB962C8B-B14F-4D97-AF65-F5344CB8AC3E}">
        <p14:creationId xmlns:p14="http://schemas.microsoft.com/office/powerpoint/2010/main" val="85285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37" y="0"/>
            <a:ext cx="9144476" cy="6858000"/>
          </a:xfrm>
          <a:prstGeom prst="rect">
            <a:avLst/>
          </a:prstGeom>
        </p:spPr>
      </p:pic>
      <p:grpSp>
        <p:nvGrpSpPr>
          <p:cNvPr id="32" name="组合 31"/>
          <p:cNvGrpSpPr/>
          <p:nvPr/>
        </p:nvGrpSpPr>
        <p:grpSpPr>
          <a:xfrm>
            <a:off x="1625243" y="431821"/>
            <a:ext cx="5953574"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612" y="2362106"/>
            <a:ext cx="9144476"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068843" y="4132561"/>
            <a:ext cx="2075021"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925" y="0"/>
            <a:ext cx="1191075"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4525" y="644639"/>
            <a:ext cx="1295565"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625243" y="2144383"/>
            <a:ext cx="53114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9" y="-685110"/>
            <a:ext cx="27432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3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37" y="0"/>
            <a:ext cx="9144476" cy="6858000"/>
          </a:xfrm>
          <a:prstGeom prst="rect">
            <a:avLst/>
          </a:prstGeom>
        </p:spPr>
      </p:pic>
      <p:grpSp>
        <p:nvGrpSpPr>
          <p:cNvPr id="32" name="组合 31"/>
          <p:cNvGrpSpPr/>
          <p:nvPr/>
        </p:nvGrpSpPr>
        <p:grpSpPr>
          <a:xfrm>
            <a:off x="1625243" y="431821"/>
            <a:ext cx="5953574"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612" y="2362106"/>
            <a:ext cx="9144476"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068843" y="4132561"/>
            <a:ext cx="2075021"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925" y="0"/>
            <a:ext cx="1191075"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4525" y="644639"/>
            <a:ext cx="1295565"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42767" y="2376461"/>
            <a:ext cx="61199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9" y="-685110"/>
            <a:ext cx="27432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91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 y="205032"/>
            <a:ext cx="8563850" cy="1142608"/>
            <a:chOff x="485752" y="219765"/>
            <a:chExt cx="12061720" cy="1192192"/>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870373" y="1037261"/>
            <a:ext cx="7393184" cy="2239340"/>
          </a:xfrm>
          <a:prstGeom prst="rect">
            <a:avLst/>
          </a:prstGeom>
        </p:spPr>
      </p:pic>
      <p:sp>
        <p:nvSpPr>
          <p:cNvPr id="30" name="Rounded Rectangle 29"/>
          <p:cNvSpPr/>
          <p:nvPr/>
        </p:nvSpPr>
        <p:spPr>
          <a:xfrm>
            <a:off x="202904" y="3867911"/>
            <a:ext cx="2763774"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 2</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AD0BA28B-67C2-DE51-C39D-FED03C3941BE}"/>
              </a:ext>
            </a:extLst>
          </p:cNvPr>
          <p:cNvSpPr/>
          <p:nvPr/>
        </p:nvSpPr>
        <p:spPr>
          <a:xfrm>
            <a:off x="2966678" y="3279094"/>
            <a:ext cx="5381300" cy="3539430"/>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30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6"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4673837" y="2219525"/>
            <a:ext cx="172218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2834518" y="2219525"/>
            <a:ext cx="1635197" cy="365760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6631397" y="4858422"/>
            <a:ext cx="25908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5189" y="4504832"/>
            <a:ext cx="27432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025824" y="662608"/>
            <a:ext cx="1920240" cy="2560320"/>
            <a:chOff x="1367765" y="662608"/>
            <a:chExt cx="2560320" cy="2560320"/>
          </a:xfrm>
        </p:grpSpPr>
        <p:pic>
          <p:nvPicPr>
            <p:cNvPr id="6146"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6122636" y="662608"/>
            <a:ext cx="1920240" cy="2560320"/>
            <a:chOff x="8163514" y="662608"/>
            <a:chExt cx="2560320" cy="2560320"/>
          </a:xfrm>
        </p:grpSpPr>
        <p:pic>
          <p:nvPicPr>
            <p:cNvPr id="17"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1" y="1450084"/>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2"/>
          <a:stretch>
            <a:fillRect/>
          </a:stretch>
        </p:blipFill>
        <p:spPr>
          <a:xfrm>
            <a:off x="2990544" y="1087368"/>
            <a:ext cx="3132092" cy="1268078"/>
          </a:xfrm>
          <a:prstGeom prst="rect">
            <a:avLst/>
          </a:prstGeom>
        </p:spPr>
      </p:pic>
    </p:spTree>
    <p:extLst>
      <p:ext uri="{BB962C8B-B14F-4D97-AF65-F5344CB8AC3E}">
        <p14:creationId xmlns:p14="http://schemas.microsoft.com/office/powerpoint/2010/main" val="53460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 y="205032"/>
            <a:ext cx="8563850" cy="1128232"/>
            <a:chOff x="485752" y="219765"/>
            <a:chExt cx="12061720" cy="1177192"/>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01446"/>
              <a:ext cx="11765663"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7768699" y="4786331"/>
            <a:ext cx="1575707" cy="2013403"/>
          </a:xfrm>
          <a:prstGeom prst="rect">
            <a:avLst/>
          </a:prstGeom>
        </p:spPr>
      </p:pic>
      <p:sp>
        <p:nvSpPr>
          <p:cNvPr id="40" name="Rectangle 39"/>
          <p:cNvSpPr/>
          <p:nvPr/>
        </p:nvSpPr>
        <p:spPr>
          <a:xfrm>
            <a:off x="3175255" y="1129090"/>
            <a:ext cx="5381300" cy="3539430"/>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5"/>
          <a:stretch>
            <a:fillRect/>
          </a:stretch>
        </p:blipFill>
        <p:spPr>
          <a:xfrm>
            <a:off x="477390" y="1077398"/>
            <a:ext cx="2574421" cy="2629400"/>
          </a:xfrm>
          <a:prstGeom prst="rect">
            <a:avLst/>
          </a:prstGeom>
        </p:spPr>
      </p:pic>
      <p:grpSp>
        <p:nvGrpSpPr>
          <p:cNvPr id="15" name="Group 14"/>
          <p:cNvGrpSpPr/>
          <p:nvPr/>
        </p:nvGrpSpPr>
        <p:grpSpPr>
          <a:xfrm>
            <a:off x="1206861" y="3706798"/>
            <a:ext cx="6928492" cy="2810135"/>
            <a:chOff x="1654868" y="3706798"/>
            <a:chExt cx="9237989" cy="2810135"/>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13803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 y="205032"/>
            <a:ext cx="8563850" cy="1128232"/>
            <a:chOff x="485752" y="219765"/>
            <a:chExt cx="12061720" cy="1177192"/>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01446"/>
              <a:ext cx="11765663"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3175255" y="1129090"/>
            <a:ext cx="5381300" cy="3539430"/>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506838" y="972296"/>
            <a:ext cx="2373522" cy="2518452"/>
          </a:xfrm>
          <a:prstGeom prst="rect">
            <a:avLst/>
          </a:prstGeom>
        </p:spPr>
      </p:pic>
      <p:grpSp>
        <p:nvGrpSpPr>
          <p:cNvPr id="7" name="Group 6"/>
          <p:cNvGrpSpPr/>
          <p:nvPr/>
        </p:nvGrpSpPr>
        <p:grpSpPr>
          <a:xfrm>
            <a:off x="630936" y="3604237"/>
            <a:ext cx="7701534" cy="3724096"/>
            <a:chOff x="841248" y="3604237"/>
            <a:chExt cx="10268712" cy="3724096"/>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3724096"/>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5"/>
          <a:stretch>
            <a:fillRect/>
          </a:stretch>
        </p:blipFill>
        <p:spPr>
          <a:xfrm>
            <a:off x="7849423" y="5011304"/>
            <a:ext cx="1414259" cy="1807109"/>
          </a:xfrm>
          <a:prstGeom prst="rect">
            <a:avLst/>
          </a:prstGeom>
        </p:spPr>
      </p:pic>
    </p:spTree>
    <p:extLst>
      <p:ext uri="{BB962C8B-B14F-4D97-AF65-F5344CB8AC3E}">
        <p14:creationId xmlns:p14="http://schemas.microsoft.com/office/powerpoint/2010/main" val="250665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 y="205032"/>
            <a:ext cx="8563850" cy="1128232"/>
            <a:chOff x="485752" y="219765"/>
            <a:chExt cx="12061720" cy="1177192"/>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01446"/>
              <a:ext cx="11765663"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7768699" y="4786331"/>
            <a:ext cx="1575707" cy="2013403"/>
          </a:xfrm>
          <a:prstGeom prst="rect">
            <a:avLst/>
          </a:prstGeom>
        </p:spPr>
      </p:pic>
      <p:sp>
        <p:nvSpPr>
          <p:cNvPr id="40" name="Rectangle 39"/>
          <p:cNvSpPr/>
          <p:nvPr/>
        </p:nvSpPr>
        <p:spPr>
          <a:xfrm>
            <a:off x="3175255" y="1129090"/>
            <a:ext cx="5381300" cy="3539430"/>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349759" y="948402"/>
            <a:ext cx="2674619" cy="2758396"/>
          </a:xfrm>
          <a:prstGeom prst="rect">
            <a:avLst/>
          </a:prstGeom>
        </p:spPr>
      </p:pic>
      <p:grpSp>
        <p:nvGrpSpPr>
          <p:cNvPr id="7" name="Group 6"/>
          <p:cNvGrpSpPr/>
          <p:nvPr/>
        </p:nvGrpSpPr>
        <p:grpSpPr>
          <a:xfrm>
            <a:off x="1115953" y="3650520"/>
            <a:ext cx="6763889" cy="3046988"/>
            <a:chOff x="1487937" y="3650520"/>
            <a:chExt cx="9018518" cy="3046988"/>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3046988"/>
            </a:xfrm>
            <a:prstGeom prst="rect">
              <a:avLst/>
            </a:prstGeom>
          </p:spPr>
          <p:txBody>
            <a:bodyPr wrap="square">
              <a:spAutoFit/>
            </a:bodyPr>
            <a:lstStyle/>
            <a:p>
              <a:pPr eaLnBrk="0" fontAlgn="base" hangingPunct="0">
                <a:spcBef>
                  <a:spcPct val="0"/>
                </a:spcBef>
                <a:spcAft>
                  <a:spcPct val="0"/>
                </a:spcAft>
              </a:pPr>
              <a:r>
                <a:rPr lang="en-US" altLang="en-US" sz="2400" b="1" u="sng" dirty="0" err="1">
                  <a:solidFill>
                    <a:srgbClr val="FF0000"/>
                  </a:solidFill>
                  <a:latin typeface="Cambria" panose="02040503050406030204" pitchFamily="18" charset="0"/>
                  <a:ea typeface="Cambria" panose="02040503050406030204" pitchFamily="18" charset="0"/>
                </a:rPr>
                <a:t>Tranh</a:t>
              </a:r>
              <a:r>
                <a:rPr lang="en-US" altLang="en-US" sz="24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Ngôi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nhà</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trong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tranh</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là</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ngôi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nhà</a:t>
              </a:r>
              <a:r>
                <a:rPr lang="en-US" altLang="en-US" sz="2400" b="1" dirty="0">
                  <a:solidFill>
                    <a:srgbClr val="002060"/>
                  </a:solidFill>
                  <a:latin typeface="Cambria" panose="02040503050406030204" pitchFamily="18" charset="0"/>
                  <a:ea typeface="Cambria" panose="02040503050406030204" pitchFamily="18" charset="0"/>
                </a:rPr>
                <a:t> ở </a:t>
              </a:r>
              <a:r>
                <a:rPr lang="en-US" altLang="en-US" sz="2400" b="1" dirty="0" err="1">
                  <a:solidFill>
                    <a:srgbClr val="002060"/>
                  </a:solidFill>
                  <a:latin typeface="Cambria" panose="02040503050406030204" pitchFamily="18" charset="0"/>
                  <a:ea typeface="Cambria" panose="02040503050406030204" pitchFamily="18" charset="0"/>
                </a:rPr>
                <a:t>thành</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phố</a:t>
              </a:r>
              <a:endParaRPr lang="en-US" altLang="en-US" sz="24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Ngôi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nhà</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có</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những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thiết</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bị</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hiện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đại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như</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ti</a:t>
              </a:r>
              <a:r>
                <a:rPr lang="en-US" altLang="en-US" sz="2400" b="1" dirty="0">
                  <a:solidFill>
                    <a:srgbClr val="002060"/>
                  </a:solidFill>
                  <a:latin typeface="Cambria" panose="02040503050406030204" pitchFamily="18" charset="0"/>
                  <a:ea typeface="Cambria" panose="02040503050406030204" pitchFamily="18" charset="0"/>
                </a:rPr>
                <a:t> vi </a:t>
              </a:r>
              <a:r>
                <a:rPr lang="en-US" altLang="en-US" sz="2400" b="1" dirty="0" err="1">
                  <a:solidFill>
                    <a:srgbClr val="002060"/>
                  </a:solidFill>
                  <a:latin typeface="Cambria" panose="02040503050406030204" pitchFamily="18" charset="0"/>
                  <a:ea typeface="Cambria" panose="02040503050406030204" pitchFamily="18" charset="0"/>
                </a:rPr>
                <a:t>màn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hình</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phẳng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điều</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hòa</a:t>
              </a:r>
              <a:r>
                <a:rPr lang="en-US" altLang="en-US" sz="24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Tường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của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ngôi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nhà</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được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sơn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màu</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hồng</a:t>
              </a:r>
              <a:r>
                <a:rPr lang="en-US" altLang="en-US" sz="24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Ngôi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nhà</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này</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mang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lại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cho</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em</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cảm</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giác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tiện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nghi</a:t>
              </a:r>
              <a:r>
                <a:rPr lang="en-US" altLang="en-US" sz="24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9352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2448" y="204583"/>
            <a:ext cx="8353649"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97802" y="1038330"/>
            <a:ext cx="7919200" cy="4597003"/>
          </a:xfrm>
          <a:prstGeom prst="roundRect">
            <a:avLst/>
          </a:prstGeom>
          <a:solidFill>
            <a:schemeClr val="bg1"/>
          </a:solidFill>
          <a:ln w="28575">
            <a:solidFill>
              <a:schemeClr val="accent2">
                <a:lumMod val="75000"/>
              </a:schemeClr>
            </a:solidFill>
          </a:ln>
        </p:spPr>
        <p:txBody>
          <a:bodyPr wrap="square">
            <a:spAutoFit/>
          </a:bodyPr>
          <a:lstStyle/>
          <a:p>
            <a:pPr algn="just"/>
            <a:r>
              <a:rPr lang="en-US" sz="2400" dirty="0" err="1">
                <a:solidFill>
                  <a:srgbClr val="FF0000"/>
                </a:solidFill>
                <a:latin typeface="Times New Roman" pitchFamily="18" charset="0"/>
                <a:ea typeface="Cambria" panose="02040503050406030204" pitchFamily="18" charset="0"/>
                <a:cs typeface="Times New Roman" pitchFamily="18" charset="0"/>
              </a:rPr>
              <a:t>Gợi</a:t>
            </a:r>
            <a:r>
              <a:rPr lang="en-US" sz="2400" dirty="0">
                <a:solidFill>
                  <a:srgbClr val="FF0000"/>
                </a:solidFill>
                <a:latin typeface="Times New Roman" pitchFamily="18" charset="0"/>
                <a:ea typeface="Cambria" panose="02040503050406030204" pitchFamily="18" charset="0"/>
                <a:cs typeface="Times New Roman" pitchFamily="18" charset="0"/>
              </a:rPr>
              <a:t> ý:</a:t>
            </a:r>
            <a:endParaRPr lang="vi-VN" sz="2400" dirty="0">
              <a:solidFill>
                <a:srgbClr val="FF0000"/>
              </a:solidFill>
              <a:latin typeface="Times New Roman" pitchFamily="18" charset="0"/>
              <a:ea typeface="Cambria" panose="02040503050406030204" pitchFamily="18" charset="0"/>
              <a:cs typeface="Times New Roman" pitchFamily="18" charset="0"/>
            </a:endParaRPr>
          </a:p>
          <a:p>
            <a:pPr algn="just"/>
            <a:r>
              <a:rPr lang="vi-VN" sz="2400" b="1" dirty="0">
                <a:solidFill>
                  <a:srgbClr val="002060"/>
                </a:solidFill>
                <a:latin typeface="Times New Roman" pitchFamily="18" charset="0"/>
                <a:ea typeface="Cambria" panose="02040503050406030204" pitchFamily="18" charset="0"/>
                <a:cs typeface="Times New Roman" pitchFamily="18" charset="0"/>
              </a:rPr>
              <a:t>a. Giới thiệu về ngôi nhà</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Nhà em ở đâu?</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Gia đình em ở đó từ khi nào?</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b. Tả bao quát về ngôi nhà</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Hình dạng</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Cảnh vật xung quanh</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c. Đặc điểm nổi bật của ngôi nhà</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Bên ngoài (mái, tường, vách, cửa sổ, cửa ra vào,…)</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 Bên trong (phòng bếp, phòng khách, đồ đạc,…)</a:t>
            </a:r>
          </a:p>
          <a:p>
            <a:pPr algn="just"/>
            <a:r>
              <a:rPr lang="vi-VN" sz="2400" b="1" dirty="0">
                <a:solidFill>
                  <a:srgbClr val="002060"/>
                </a:solidFill>
                <a:latin typeface="Times New Roman" pitchFamily="18" charset="0"/>
                <a:ea typeface="Cambria" panose="02040503050406030204" pitchFamily="18" charset="0"/>
                <a:cs typeface="Times New Roman" pitchFamily="18" charset="0"/>
              </a:rPr>
              <a:t>d. Nêu tình cảm của em với ngôi nhà</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944" b="89869" l="0" r="100000"/>
                    </a14:imgEffect>
                  </a14:imgLayer>
                </a14:imgProps>
              </a:ext>
            </a:extLst>
          </a:blip>
          <a:stretch>
            <a:fillRect/>
          </a:stretch>
        </p:blipFill>
        <p:spPr>
          <a:xfrm>
            <a:off x="5160796" y="-146304"/>
            <a:ext cx="2811780" cy="4995595"/>
          </a:xfrm>
          <a:prstGeom prst="rect">
            <a:avLst/>
          </a:prstGeom>
        </p:spPr>
      </p:pic>
    </p:spTree>
    <p:extLst>
      <p:ext uri="{BB962C8B-B14F-4D97-AF65-F5344CB8AC3E}">
        <p14:creationId xmlns:p14="http://schemas.microsoft.com/office/powerpoint/2010/main" val="199593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477" y="-635"/>
            <a:ext cx="9144476"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9144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026206" y="846818"/>
            <a:ext cx="7091587"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4673837" y="2219525"/>
            <a:ext cx="172218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2834518" y="2219525"/>
            <a:ext cx="1635197"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924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35520" y="4048326"/>
            <a:ext cx="969328"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6631397" y="4858422"/>
            <a:ext cx="25908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5189" y="4504832"/>
            <a:ext cx="27432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025824" y="662608"/>
            <a:ext cx="1920240" cy="2560320"/>
            <a:chOff x="1367765" y="662608"/>
            <a:chExt cx="2560320" cy="2560320"/>
          </a:xfrm>
        </p:grpSpPr>
        <p:pic>
          <p:nvPicPr>
            <p:cNvPr id="6146" name="Picture 2" descr="Purple Bubble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6122636" y="662608"/>
            <a:ext cx="1920240" cy="2560320"/>
            <a:chOff x="8163514" y="662608"/>
            <a:chExt cx="2560320" cy="2560320"/>
          </a:xfrm>
        </p:grpSpPr>
        <p:pic>
          <p:nvPicPr>
            <p:cNvPr id="17" name="Picture 2" descr="Purple Bubble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1" y="1450084"/>
              <a:ext cx="1935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3"/>
          <a:stretch>
            <a:fillRect/>
          </a:stretch>
        </p:blipFill>
        <p:spPr>
          <a:xfrm>
            <a:off x="2962450" y="1108432"/>
            <a:ext cx="3132092" cy="1268078"/>
          </a:xfrm>
          <a:prstGeom prst="rect">
            <a:avLst/>
          </a:prstGeom>
        </p:spPr>
      </p:pic>
    </p:spTree>
    <p:extLst>
      <p:ext uri="{BB962C8B-B14F-4D97-AF65-F5344CB8AC3E}">
        <p14:creationId xmlns:p14="http://schemas.microsoft.com/office/powerpoint/2010/main" val="21472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1061</Words>
  <Application>Microsoft Office PowerPoint</Application>
  <PresentationFormat>On-screen Show (4:3)</PresentationFormat>
  <Paragraphs>93</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4</cp:revision>
  <dcterms:created xsi:type="dcterms:W3CDTF">2022-11-11T15:38:12Z</dcterms:created>
  <dcterms:modified xsi:type="dcterms:W3CDTF">2022-11-11T15:43:00Z</dcterms:modified>
</cp:coreProperties>
</file>