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85" r:id="rId2"/>
    <p:sldId id="259" r:id="rId3"/>
    <p:sldId id="263" r:id="rId4"/>
    <p:sldId id="406" r:id="rId5"/>
    <p:sldId id="407" r:id="rId6"/>
    <p:sldId id="408" r:id="rId7"/>
    <p:sldId id="410" r:id="rId8"/>
    <p:sldId id="411" r:id="rId9"/>
    <p:sldId id="409" r:id="rId10"/>
    <p:sldId id="412" r:id="rId11"/>
    <p:sldId id="413" r:id="rId12"/>
    <p:sldId id="414" r:id="rId13"/>
    <p:sldId id="405" r:id="rId14"/>
    <p:sldId id="403" r:id="rId15"/>
    <p:sldId id="401" r:id="rId16"/>
    <p:sldId id="370" r:id="rId17"/>
    <p:sldId id="402" r:id="rId18"/>
    <p:sldId id="285" r:id="rId19"/>
  </p:sldIdLst>
  <p:sldSz cx="9144000" cy="6858000" type="screen4x3"/>
  <p:notesSz cx="6858000" cy="9144000"/>
  <p:custDataLst>
    <p:tags r:id="rId2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CC"/>
    <a:srgbClr val="FFCCFF"/>
    <a:srgbClr val="FDC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69" d="100"/>
          <a:sy n="69" d="100"/>
        </p:scale>
        <p:origin x="-122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CD9BF-B43D-4760-8F27-4DBB13B96D8F}" type="datetimeFigureOut">
              <a:rPr lang="vi-VN" smtClean="0"/>
              <a:t>06/01/2022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F95A3-7901-4D75-8C11-32CD4D0EC3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528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>
            <a:extLst>
              <a:ext uri="{FF2B5EF4-FFF2-40B4-BE49-F238E27FC236}">
                <a16:creationId xmlns:a16="http://schemas.microsoft.com/office/drawing/2014/main" xmlns="" id="{2AD32D50-E15A-4639-9E5F-446A7B46FA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>
            <a:extLst>
              <a:ext uri="{FF2B5EF4-FFF2-40B4-BE49-F238E27FC236}">
                <a16:creationId xmlns:a16="http://schemas.microsoft.com/office/drawing/2014/main" xmlns="" id="{F6AF2072-13EF-4ACC-A0E0-56DC890B26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Hỏi HS. Cách xác định hỏi miệng hs</a:t>
            </a: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xmlns="" id="{B23AB057-9E47-41F6-9D46-153BDFAE31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C3D4E41-CE3F-4C2A-B29F-636EB3CEEE0B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994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BF39-90A6-4AFF-9AFC-6119B0F7CE2C}" type="datetimeFigureOut">
              <a:rPr lang="vi-VN" smtClean="0"/>
              <a:t>06/01/2022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A497-4E5F-4634-959A-D930987319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4879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BF39-90A6-4AFF-9AFC-6119B0F7CE2C}" type="datetimeFigureOut">
              <a:rPr lang="vi-VN" smtClean="0"/>
              <a:t>06/01/2022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A497-4E5F-4634-959A-D930987319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759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BF39-90A6-4AFF-9AFC-6119B0F7CE2C}" type="datetimeFigureOut">
              <a:rPr lang="vi-VN" smtClean="0"/>
              <a:t>06/01/2022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A497-4E5F-4634-959A-D930987319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1226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BF39-90A6-4AFF-9AFC-6119B0F7CE2C}" type="datetimeFigureOut">
              <a:rPr lang="vi-VN" smtClean="0"/>
              <a:t>06/01/2022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A497-4E5F-4634-959A-D930987319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296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BF39-90A6-4AFF-9AFC-6119B0F7CE2C}" type="datetimeFigureOut">
              <a:rPr lang="vi-VN" smtClean="0"/>
              <a:t>06/01/2022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A497-4E5F-4634-959A-D930987319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53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BF39-90A6-4AFF-9AFC-6119B0F7CE2C}" type="datetimeFigureOut">
              <a:rPr lang="vi-VN" smtClean="0"/>
              <a:t>06/01/2022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A497-4E5F-4634-959A-D930987319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915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BF39-90A6-4AFF-9AFC-6119B0F7CE2C}" type="datetimeFigureOut">
              <a:rPr lang="vi-VN" smtClean="0"/>
              <a:t>06/01/2022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A497-4E5F-4634-959A-D930987319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0725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BF39-90A6-4AFF-9AFC-6119B0F7CE2C}" type="datetimeFigureOut">
              <a:rPr lang="vi-VN" smtClean="0"/>
              <a:t>06/01/2022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A497-4E5F-4634-959A-D930987319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219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BF39-90A6-4AFF-9AFC-6119B0F7CE2C}" type="datetimeFigureOut">
              <a:rPr lang="vi-VN" smtClean="0"/>
              <a:t>06/01/2022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A497-4E5F-4634-959A-D930987319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796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BF39-90A6-4AFF-9AFC-6119B0F7CE2C}" type="datetimeFigureOut">
              <a:rPr lang="vi-VN" smtClean="0"/>
              <a:t>06/01/2022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A497-4E5F-4634-959A-D930987319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7445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BF39-90A6-4AFF-9AFC-6119B0F7CE2C}" type="datetimeFigureOut">
              <a:rPr lang="vi-VN" smtClean="0"/>
              <a:t>06/01/2022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CA497-4E5F-4634-959A-D930987319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873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FBF39-90A6-4AFF-9AFC-6119B0F7CE2C}" type="datetimeFigureOut">
              <a:rPr lang="vi-VN" smtClean="0"/>
              <a:t>06/01/2022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CA497-4E5F-4634-959A-D930987319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837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image" Target="../media/image24.wmf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23.wmf"/><Relationship Id="rId17" Type="http://schemas.openxmlformats.org/officeDocument/2006/relationships/image" Target="../media/image28.wmf"/><Relationship Id="rId2" Type="http://schemas.openxmlformats.org/officeDocument/2006/relationships/control" Target="../activeX/activeX1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22.wmf"/><Relationship Id="rId5" Type="http://schemas.openxmlformats.org/officeDocument/2006/relationships/control" Target="../activeX/activeX4.xml"/><Relationship Id="rId15" Type="http://schemas.openxmlformats.org/officeDocument/2006/relationships/image" Target="../media/image26.wmf"/><Relationship Id="rId10" Type="http://schemas.openxmlformats.org/officeDocument/2006/relationships/slideLayout" Target="../slideLayouts/slideLayout2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714500" y="2286000"/>
            <a:ext cx="5715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149" tIns="28574" rIns="57149" bIns="28574">
            <a:spAutoFit/>
          </a:bodyPr>
          <a:lstStyle>
            <a:lvl1pPr defTabSz="6826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26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26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26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26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26624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3375" b="1" dirty="0" err="1">
                <a:solidFill>
                  <a:srgbClr val="FF0000"/>
                </a:solidFill>
                <a:latin typeface="Toaato"/>
                <a:cs typeface="+mn-cs"/>
              </a:rPr>
              <a:t>Chào</a:t>
            </a:r>
            <a:r>
              <a:rPr lang="en-US" altLang="en-US" sz="3375" b="1" dirty="0">
                <a:solidFill>
                  <a:srgbClr val="FF0000"/>
                </a:solidFill>
                <a:latin typeface="Toaato"/>
                <a:cs typeface="+mn-cs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oaato"/>
                <a:cs typeface="+mn-cs"/>
              </a:rPr>
              <a:t>mừng</a:t>
            </a:r>
            <a:r>
              <a:rPr lang="en-US" altLang="en-US" sz="3375" b="1" dirty="0">
                <a:solidFill>
                  <a:srgbClr val="FF0000"/>
                </a:solidFill>
                <a:latin typeface="Toaato"/>
                <a:cs typeface="+mn-cs"/>
              </a:rPr>
              <a:t> </a:t>
            </a:r>
            <a:endParaRPr lang="vi-VN" altLang="en-US" sz="3375" b="1" dirty="0">
              <a:solidFill>
                <a:srgbClr val="FF0000"/>
              </a:solidFill>
              <a:latin typeface="Toaato"/>
              <a:cs typeface="+mn-cs"/>
            </a:endParaRPr>
          </a:p>
          <a:p>
            <a:pPr algn="ctr" defTabSz="426624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3375" b="1" dirty="0" err="1">
                <a:solidFill>
                  <a:srgbClr val="FF0000"/>
                </a:solidFill>
                <a:latin typeface="Toaato"/>
                <a:cs typeface="+mn-cs"/>
              </a:rPr>
              <a:t>các</a:t>
            </a:r>
            <a:r>
              <a:rPr lang="en-US" altLang="en-US" sz="3375" b="1" dirty="0">
                <a:solidFill>
                  <a:srgbClr val="FF0000"/>
                </a:solidFill>
                <a:latin typeface="Toaato"/>
                <a:cs typeface="+mn-cs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oaato"/>
                <a:cs typeface="+mn-cs"/>
              </a:rPr>
              <a:t>em</a:t>
            </a:r>
            <a:r>
              <a:rPr lang="en-US" altLang="en-US" sz="3375" b="1" dirty="0">
                <a:solidFill>
                  <a:srgbClr val="FF0000"/>
                </a:solidFill>
                <a:latin typeface="Toaato"/>
                <a:cs typeface="+mn-cs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oaato"/>
                <a:cs typeface="+mn-cs"/>
              </a:rPr>
              <a:t>học</a:t>
            </a:r>
            <a:r>
              <a:rPr lang="en-US" altLang="en-US" sz="3375" b="1" dirty="0">
                <a:solidFill>
                  <a:srgbClr val="FF0000"/>
                </a:solidFill>
                <a:latin typeface="Toaato"/>
                <a:cs typeface="+mn-cs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oaato"/>
                <a:cs typeface="+mn-cs"/>
              </a:rPr>
              <a:t>sinh</a:t>
            </a:r>
            <a:r>
              <a:rPr lang="en-US" altLang="en-US" sz="3375" b="1" dirty="0">
                <a:solidFill>
                  <a:srgbClr val="FF0000"/>
                </a:solidFill>
                <a:latin typeface="Toaato"/>
                <a:cs typeface="+mn-cs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oaato"/>
                <a:cs typeface="+mn-cs"/>
              </a:rPr>
              <a:t>lớp</a:t>
            </a:r>
            <a:r>
              <a:rPr lang="en-US" altLang="en-US" sz="3375" b="1" dirty="0">
                <a:solidFill>
                  <a:srgbClr val="FF0000"/>
                </a:solidFill>
                <a:latin typeface="Toaato"/>
                <a:cs typeface="+mn-cs"/>
              </a:rPr>
              <a:t> 3A</a:t>
            </a:r>
            <a:r>
              <a:rPr lang="vi-VN" altLang="en-US" sz="3375" b="1" dirty="0">
                <a:solidFill>
                  <a:srgbClr val="FF0000"/>
                </a:solidFill>
                <a:latin typeface="Toaato"/>
                <a:cs typeface="+mn-cs"/>
              </a:rPr>
              <a:t>1</a:t>
            </a:r>
            <a:endParaRPr lang="en-US" altLang="en-US" sz="3375" b="1" dirty="0">
              <a:solidFill>
                <a:srgbClr val="FF0000"/>
              </a:solidFill>
              <a:latin typeface="Toaato"/>
              <a:cs typeface="+mn-cs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" y="0"/>
            <a:ext cx="9116718" cy="680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1475656" y="980728"/>
            <a:ext cx="6552728" cy="57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7149" tIns="28574" rIns="57149" bIns="28574">
            <a:spAutoFit/>
          </a:bodyPr>
          <a:lstStyle>
            <a:lvl1pPr defTabSz="68262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26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26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2625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2625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26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26624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vi-VN" altLang="en-US" sz="3375" b="1" dirty="0" smtClean="0">
                <a:solidFill>
                  <a:srgbClr val="FF0000"/>
                </a:solidFill>
                <a:latin typeface="Toaato"/>
                <a:cs typeface="+mn-cs"/>
              </a:rPr>
              <a:t>TRƯỜNG TIỂU HỌC ÁI MỘ A</a:t>
            </a:r>
            <a:endParaRPr lang="en-US" altLang="en-US" sz="3375" b="1" dirty="0">
              <a:solidFill>
                <a:srgbClr val="FF0000"/>
              </a:solidFill>
              <a:latin typeface="Toaato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973" y="1988840"/>
            <a:ext cx="6988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dirty="0" smtClean="0">
                <a:latin typeface="+mj-lt"/>
              </a:rPr>
              <a:t>Bài giảng trực tuyến lớp 3 – Tuần 18</a:t>
            </a:r>
          </a:p>
          <a:p>
            <a:pPr algn="ctr"/>
            <a:r>
              <a:rPr lang="vi-VN" sz="3600" dirty="0">
                <a:latin typeface="+mj-lt"/>
              </a:rPr>
              <a:t> </a:t>
            </a:r>
            <a:r>
              <a:rPr lang="vi-VN" sz="3600" dirty="0" smtClean="0">
                <a:latin typeface="+mj-lt"/>
              </a:rPr>
              <a:t>   Ôn tập học kì I ( tiết 1 + 2 )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196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092434" cy="5400600"/>
          </a:xfrm>
        </p:spPr>
      </p:pic>
    </p:spTree>
    <p:extLst>
      <p:ext uri="{BB962C8B-B14F-4D97-AF65-F5344CB8AC3E}">
        <p14:creationId xmlns:p14="http://schemas.microsoft.com/office/powerpoint/2010/main" val="157666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4"/>
          <p:cNvGrpSpPr>
            <a:grpSpLocks/>
          </p:cNvGrpSpPr>
          <p:nvPr/>
        </p:nvGrpSpPr>
        <p:grpSpPr bwMode="auto">
          <a:xfrm>
            <a:off x="355600" y="954088"/>
            <a:ext cx="8458200" cy="5013325"/>
            <a:chOff x="528714" y="1600523"/>
            <a:chExt cx="9362364" cy="5266330"/>
          </a:xfrm>
        </p:grpSpPr>
        <p:pic>
          <p:nvPicPr>
            <p:cNvPr id="21510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714" y="1600523"/>
              <a:ext cx="9362364" cy="526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7033870" y="1600523"/>
              <a:ext cx="2728933" cy="1180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vi-VN" kern="0">
                <a:solidFill>
                  <a:prstClr val="white"/>
                </a:solidFill>
                <a:sym typeface="Arial"/>
              </a:endParaRPr>
            </a:p>
          </p:txBody>
        </p:sp>
      </p:grpSp>
      <p:sp>
        <p:nvSpPr>
          <p:cNvPr id="2" name="Pentagon 1"/>
          <p:cNvSpPr/>
          <p:nvPr/>
        </p:nvSpPr>
        <p:spPr>
          <a:xfrm>
            <a:off x="0" y="171450"/>
            <a:ext cx="2743200" cy="547688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800" kern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Tư thế ngồi viết</a:t>
            </a:r>
            <a:endParaRPr lang="vi-VN" sz="2800" kern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21508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-625475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950" y="144780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4490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204864"/>
            <a:ext cx="8229600" cy="1143000"/>
          </a:xfrm>
        </p:spPr>
        <p:txBody>
          <a:bodyPr/>
          <a:lstStyle/>
          <a:p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5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55332" y="549393"/>
            <a:ext cx="8280920" cy="131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altLang="en-US" b="1" u="sng" dirty="0" err="1"/>
              <a:t>Bài</a:t>
            </a:r>
            <a:r>
              <a:rPr lang="en-US" altLang="en-US" b="1" u="sng" dirty="0"/>
              <a:t> 2:</a:t>
            </a:r>
            <a:r>
              <a:rPr lang="en-US" altLang="en-US" b="1" dirty="0"/>
              <a:t> </a:t>
            </a:r>
            <a:r>
              <a:rPr lang="en-US" altLang="en-US" b="1" dirty="0" err="1"/>
              <a:t>Tìm</a:t>
            </a:r>
            <a:r>
              <a:rPr lang="en-US" altLang="en-US" b="1" dirty="0"/>
              <a:t>  </a:t>
            </a:r>
            <a:r>
              <a:rPr lang="en-US" altLang="en-US" b="1" dirty="0" err="1"/>
              <a:t>hình</a:t>
            </a:r>
            <a:r>
              <a:rPr lang="en-US" altLang="en-US" b="1" dirty="0"/>
              <a:t> </a:t>
            </a:r>
            <a:r>
              <a:rPr lang="en-US" altLang="en-US" b="1" dirty="0" err="1"/>
              <a:t>ảnh</a:t>
            </a:r>
            <a:r>
              <a:rPr lang="en-US" altLang="en-US" b="1" dirty="0"/>
              <a:t> so </a:t>
            </a:r>
            <a:r>
              <a:rPr lang="en-US" altLang="en-US" b="1" dirty="0" err="1"/>
              <a:t>sánh</a:t>
            </a:r>
            <a:r>
              <a:rPr lang="en-US" altLang="en-US" b="1" dirty="0"/>
              <a:t>, </a:t>
            </a:r>
            <a:r>
              <a:rPr lang="en-US" altLang="en-US" b="1" dirty="0" err="1"/>
              <a:t>trong</a:t>
            </a:r>
            <a:r>
              <a:rPr lang="en-US" altLang="en-US" b="1" dirty="0"/>
              <a:t> </a:t>
            </a:r>
            <a:r>
              <a:rPr lang="en-US" altLang="en-US" b="1" dirty="0" err="1"/>
              <a:t>những</a:t>
            </a:r>
            <a:r>
              <a:rPr lang="en-US" altLang="en-US" b="1" dirty="0"/>
              <a:t> </a:t>
            </a:r>
            <a:r>
              <a:rPr lang="en-US" altLang="en-US" b="1" dirty="0" err="1"/>
              <a:t>câu</a:t>
            </a:r>
            <a:r>
              <a:rPr lang="en-US" altLang="en-US" b="1" dirty="0"/>
              <a:t> </a:t>
            </a:r>
            <a:r>
              <a:rPr lang="en-US" altLang="en-US" b="1" dirty="0" err="1"/>
              <a:t>sau</a:t>
            </a:r>
            <a:r>
              <a:rPr lang="en-US" altLang="en-US" b="1" dirty="0"/>
              <a:t> </a:t>
            </a:r>
            <a:r>
              <a:rPr lang="en-US" altLang="en-US" dirty="0"/>
              <a:t>: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75434" y="1700808"/>
            <a:ext cx="8440716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algn="l" eaLnBrk="1" hangingPunct="1">
              <a:spcAft>
                <a:spcPts val="600"/>
              </a:spcAft>
              <a:buAutoNum type="alphaLcParenR"/>
            </a:pPr>
            <a:r>
              <a:rPr lang="en-US" altLang="en-US" b="1" dirty="0" err="1">
                <a:solidFill>
                  <a:srgbClr val="000099"/>
                </a:solidFill>
              </a:rPr>
              <a:t>Những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thân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cây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tràm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vươn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thẳng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lên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trời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như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những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cây</a:t>
            </a:r>
            <a:endParaRPr lang="en-US" altLang="en-US" b="1" dirty="0">
              <a:solidFill>
                <a:srgbClr val="000099"/>
              </a:solidFill>
            </a:endParaRPr>
          </a:p>
          <a:p>
            <a:pPr algn="l" eaLnBrk="1" hangingPunct="1">
              <a:spcAft>
                <a:spcPts val="600"/>
              </a:spcAft>
            </a:pPr>
            <a:r>
              <a:rPr lang="en-US" altLang="en-US" b="1" dirty="0" err="1">
                <a:solidFill>
                  <a:srgbClr val="000099"/>
                </a:solidFill>
              </a:rPr>
              <a:t>nến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khổng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lồ</a:t>
            </a:r>
            <a:r>
              <a:rPr lang="en-US" altLang="en-US" b="1" dirty="0">
                <a:solidFill>
                  <a:srgbClr val="000099"/>
                </a:solidFill>
              </a:rPr>
              <a:t>.</a:t>
            </a:r>
          </a:p>
          <a:p>
            <a:pPr algn="l" eaLnBrk="1" hangingPunct="1">
              <a:spcAft>
                <a:spcPts val="600"/>
              </a:spcAft>
            </a:pPr>
            <a:r>
              <a:rPr lang="en-US" altLang="en-US" b="1" dirty="0">
                <a:solidFill>
                  <a:srgbClr val="000099"/>
                </a:solidFill>
              </a:rPr>
              <a:t>b) </a:t>
            </a:r>
            <a:r>
              <a:rPr lang="en-US" altLang="en-US" b="1" dirty="0" err="1">
                <a:solidFill>
                  <a:srgbClr val="000099"/>
                </a:solidFill>
              </a:rPr>
              <a:t>Đước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mọc</a:t>
            </a:r>
            <a:r>
              <a:rPr lang="en-US" altLang="en-US" b="1" dirty="0">
                <a:solidFill>
                  <a:srgbClr val="000099"/>
                </a:solidFill>
              </a:rPr>
              <a:t> san </a:t>
            </a:r>
            <a:r>
              <a:rPr lang="en-US" altLang="en-US" b="1" dirty="0" err="1">
                <a:solidFill>
                  <a:srgbClr val="000099"/>
                </a:solidFill>
              </a:rPr>
              <a:t>sát</a:t>
            </a:r>
            <a:r>
              <a:rPr lang="en-US" altLang="en-US" b="1" dirty="0">
                <a:solidFill>
                  <a:srgbClr val="000099"/>
                </a:solidFill>
              </a:rPr>
              <a:t>, </a:t>
            </a:r>
            <a:r>
              <a:rPr lang="en-US" altLang="en-US" b="1" dirty="0" err="1">
                <a:solidFill>
                  <a:srgbClr val="000099"/>
                </a:solidFill>
              </a:rPr>
              <a:t>thẳng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đuột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như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hằng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hà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sa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số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cây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dù</a:t>
            </a:r>
            <a:r>
              <a:rPr lang="en-US" altLang="en-US" b="1" dirty="0">
                <a:solidFill>
                  <a:srgbClr val="000099"/>
                </a:solidFill>
              </a:rPr>
              <a:t>   </a:t>
            </a:r>
            <a:r>
              <a:rPr lang="en-US" altLang="en-US" b="1" dirty="0" err="1">
                <a:solidFill>
                  <a:srgbClr val="000099"/>
                </a:solidFill>
              </a:rPr>
              <a:t>xanh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cắm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trên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bãi</a:t>
            </a:r>
            <a:r>
              <a:rPr lang="en-US" altLang="en-US" b="1" dirty="0">
                <a:solidFill>
                  <a:srgbClr val="000099"/>
                </a:solidFill>
              </a:rPr>
              <a:t>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195736" y="1425947"/>
            <a:ext cx="2285001" cy="27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475656" y="1400950"/>
            <a:ext cx="6480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Content Placeholder 128029"/>
          <p:cNvGraphicFramePr>
            <a:graphicFrameLocks noGrp="1"/>
          </p:cNvGraphicFramePr>
          <p:nvPr>
            <p:ph idx="4294967295"/>
          </p:nvPr>
        </p:nvGraphicFramePr>
        <p:xfrm>
          <a:off x="1043608" y="3789040"/>
          <a:ext cx="6535979" cy="2004652"/>
        </p:xfrm>
        <a:graphic>
          <a:graphicData uri="http://schemas.openxmlformats.org/drawingml/2006/table">
            <a:tbl>
              <a:tblPr/>
              <a:tblGrid>
                <a:gridCol w="19674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22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6312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</a:t>
                      </a:r>
                      <a:r>
                        <a:rPr sz="2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sz="2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sz="2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sánh </a:t>
                      </a:r>
                      <a:endParaRPr lang="en-US" sz="2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697" marB="4569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sz="2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2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2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4153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697" marB="4569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343467" y="242422"/>
            <a:ext cx="1296144" cy="43204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Tiết</a:t>
            </a:r>
            <a:r>
              <a:rPr lang="en-US" sz="2400" dirty="0">
                <a:solidFill>
                  <a:srgbClr val="FF0000"/>
                </a:solidFill>
              </a:rPr>
              <a:t> 2 </a:t>
            </a:r>
          </a:p>
        </p:txBody>
      </p:sp>
    </p:spTree>
    <p:extLst>
      <p:ext uri="{BB962C8B-B14F-4D97-AF65-F5344CB8AC3E}">
        <p14:creationId xmlns:p14="http://schemas.microsoft.com/office/powerpoint/2010/main" val="164708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oàn tập về nến Nhật - Phần 4: Các mô hình nến Doji phổ biến | TraderVie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27" y="892224"/>
            <a:ext cx="3970783" cy="217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99847" y="1196751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9601" y="4077072"/>
            <a:ext cx="3510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270" name="Picture 6" descr="Dù Che Nắng Bãi Biển Giá Tại Xưởng - Lắp Đặt Nh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27" y="3212976"/>
            <a:ext cx="3941942" cy="277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70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95536" y="260648"/>
            <a:ext cx="8440716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en-US" sz="2000" b="1" dirty="0">
                <a:solidFill>
                  <a:srgbClr val="000099"/>
                </a:solidFill>
              </a:rPr>
              <a:t>a) </a:t>
            </a:r>
            <a:r>
              <a:rPr lang="en-US" altLang="en-US" sz="2000" b="1" dirty="0" err="1">
                <a:solidFill>
                  <a:srgbClr val="000099"/>
                </a:solidFill>
              </a:rPr>
              <a:t>Những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thân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cây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tràm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vươn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thẳng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lên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trời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như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những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cây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nến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khổng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lồ</a:t>
            </a:r>
            <a:r>
              <a:rPr lang="en-US" altLang="en-US" sz="2000" b="1" dirty="0">
                <a:solidFill>
                  <a:srgbClr val="000099"/>
                </a:solidFill>
              </a:rPr>
              <a:t>.</a:t>
            </a:r>
          </a:p>
          <a:p>
            <a:pPr algn="l" eaLnBrk="1" hangingPunct="1">
              <a:spcAft>
                <a:spcPts val="600"/>
              </a:spcAft>
            </a:pPr>
            <a:r>
              <a:rPr lang="en-US" altLang="en-US" sz="2000" b="1" dirty="0">
                <a:solidFill>
                  <a:srgbClr val="000099"/>
                </a:solidFill>
              </a:rPr>
              <a:t>b)  </a:t>
            </a:r>
            <a:r>
              <a:rPr lang="en-US" altLang="en-US" sz="2000" b="1" dirty="0" err="1">
                <a:solidFill>
                  <a:srgbClr val="000099"/>
                </a:solidFill>
              </a:rPr>
              <a:t>Đước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mọc</a:t>
            </a:r>
            <a:r>
              <a:rPr lang="en-US" altLang="en-US" sz="2000" b="1" dirty="0">
                <a:solidFill>
                  <a:srgbClr val="000099"/>
                </a:solidFill>
              </a:rPr>
              <a:t> san </a:t>
            </a:r>
            <a:r>
              <a:rPr lang="en-US" altLang="en-US" sz="2000" b="1" dirty="0" err="1">
                <a:solidFill>
                  <a:srgbClr val="000099"/>
                </a:solidFill>
              </a:rPr>
              <a:t>sát</a:t>
            </a:r>
            <a:r>
              <a:rPr lang="en-US" altLang="en-US" sz="2000" b="1" dirty="0">
                <a:solidFill>
                  <a:srgbClr val="000099"/>
                </a:solidFill>
              </a:rPr>
              <a:t>, </a:t>
            </a:r>
            <a:r>
              <a:rPr lang="en-US" altLang="en-US" sz="2000" b="1" dirty="0" err="1">
                <a:solidFill>
                  <a:srgbClr val="000099"/>
                </a:solidFill>
              </a:rPr>
              <a:t>thẳng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đuột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như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hằng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hà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sa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số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cây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dù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xanh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cắm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trên</a:t>
            </a:r>
            <a:r>
              <a:rPr lang="en-US" altLang="en-US" sz="2000" b="1" dirty="0">
                <a:solidFill>
                  <a:srgbClr val="000099"/>
                </a:solidFill>
              </a:rPr>
              <a:t> </a:t>
            </a:r>
            <a:r>
              <a:rPr lang="en-US" altLang="en-US" sz="2000" b="1" dirty="0" err="1">
                <a:solidFill>
                  <a:srgbClr val="000099"/>
                </a:solidFill>
              </a:rPr>
              <a:t>bãi</a:t>
            </a:r>
            <a:r>
              <a:rPr lang="en-US" altLang="en-US" sz="2000" b="1" dirty="0">
                <a:solidFill>
                  <a:srgbClr val="000099"/>
                </a:solidFill>
              </a:rPr>
              <a:t>.</a:t>
            </a:r>
          </a:p>
        </p:txBody>
      </p:sp>
      <p:graphicFrame>
        <p:nvGraphicFramePr>
          <p:cNvPr id="38" name="Content Placeholder 12802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1371554"/>
              </p:ext>
            </p:extLst>
          </p:nvPr>
        </p:nvGraphicFramePr>
        <p:xfrm>
          <a:off x="390726" y="1700808"/>
          <a:ext cx="7925691" cy="4176464"/>
        </p:xfrm>
        <a:graphic>
          <a:graphicData uri="http://schemas.openxmlformats.org/drawingml/2006/table">
            <a:tbl>
              <a:tblPr/>
              <a:tblGrid>
                <a:gridCol w="2547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1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83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80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36926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</a:t>
                      </a:r>
                      <a:r>
                        <a:rPr sz="20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 sánh 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697" marB="4569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sz="20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20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20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20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0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69769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697" marB="4569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697" marB="4569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69769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697" marB="4569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1" marR="91441" marT="45697" marB="4569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9362" name="TextBox1" r:id="rId2" imgW="2521080" imgH="1587600"/>
        </mc:Choice>
        <mc:Fallback>
          <p:control name="TextBox1" r:id="rId2" imgW="2521080" imgH="1587600">
            <p:pic>
              <p:nvPicPr>
                <p:cNvPr id="0" name="TextBox1"/>
                <p:cNvPicPr>
                  <a:picLocks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288" y="2565400"/>
                  <a:ext cx="2520950" cy="1584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63" name="TextBox2" r:id="rId3" imgW="1727280" imgH="1587600"/>
        </mc:Choice>
        <mc:Fallback>
          <p:control name="TextBox2" r:id="rId3" imgW="1727280" imgH="1587600">
            <p:pic>
              <p:nvPicPr>
                <p:cNvPr id="0" name="TextBox2"/>
                <p:cNvPicPr>
                  <a:picLocks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8938" y="2565400"/>
                  <a:ext cx="1728787" cy="1584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64" name="TextBox3" r:id="rId4" imgW="1612800" imgH="1587600"/>
        </mc:Choice>
        <mc:Fallback>
          <p:control name="TextBox3" r:id="rId4" imgW="1612800" imgH="1587600">
            <p:pic>
              <p:nvPicPr>
                <p:cNvPr id="0" name="TextBox3"/>
                <p:cNvPicPr>
                  <a:picLocks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30750" y="2565400"/>
                  <a:ext cx="1611313" cy="1584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65" name="TextBox4" r:id="rId5" imgW="1828800" imgH="1587600"/>
        </mc:Choice>
        <mc:Fallback>
          <p:control name="TextBox4" r:id="rId5" imgW="1828800" imgH="1587600">
            <p:pic>
              <p:nvPicPr>
                <p:cNvPr id="0" name="TextBox4"/>
                <p:cNvPicPr>
                  <a:picLocks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13500" y="2559050"/>
                  <a:ext cx="1830388" cy="1584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66" name="TextBox5" r:id="rId6" imgW="2521080" imgH="1587600"/>
        </mc:Choice>
        <mc:Fallback>
          <p:control name="TextBox5" r:id="rId6" imgW="2521080" imgH="1587600">
            <p:pic>
              <p:nvPicPr>
                <p:cNvPr id="0" name="TextBox5"/>
                <p:cNvPicPr>
                  <a:picLocks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288" y="4252913"/>
                  <a:ext cx="2520950" cy="1584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67" name="TextBox6" r:id="rId7" imgW="1727280" imgH="1587600"/>
        </mc:Choice>
        <mc:Fallback>
          <p:control name="TextBox6" r:id="rId7" imgW="1727280" imgH="1587600">
            <p:pic>
              <p:nvPicPr>
                <p:cNvPr id="0" name="TextBox6"/>
                <p:cNvPicPr>
                  <a:picLocks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38463" y="4291013"/>
                  <a:ext cx="1727200" cy="1584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68" name="TextBox7" r:id="rId8" imgW="1657440" imgH="1587600"/>
        </mc:Choice>
        <mc:Fallback>
          <p:control name="TextBox7" r:id="rId8" imgW="1657440" imgH="1587600">
            <p:pic>
              <p:nvPicPr>
                <p:cNvPr id="0" name="TextBox7"/>
                <p:cNvPicPr>
                  <a:picLocks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30750" y="4287838"/>
                  <a:ext cx="1658938" cy="1584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69" name="TextBox8" r:id="rId9" imgW="1809720" imgH="1587600"/>
        </mc:Choice>
        <mc:Fallback>
          <p:control name="TextBox8" r:id="rId9" imgW="1809720" imgH="1587600">
            <p:pic>
              <p:nvPicPr>
                <p:cNvPr id="0" name="TextBox8"/>
                <p:cNvPicPr>
                  <a:picLocks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32550" y="4287838"/>
                  <a:ext cx="1811338" cy="15843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73662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9112" y="2996952"/>
            <a:ext cx="7992888" cy="2880320"/>
          </a:xfrm>
          <a:prstGeom prst="round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81C702A-0C18-4354-ABDE-7050B4A91278}"/>
              </a:ext>
            </a:extLst>
          </p:cNvPr>
          <p:cNvSpPr/>
          <p:nvPr/>
        </p:nvSpPr>
        <p:spPr>
          <a:xfrm>
            <a:off x="179512" y="260648"/>
            <a:ext cx="8812088" cy="6336704"/>
          </a:xfrm>
          <a:prstGeom prst="rect">
            <a:avLst/>
          </a:prstGeom>
          <a:noFill/>
          <a:ln w="57150" cmpd="thickThin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  <a:endParaRPr lang="vi-VN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xmlns="" id="{6BC0F137-B836-4D2E-A1E8-5BB8155E5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939" y="924536"/>
            <a:ext cx="84132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alt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907704" y="1434501"/>
            <a:ext cx="792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92080" y="1434501"/>
            <a:ext cx="14401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75434" y="1700808"/>
            <a:ext cx="8440716" cy="83099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Aft>
                <a:spcPts val="600"/>
              </a:spcAft>
            </a:pPr>
            <a:r>
              <a:rPr lang="en-US" altLang="en-US" b="1" dirty="0">
                <a:solidFill>
                  <a:srgbClr val="000099"/>
                </a:solidFill>
              </a:rPr>
              <a:t>   </a:t>
            </a:r>
            <a:r>
              <a:rPr lang="en-US" altLang="en-US" b="1" dirty="0" err="1">
                <a:solidFill>
                  <a:srgbClr val="000099"/>
                </a:solidFill>
              </a:rPr>
              <a:t>Từ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trong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</a:rPr>
              <a:t>biển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lá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xanh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rờn</a:t>
            </a:r>
            <a:r>
              <a:rPr lang="en-US" altLang="en-US" b="1" dirty="0">
                <a:solidFill>
                  <a:srgbClr val="000099"/>
                </a:solidFill>
              </a:rPr>
              <a:t>, </a:t>
            </a:r>
            <a:r>
              <a:rPr lang="en-US" altLang="en-US" b="1" dirty="0" err="1">
                <a:solidFill>
                  <a:srgbClr val="000099"/>
                </a:solidFill>
              </a:rPr>
              <a:t>ngát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dậy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một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mùi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hương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lá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tràm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bị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hun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nóng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dưới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mặt</a:t>
            </a:r>
            <a:r>
              <a:rPr lang="en-US" altLang="en-US" b="1" dirty="0">
                <a:solidFill>
                  <a:srgbClr val="000099"/>
                </a:solidFill>
              </a:rPr>
              <a:t> </a:t>
            </a:r>
            <a:r>
              <a:rPr lang="en-US" altLang="en-US" b="1" dirty="0" err="1">
                <a:solidFill>
                  <a:srgbClr val="000099"/>
                </a:solidFill>
              </a:rPr>
              <a:t>trời</a:t>
            </a:r>
            <a:r>
              <a:rPr lang="en-US" altLang="en-US" b="1" dirty="0">
                <a:solidFill>
                  <a:srgbClr val="000099"/>
                </a:solidFill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89590" y="3167390"/>
            <a:ext cx="881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9112" y="4111855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4139952" y="3760944"/>
            <a:ext cx="144016" cy="350911"/>
          </a:xfrm>
          <a:prstGeom prst="downArrow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5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13" grpId="0" animBg="1"/>
      <p:bldP spid="14" grpId="0"/>
      <p:bldP spid="1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ừng tràm Trà Sư sẽ là điểm du lịch đẳng cấp quốc tế? | Du lịch | P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848872" cy="523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95936" y="5877272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66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Dặn</a:t>
            </a:r>
            <a:r>
              <a:rPr lang="en-US" dirty="0"/>
              <a:t> </a:t>
            </a:r>
            <a:r>
              <a:rPr lang="en-US" dirty="0" err="1"/>
              <a:t>dò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548680"/>
            <a:ext cx="648072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2022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sz="28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Ôn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1 -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vi-VN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1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4000" r="-1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55332" y="549393"/>
            <a:ext cx="8280920" cy="131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altLang="en-US" b="1" dirty="0" err="1"/>
              <a:t>Bài</a:t>
            </a:r>
            <a:r>
              <a:rPr lang="en-US" altLang="en-US" b="1" dirty="0"/>
              <a:t> 2: </a:t>
            </a:r>
            <a:r>
              <a:rPr lang="en-US" altLang="en-US" b="1" dirty="0" err="1"/>
              <a:t>Nghe</a:t>
            </a:r>
            <a:r>
              <a:rPr lang="en-US" altLang="en-US" b="1" dirty="0"/>
              <a:t> – </a:t>
            </a:r>
            <a:r>
              <a:rPr lang="en-US" altLang="en-US" b="1" dirty="0" err="1"/>
              <a:t>viết</a:t>
            </a:r>
            <a:r>
              <a:rPr lang="en-US" altLang="en-US" b="1" dirty="0"/>
              <a:t> : </a:t>
            </a:r>
            <a:endParaRPr lang="en-US" alt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343467" y="242422"/>
            <a:ext cx="1296144" cy="43204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Tiết</a:t>
            </a:r>
            <a:r>
              <a:rPr lang="en-US" sz="2400" dirty="0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7584" y="1988840"/>
            <a:ext cx="7632848" cy="39703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rờn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ngớt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21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1" y="908720"/>
            <a:ext cx="1688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1800" y="908720"/>
            <a:ext cx="5561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640" y="155679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6471" y="1556792"/>
            <a:ext cx="316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290" name="Picture 2" descr="Đền Hùng - Hung Temple | Yeuduli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64" y="2204864"/>
            <a:ext cx="418937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Vẻ đẹp lộng lẫy của cung điện Grand Ducal tại Luxembour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2204864"/>
            <a:ext cx="389813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6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11560" y="-99392"/>
            <a:ext cx="8280920" cy="131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altLang="en-US" b="1" dirty="0" err="1"/>
              <a:t>Bài</a:t>
            </a:r>
            <a:r>
              <a:rPr lang="en-US" altLang="en-US" b="1" dirty="0"/>
              <a:t> 2: </a:t>
            </a:r>
            <a:r>
              <a:rPr lang="en-US" altLang="en-US" b="1" dirty="0" err="1"/>
              <a:t>Nghe</a:t>
            </a:r>
            <a:r>
              <a:rPr lang="en-US" altLang="en-US" b="1" dirty="0"/>
              <a:t> – </a:t>
            </a:r>
            <a:r>
              <a:rPr lang="en-US" altLang="en-US" b="1" dirty="0" err="1"/>
              <a:t>viết</a:t>
            </a:r>
            <a:r>
              <a:rPr lang="en-US" altLang="en-US" b="1" dirty="0"/>
              <a:t> : </a:t>
            </a:r>
            <a:endParaRPr lang="en-US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1560" y="980728"/>
            <a:ext cx="7632848" cy="39703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rờn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ngớt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gray">
          <a:xfrm>
            <a:off x="1907704" y="5157192"/>
            <a:ext cx="4464496" cy="64807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chemeClr val="accent2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800000"/>
                </a:solidFill>
                <a:latin typeface="HP001 4H" charset="0"/>
                <a:cs typeface="Arial" panose="020B0604020202020204" pitchFamily="34" charset="0"/>
              </a:rPr>
              <a:t>Đoạn</a:t>
            </a:r>
            <a:r>
              <a:rPr lang="en-US" altLang="en-US" sz="2800" dirty="0">
                <a:solidFill>
                  <a:srgbClr val="800000"/>
                </a:solidFill>
                <a:latin typeface="HP001 4H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800000"/>
                </a:solidFill>
                <a:latin typeface="HP001 4H" charset="0"/>
                <a:cs typeface="Arial" panose="020B0604020202020204" pitchFamily="34" charset="0"/>
              </a:rPr>
              <a:t>văn</a:t>
            </a:r>
            <a:r>
              <a:rPr lang="en-US" altLang="en-US" sz="2800" dirty="0">
                <a:solidFill>
                  <a:srgbClr val="800000"/>
                </a:solidFill>
                <a:latin typeface="HP001 4H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800000"/>
                </a:solidFill>
                <a:latin typeface="HP001 4H" charset="0"/>
                <a:cs typeface="Arial" panose="020B0604020202020204" pitchFamily="34" charset="0"/>
              </a:rPr>
              <a:t>tả</a:t>
            </a:r>
            <a:r>
              <a:rPr lang="en-US" altLang="en-US" sz="2800" dirty="0">
                <a:solidFill>
                  <a:srgbClr val="800000"/>
                </a:solidFill>
                <a:latin typeface="HP001 4H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800000"/>
                </a:solidFill>
                <a:latin typeface="HP001 4H" charset="0"/>
                <a:cs typeface="Arial" panose="020B0604020202020204" pitchFamily="34" charset="0"/>
              </a:rPr>
              <a:t>cảnh</a:t>
            </a:r>
            <a:r>
              <a:rPr lang="en-US" altLang="en-US" sz="2800" dirty="0">
                <a:solidFill>
                  <a:srgbClr val="800000"/>
                </a:solidFill>
                <a:latin typeface="HP001 4H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solidFill>
                  <a:srgbClr val="800000"/>
                </a:solidFill>
                <a:latin typeface="HP001 4H" charset="0"/>
                <a:cs typeface="Arial" panose="020B0604020202020204" pitchFamily="34" charset="0"/>
              </a:rPr>
              <a:t>gì</a:t>
            </a:r>
            <a:r>
              <a:rPr lang="en-US" altLang="en-US" sz="2800" dirty="0">
                <a:solidFill>
                  <a:srgbClr val="800000"/>
                </a:solidFill>
                <a:latin typeface="HP001 4H" charset="0"/>
                <a:cs typeface="Arial" panose="020B0604020202020204" pitchFamily="34" charset="0"/>
              </a:rPr>
              <a:t> ? </a:t>
            </a:r>
            <a:endParaRPr lang="en-US" altLang="en-US" sz="2800" b="0" dirty="0">
              <a:solidFill>
                <a:srgbClr val="800000"/>
              </a:solidFill>
              <a:latin typeface="HP001 4H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42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11560" y="-99392"/>
            <a:ext cx="8280920" cy="131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altLang="en-US" b="1" dirty="0" err="1"/>
              <a:t>Bài</a:t>
            </a:r>
            <a:r>
              <a:rPr lang="en-US" altLang="en-US" b="1" dirty="0"/>
              <a:t> 2: </a:t>
            </a:r>
            <a:r>
              <a:rPr lang="en-US" altLang="en-US" b="1" dirty="0" err="1"/>
              <a:t>Nghe</a:t>
            </a:r>
            <a:r>
              <a:rPr lang="en-US" altLang="en-US" b="1" dirty="0"/>
              <a:t> – </a:t>
            </a:r>
            <a:r>
              <a:rPr lang="en-US" altLang="en-US" b="1" dirty="0" err="1"/>
              <a:t>viết</a:t>
            </a:r>
            <a:r>
              <a:rPr lang="en-US" altLang="en-US" b="1" dirty="0"/>
              <a:t> : </a:t>
            </a:r>
            <a:endParaRPr lang="en-US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1560" y="980728"/>
            <a:ext cx="7560840" cy="329320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rờn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hun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ngớt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4725144"/>
            <a:ext cx="727280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229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11560" y="-99392"/>
            <a:ext cx="8280920" cy="131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altLang="en-US" b="1" dirty="0" err="1">
                <a:cs typeface="Times New Roman" panose="02020603050405020304" pitchFamily="18" charset="0"/>
              </a:rPr>
              <a:t>Bài</a:t>
            </a:r>
            <a:r>
              <a:rPr lang="en-US" altLang="en-US" b="1" dirty="0">
                <a:cs typeface="Times New Roman" panose="02020603050405020304" pitchFamily="18" charset="0"/>
              </a:rPr>
              <a:t> 2: </a:t>
            </a:r>
            <a:r>
              <a:rPr lang="en-US" altLang="en-US" b="1" dirty="0" err="1">
                <a:cs typeface="Times New Roman" panose="02020603050405020304" pitchFamily="18" charset="0"/>
              </a:rPr>
              <a:t>Nghe</a:t>
            </a:r>
            <a:r>
              <a:rPr lang="en-US" altLang="en-US" b="1" dirty="0">
                <a:cs typeface="Times New Roman" panose="02020603050405020304" pitchFamily="18" charset="0"/>
              </a:rPr>
              <a:t> – </a:t>
            </a:r>
            <a:r>
              <a:rPr lang="en-US" altLang="en-US" b="1" dirty="0" err="1">
                <a:cs typeface="Times New Roman" panose="02020603050405020304" pitchFamily="18" charset="0"/>
              </a:rPr>
              <a:t>viết</a:t>
            </a:r>
            <a:r>
              <a:rPr lang="en-US" altLang="en-US" b="1" dirty="0">
                <a:cs typeface="Times New Roman" panose="02020603050405020304" pitchFamily="18" charset="0"/>
              </a:rPr>
              <a:t> : 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60" y="980728"/>
            <a:ext cx="7632848" cy="39703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rờn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ngớt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gray">
          <a:xfrm>
            <a:off x="1907704" y="5013176"/>
            <a:ext cx="4340776" cy="576064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chemeClr val="accent2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altLang="en-US" sz="2600" b="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gray">
          <a:xfrm>
            <a:off x="1928000" y="5661248"/>
            <a:ext cx="4320480" cy="432048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chemeClr val="accent2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sz="26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b="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34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11560" y="-99392"/>
            <a:ext cx="8280920" cy="131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altLang="en-US" b="1" dirty="0" err="1"/>
              <a:t>Bài</a:t>
            </a:r>
            <a:r>
              <a:rPr lang="en-US" altLang="en-US" b="1" dirty="0"/>
              <a:t> 2: </a:t>
            </a:r>
            <a:r>
              <a:rPr lang="en-US" altLang="en-US" b="1" dirty="0" err="1"/>
              <a:t>Nghe</a:t>
            </a:r>
            <a:r>
              <a:rPr lang="en-US" altLang="en-US" b="1" dirty="0"/>
              <a:t> – </a:t>
            </a:r>
            <a:r>
              <a:rPr lang="en-US" altLang="en-US" b="1" dirty="0" err="1"/>
              <a:t>viết</a:t>
            </a:r>
            <a:r>
              <a:rPr lang="en-US" altLang="en-US" b="1" dirty="0"/>
              <a:t> : </a:t>
            </a:r>
            <a:endParaRPr lang="en-US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595585" y="836712"/>
            <a:ext cx="7632848" cy="39703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rờn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ngớt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gray">
          <a:xfrm>
            <a:off x="1182866" y="4991325"/>
            <a:ext cx="6624736" cy="64807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chemeClr val="accent2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altLang="en-US" sz="2600" b="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gray">
          <a:xfrm>
            <a:off x="1182866" y="5776423"/>
            <a:ext cx="6609782" cy="64807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chemeClr val="accent2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600" b="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92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11560" y="-99392"/>
            <a:ext cx="8280920" cy="131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/>
            <a:r>
              <a:rPr lang="en-US" altLang="en-US" b="1" dirty="0" err="1"/>
              <a:t>Bài</a:t>
            </a:r>
            <a:r>
              <a:rPr lang="en-US" altLang="en-US" b="1" dirty="0"/>
              <a:t> 2: </a:t>
            </a:r>
            <a:r>
              <a:rPr lang="en-US" altLang="en-US" b="1" dirty="0" err="1"/>
              <a:t>Nghe</a:t>
            </a:r>
            <a:r>
              <a:rPr lang="en-US" altLang="en-US" b="1" dirty="0"/>
              <a:t> – </a:t>
            </a:r>
            <a:r>
              <a:rPr lang="en-US" altLang="en-US" b="1" dirty="0" err="1"/>
              <a:t>viết</a:t>
            </a:r>
            <a:r>
              <a:rPr lang="en-US" altLang="en-US" b="1" dirty="0"/>
              <a:t> : </a:t>
            </a:r>
            <a:endParaRPr lang="en-US" alt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1560" y="980728"/>
            <a:ext cx="7560840" cy="329320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nghi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nến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rờn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ngát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hun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ngớt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thẳm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Giỏi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843808" y="2204864"/>
            <a:ext cx="115212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67944" y="2204864"/>
            <a:ext cx="115212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09265" y="3789040"/>
            <a:ext cx="139883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5576" y="2564904"/>
            <a:ext cx="15121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19708" y="4849996"/>
            <a:ext cx="7524700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00CC99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021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442118"/>
  <p:tag name="VIOLETTITLE" val="Tuần 8. MRVT: Cộng đồng. Ôn tập câu Ai làm gì?"/>
  <p:tag name="VIOLETLESSON" val="8"/>
  <p:tag name="VIOLETCATID" val="7840642"/>
  <p:tag name="VIOLETSUBJECT" val="Luyện từ và câu 3"/>
  <p:tag name="VIOLETAUTHORID" val="6975407"/>
  <p:tag name="VIOLETAUTHORNAME" val="Phan Thị Khánh Đan"/>
  <p:tag name="VIOLETAUTHORAVATAR" val="no_avatarf.jpg"/>
  <p:tag name="VIOLETAUTHORADDRESS" val="Trường CĐSP Quảng Trị - Quảng Trị"/>
  <p:tag name="VIOLETDATE" val="2018-10-18 09:17:55"/>
  <p:tag name="VIOLETHIT" val="201"/>
  <p:tag name="VIOLETLIK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3361</TotalTime>
  <Words>502</Words>
  <Application>Microsoft Office PowerPoint</Application>
  <PresentationFormat>On-screen Show (4:3)</PresentationFormat>
  <Paragraphs>75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Học sinh viết bài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BKV</cp:lastModifiedBy>
  <cp:revision>172</cp:revision>
  <dcterms:created xsi:type="dcterms:W3CDTF">2018-10-11T08:37:07Z</dcterms:created>
  <dcterms:modified xsi:type="dcterms:W3CDTF">2022-01-06T14:51:15Z</dcterms:modified>
</cp:coreProperties>
</file>