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307" r:id="rId2"/>
    <p:sldId id="308" r:id="rId3"/>
    <p:sldId id="303" r:id="rId4"/>
    <p:sldId id="259" r:id="rId5"/>
    <p:sldId id="256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80" r:id="rId24"/>
    <p:sldId id="281" r:id="rId25"/>
    <p:sldId id="282" r:id="rId26"/>
    <p:sldId id="283" r:id="rId27"/>
    <p:sldId id="285" r:id="rId28"/>
    <p:sldId id="286" r:id="rId29"/>
    <p:sldId id="287" r:id="rId30"/>
    <p:sldId id="288" r:id="rId31"/>
    <p:sldId id="289" r:id="rId32"/>
    <p:sldId id="291" r:id="rId33"/>
    <p:sldId id="292" r:id="rId34"/>
    <p:sldId id="293" r:id="rId35"/>
    <p:sldId id="294" r:id="rId36"/>
    <p:sldId id="295" r:id="rId37"/>
    <p:sldId id="299" r:id="rId38"/>
    <p:sldId id="304" r:id="rId39"/>
    <p:sldId id="305" r:id="rId40"/>
    <p:sldId id="306" r:id="rId41"/>
    <p:sldId id="298" r:id="rId42"/>
    <p:sldId id="278" r:id="rId43"/>
  </p:sldIdLst>
  <p:sldSz cx="9144000" cy="6858000" type="screen4x3"/>
  <p:notesSz cx="6858000" cy="9144000"/>
  <p:custDataLst>
    <p:tags r:id="rId4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66"/>
    <a:srgbClr val="00FF99"/>
    <a:srgbClr val="FFFF00"/>
    <a:srgbClr val="FF00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610407-2A1E-41D2-88FC-E979A1FE747D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F6C0E-4728-445F-92F6-770327211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4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768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37787-ABDE-4B58-801A-A862F3F1E997}" type="datetimeFigureOut">
              <a:rPr lang="en-US" smtClean="0"/>
              <a:pPr/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21.xml"/><Relationship Id="rId18" Type="http://schemas.openxmlformats.org/officeDocument/2006/relationships/slide" Target="slide35.xml"/><Relationship Id="rId3" Type="http://schemas.openxmlformats.org/officeDocument/2006/relationships/slide" Target="slide19.xml"/><Relationship Id="rId7" Type="http://schemas.openxmlformats.org/officeDocument/2006/relationships/slide" Target="slide5.xml"/><Relationship Id="rId12" Type="http://schemas.openxmlformats.org/officeDocument/2006/relationships/slide" Target="slide23.xml"/><Relationship Id="rId17" Type="http://schemas.openxmlformats.org/officeDocument/2006/relationships/slide" Target="slide33.xml"/><Relationship Id="rId2" Type="http://schemas.openxmlformats.org/officeDocument/2006/relationships/image" Target="../media/image10.jpeg"/><Relationship Id="rId16" Type="http://schemas.openxmlformats.org/officeDocument/2006/relationships/slide" Target="slide31.xml"/><Relationship Id="rId1" Type="http://schemas.openxmlformats.org/officeDocument/2006/relationships/slideLayout" Target="../slideLayouts/slideLayout8.xml"/><Relationship Id="rId6" Type="http://schemas.openxmlformats.org/officeDocument/2006/relationships/slide" Target="slide7.xml"/><Relationship Id="rId11" Type="http://schemas.openxmlformats.org/officeDocument/2006/relationships/slide" Target="slide11.xml"/><Relationship Id="rId5" Type="http://schemas.openxmlformats.org/officeDocument/2006/relationships/slide" Target="slide25.xml"/><Relationship Id="rId15" Type="http://schemas.openxmlformats.org/officeDocument/2006/relationships/slide" Target="slide29.xml"/><Relationship Id="rId10" Type="http://schemas.openxmlformats.org/officeDocument/2006/relationships/slide" Target="slide13.xml"/><Relationship Id="rId19" Type="http://schemas.openxmlformats.org/officeDocument/2006/relationships/image" Target="../media/image11.jpeg"/><Relationship Id="rId4" Type="http://schemas.openxmlformats.org/officeDocument/2006/relationships/slide" Target="slide17.xml"/><Relationship Id="rId9" Type="http://schemas.openxmlformats.org/officeDocument/2006/relationships/slide" Target="slide15.xml"/><Relationship Id="rId14" Type="http://schemas.openxmlformats.org/officeDocument/2006/relationships/slide" Target="slide2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671638"/>
            <a:ext cx="4371975" cy="3230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2557462" y="1757362"/>
            <a:ext cx="4586288" cy="3099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Trường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Tiểu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học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Ái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Mộ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A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Bài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giảng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trực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tuyến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Lớp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3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Môn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TIẾNG VIỆT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Tuần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   18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  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Bài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ÔN TẬP CUỐI KÌ I (TIẾT </a:t>
            </a: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4+5)</a:t>
            </a:r>
            <a:endParaRPr lang="en-US" sz="1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sz="2025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1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       </a:t>
            </a:r>
            <a:r>
              <a:rPr lang="en-US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Giáo</a:t>
            </a:r>
            <a:r>
              <a:rPr lang="en-US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viên</a:t>
            </a:r>
            <a:r>
              <a:rPr lang="en-US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</a:t>
            </a:r>
            <a:r>
              <a:rPr lang="en-US" sz="1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Nguyễn</a:t>
            </a:r>
            <a:r>
              <a:rPr lang="en-US" sz="1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1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Thị</a:t>
            </a:r>
            <a:r>
              <a:rPr lang="en-US" sz="1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1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Thúy</a:t>
            </a:r>
            <a:r>
              <a:rPr lang="en-US" sz="1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 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sz="1044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sz="57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32032629"/>
      </p:ext>
    </p:extLst>
  </p:cSld>
  <p:clrMapOvr>
    <a:masterClrMapping/>
  </p:clrMapOvr>
  <p:transition spd="slow" advTm="1353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Hai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được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vua</a:t>
            </a:r>
            <a:r>
              <a:rPr lang="en-US" dirty="0">
                <a:solidFill>
                  <a:srgbClr val="000099"/>
                </a:solidFill>
              </a:rPr>
              <a:t> Ê-</a:t>
            </a:r>
            <a:r>
              <a:rPr lang="en-US" dirty="0" err="1">
                <a:solidFill>
                  <a:srgbClr val="000099"/>
                </a:solidFill>
              </a:rPr>
              <a:t>ti</a:t>
            </a:r>
            <a:r>
              <a:rPr lang="en-US" dirty="0">
                <a:solidFill>
                  <a:srgbClr val="000099"/>
                </a:solidFill>
              </a:rPr>
              <a:t>-ô-pi-a </a:t>
            </a:r>
            <a:r>
              <a:rPr lang="en-US" dirty="0" err="1">
                <a:solidFill>
                  <a:srgbClr val="000099"/>
                </a:solidFill>
              </a:rPr>
              <a:t>đón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tiếp</a:t>
            </a:r>
            <a:r>
              <a:rPr lang="en-US" dirty="0">
                <a:solidFill>
                  <a:srgbClr val="000099"/>
                </a:solidFill>
              </a:rPr>
              <a:t>: </a:t>
            </a:r>
            <a:r>
              <a:rPr lang="en-US" dirty="0" err="1">
                <a:solidFill>
                  <a:srgbClr val="000099"/>
                </a:solidFill>
              </a:rPr>
              <a:t>Vua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họ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cung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mở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tiệc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chiêu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đãi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tặng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nhiều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vật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quý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	2. </a:t>
            </a:r>
            <a:r>
              <a:rPr lang="en-US" dirty="0" err="1">
                <a:solidFill>
                  <a:srgbClr val="000099"/>
                </a:solidFill>
              </a:rPr>
              <a:t>Khi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sắp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xuống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tàu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điều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ngờ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xảy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r>
              <a:rPr lang="en-US" dirty="0" err="1">
                <a:solidFill>
                  <a:srgbClr val="000099"/>
                </a:solidFill>
              </a:rPr>
              <a:t>Viên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quan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bảo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dừng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lại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cởi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giày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họ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cạo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đất</a:t>
            </a:r>
            <a:r>
              <a:rPr lang="en-US" dirty="0">
                <a:solidFill>
                  <a:srgbClr val="000099"/>
                </a:solidFill>
              </a:rPr>
              <a:t> ở </a:t>
            </a:r>
            <a:r>
              <a:rPr lang="en-US" dirty="0" err="1">
                <a:solidFill>
                  <a:srgbClr val="000099"/>
                </a:solidFill>
              </a:rPr>
              <a:t>đế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giày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rồi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mới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xuống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tàu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trở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về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nước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algn="just">
              <a:spcBef>
                <a:spcPts val="0"/>
              </a:spcBef>
              <a:buNone/>
            </a:pPr>
            <a:r>
              <a:rPr lang="vi-VN" dirty="0">
                <a:solidFill>
                  <a:srgbClr val="000099"/>
                </a:solidFill>
              </a:rPr>
              <a:t>	3.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Ê-</a:t>
            </a:r>
            <a:r>
              <a:rPr lang="en-US" dirty="0" err="1">
                <a:solidFill>
                  <a:srgbClr val="000099"/>
                </a:solidFill>
              </a:rPr>
              <a:t>ti</a:t>
            </a:r>
            <a:r>
              <a:rPr lang="en-US" dirty="0">
                <a:solidFill>
                  <a:srgbClr val="000099"/>
                </a:solidFill>
              </a:rPr>
              <a:t>-ô-pi-a </a:t>
            </a:r>
            <a:r>
              <a:rPr lang="en-US" dirty="0" err="1">
                <a:solidFill>
                  <a:srgbClr val="000099"/>
                </a:solidFill>
              </a:rPr>
              <a:t>không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mang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dù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chỉ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một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hạt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cát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nhỏ</a:t>
            </a:r>
            <a:r>
              <a:rPr lang="en-US" dirty="0">
                <a:solidFill>
                  <a:srgbClr val="000099"/>
                </a:solidFill>
              </a:rPr>
              <a:t>. </a:t>
            </a:r>
            <a:r>
              <a:rPr lang="en-US" dirty="0" err="1">
                <a:solidFill>
                  <a:srgbClr val="000099"/>
                </a:solidFill>
              </a:rPr>
              <a:t>Vì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 Ê-</a:t>
            </a:r>
            <a:r>
              <a:rPr lang="en-US" dirty="0" err="1">
                <a:solidFill>
                  <a:srgbClr val="000099"/>
                </a:solidFill>
              </a:rPr>
              <a:t>ti</a:t>
            </a:r>
            <a:r>
              <a:rPr lang="en-US" dirty="0">
                <a:solidFill>
                  <a:srgbClr val="000099"/>
                </a:solidFill>
              </a:rPr>
              <a:t>-ô-pi-a </a:t>
            </a:r>
            <a:r>
              <a:rPr lang="en-US" dirty="0" err="1">
                <a:solidFill>
                  <a:srgbClr val="000099"/>
                </a:solidFill>
              </a:rPr>
              <a:t>coi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hương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họ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thứ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thiêng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liêng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cao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quý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nhất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algn="just">
              <a:spcBef>
                <a:spcPts val="0"/>
              </a:spcBef>
              <a:buNone/>
            </a:pPr>
            <a:r>
              <a:rPr lang="vi-VN" dirty="0">
                <a:solidFill>
                  <a:srgbClr val="000099"/>
                </a:solidFill>
              </a:rPr>
              <a:t>	4. </a:t>
            </a:r>
            <a:r>
              <a:rPr lang="en-US" dirty="0">
                <a:solidFill>
                  <a:srgbClr val="000099"/>
                </a:solidFill>
              </a:rPr>
              <a:t>Theo </a:t>
            </a:r>
            <a:r>
              <a:rPr lang="en-US" dirty="0" err="1">
                <a:solidFill>
                  <a:srgbClr val="000099"/>
                </a:solidFill>
              </a:rPr>
              <a:t>em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phong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tục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nói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cảm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Ê-</a:t>
            </a:r>
            <a:r>
              <a:rPr lang="en-US" dirty="0" err="1">
                <a:solidFill>
                  <a:srgbClr val="000099"/>
                </a:solidFill>
              </a:rPr>
              <a:t>ti</a:t>
            </a:r>
            <a:r>
              <a:rPr lang="en-US" dirty="0">
                <a:solidFill>
                  <a:srgbClr val="000099"/>
                </a:solidFill>
              </a:rPr>
              <a:t>-ô-pi-a </a:t>
            </a:r>
            <a:r>
              <a:rPr lang="en-US" dirty="0" err="1">
                <a:solidFill>
                  <a:srgbClr val="000099"/>
                </a:solidFill>
              </a:rPr>
              <a:t>với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hương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r>
              <a:rPr lang="en-US" dirty="0" err="1">
                <a:solidFill>
                  <a:srgbClr val="000099"/>
                </a:solidFill>
              </a:rPr>
              <a:t>Họ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coi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Tổ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quốc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tài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sản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quý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giá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thiêng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liêng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nhất</a:t>
            </a:r>
            <a:endParaRPr lang="vi-VN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4" name="Action Button: End 3">
            <a:hlinkClick r:id="rId2" action="ppaction://hlinksldjump" highlightClick="1"/>
          </p:cNvPr>
          <p:cNvSpPr/>
          <p:nvPr/>
        </p:nvSpPr>
        <p:spPr>
          <a:xfrm>
            <a:off x="8458200" y="6477000"/>
            <a:ext cx="6858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FF0000"/>
                </a:solidFill>
              </a:rPr>
              <a:t>Học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đoạn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bài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tập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“ </a:t>
            </a:r>
            <a:r>
              <a:rPr lang="en-US" dirty="0" err="1">
                <a:solidFill>
                  <a:srgbClr val="FF0000"/>
                </a:solidFill>
              </a:rPr>
              <a:t>Vẽ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quê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hương</a:t>
            </a:r>
            <a:r>
              <a:rPr lang="en-US" dirty="0">
                <a:solidFill>
                  <a:srgbClr val="FF0000"/>
                </a:solidFill>
              </a:rPr>
              <a:t>” </a:t>
            </a:r>
            <a:r>
              <a:rPr lang="en-US" dirty="0" err="1">
                <a:solidFill>
                  <a:srgbClr val="FF0000"/>
                </a:solidFill>
              </a:rPr>
              <a:t>trang</a:t>
            </a:r>
            <a:r>
              <a:rPr lang="en-US" dirty="0">
                <a:solidFill>
                  <a:srgbClr val="FF0000"/>
                </a:solidFill>
              </a:rPr>
              <a:t> 88 -89. </a:t>
            </a:r>
            <a:r>
              <a:rPr lang="en-US" dirty="0" err="1">
                <a:solidFill>
                  <a:srgbClr val="FF0000"/>
                </a:solidFill>
              </a:rPr>
              <a:t>Trả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lời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các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câu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hỏi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sau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Kể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cảnh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vật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được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trong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bài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thơ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	2. </a:t>
            </a:r>
            <a:r>
              <a:rPr lang="en-US" dirty="0" err="1">
                <a:solidFill>
                  <a:srgbClr val="000099"/>
                </a:solidFill>
              </a:rPr>
              <a:t>Cảnh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vật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hương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được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bằng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nhiều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màu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sắc</a:t>
            </a:r>
            <a:r>
              <a:rPr lang="en-US" dirty="0">
                <a:solidFill>
                  <a:srgbClr val="000099"/>
                </a:solidFill>
              </a:rPr>
              <a:t>. </a:t>
            </a:r>
            <a:r>
              <a:rPr lang="en-US" dirty="0" err="1">
                <a:solidFill>
                  <a:srgbClr val="000099"/>
                </a:solidFill>
              </a:rPr>
              <a:t>Hãy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màu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sắc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ấy</a:t>
            </a:r>
            <a:r>
              <a:rPr lang="en-US" dirty="0">
                <a:solidFill>
                  <a:srgbClr val="000099"/>
                </a:solidFill>
              </a:rPr>
              <a:t>. 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3. </a:t>
            </a:r>
            <a:r>
              <a:rPr lang="en-US" dirty="0" err="1">
                <a:solidFill>
                  <a:srgbClr val="000099"/>
                </a:solidFill>
              </a:rPr>
              <a:t>Vì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bức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tranh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hương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đẹp</a:t>
            </a:r>
            <a:r>
              <a:rPr lang="vi-VN" dirty="0">
                <a:solidFill>
                  <a:srgbClr val="000099"/>
                </a:solidFill>
              </a:rPr>
              <a:t>?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Chọn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câu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em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đúng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nhất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endParaRPr lang="vi-VN" dirty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</a:t>
            </a:r>
            <a:r>
              <a:rPr lang="en-US" dirty="0">
                <a:solidFill>
                  <a:srgbClr val="000099"/>
                </a:solidFill>
              </a:rPr>
              <a:t> a/</a:t>
            </a:r>
            <a:r>
              <a:rPr lang="en-US" dirty="0" err="1">
                <a:solidFill>
                  <a:srgbClr val="000099"/>
                </a:solidFill>
              </a:rPr>
              <a:t>Vì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hương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đẹp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    b/ </a:t>
            </a:r>
            <a:r>
              <a:rPr lang="en-US" dirty="0" err="1">
                <a:solidFill>
                  <a:srgbClr val="000099"/>
                </a:solidFill>
              </a:rPr>
              <a:t>Vì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nhỏ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trong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bài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thơ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vẽ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giỏi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    c/ </a:t>
            </a:r>
            <a:r>
              <a:rPr lang="en-US" dirty="0" err="1">
                <a:solidFill>
                  <a:srgbClr val="000099"/>
                </a:solidFill>
              </a:rPr>
              <a:t>Vì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nhỏ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yêu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hương</a:t>
            </a:r>
            <a:r>
              <a:rPr lang="en-US" dirty="0">
                <a:solidFill>
                  <a:srgbClr val="000099"/>
                </a:solidFill>
              </a:rPr>
              <a:t>.</a:t>
            </a:r>
            <a:endParaRPr lang="vi-VN" dirty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152400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99"/>
                </a:solidFill>
              </a:rPr>
              <a:t>1.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cảnh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vật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được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tả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trong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bài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thơ</a:t>
            </a:r>
            <a:r>
              <a:rPr lang="en-US" sz="3600" dirty="0">
                <a:solidFill>
                  <a:srgbClr val="000099"/>
                </a:solidFill>
              </a:rPr>
              <a:t> : </a:t>
            </a:r>
            <a:r>
              <a:rPr lang="en-US" sz="3600" b="1" i="1" dirty="0" err="1">
                <a:solidFill>
                  <a:srgbClr val="000099"/>
                </a:solidFill>
              </a:rPr>
              <a:t>tre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lúa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sông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máng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trời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mây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nhà</a:t>
            </a:r>
            <a:r>
              <a:rPr lang="en-US" sz="3600" b="1" i="1" dirty="0">
                <a:solidFill>
                  <a:srgbClr val="000099"/>
                </a:solidFill>
              </a:rPr>
              <a:t> ở, </a:t>
            </a:r>
            <a:r>
              <a:rPr lang="en-US" sz="3600" b="1" i="1" dirty="0" err="1">
                <a:solidFill>
                  <a:srgbClr val="000099"/>
                </a:solidFill>
              </a:rPr>
              <a:t>ngói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mới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trường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học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cây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gạo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mặt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trời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lá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cờ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Tổ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quốc</a:t>
            </a:r>
            <a:r>
              <a:rPr lang="en-US" sz="3600" b="1" i="1" dirty="0">
                <a:solidFill>
                  <a:srgbClr val="000099"/>
                </a:solidFill>
              </a:rPr>
              <a:t>.</a:t>
            </a:r>
          </a:p>
          <a:p>
            <a:pPr>
              <a:buNone/>
            </a:pPr>
            <a:r>
              <a:rPr lang="en-US" sz="3600" dirty="0">
                <a:solidFill>
                  <a:srgbClr val="000099"/>
                </a:solidFill>
              </a:rPr>
              <a:t>	2. </a:t>
            </a:r>
            <a:r>
              <a:rPr lang="en-US" sz="3600" dirty="0" err="1">
                <a:solidFill>
                  <a:srgbClr val="000099"/>
                </a:solidFill>
              </a:rPr>
              <a:t>Cảnh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vật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quê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hương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được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tả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bằng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nhiều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màu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sắc</a:t>
            </a:r>
            <a:r>
              <a:rPr lang="en-US" sz="3600" dirty="0">
                <a:solidFill>
                  <a:srgbClr val="000099"/>
                </a:solidFill>
              </a:rPr>
              <a:t>. </a:t>
            </a:r>
            <a:r>
              <a:rPr lang="en-US" sz="3600" dirty="0" err="1">
                <a:solidFill>
                  <a:srgbClr val="000099"/>
                </a:solidFill>
              </a:rPr>
              <a:t>Tên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màu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sắc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ấy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</a:t>
            </a:r>
            <a:r>
              <a:rPr lang="en-US" sz="3600" dirty="0">
                <a:solidFill>
                  <a:srgbClr val="000099"/>
                </a:solidFill>
              </a:rPr>
              <a:t> : </a:t>
            </a:r>
            <a:r>
              <a:rPr lang="en-US" sz="3600" b="1" i="1" dirty="0" err="1">
                <a:solidFill>
                  <a:srgbClr val="000099"/>
                </a:solidFill>
              </a:rPr>
              <a:t>tre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xanh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lúa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xanh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sông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máng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xanh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mát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trời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mây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xanh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ngắt</a:t>
            </a:r>
            <a:r>
              <a:rPr lang="en-US" sz="3600" b="1" i="1" dirty="0">
                <a:solidFill>
                  <a:srgbClr val="000099"/>
                </a:solidFill>
              </a:rPr>
              <a:t> , </a:t>
            </a:r>
            <a:r>
              <a:rPr lang="en-US" sz="3600" b="1" i="1" dirty="0" err="1">
                <a:solidFill>
                  <a:srgbClr val="000099"/>
                </a:solidFill>
              </a:rPr>
              <a:t>ngói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mới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đỏ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tươi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trường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học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đỏ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thắm</a:t>
            </a:r>
            <a:r>
              <a:rPr lang="en-US" sz="3600" b="1" i="1" dirty="0">
                <a:solidFill>
                  <a:srgbClr val="000099"/>
                </a:solidFill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</a:rPr>
              <a:t>mặt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trời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đỏ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chót</a:t>
            </a:r>
            <a:r>
              <a:rPr lang="en-US" sz="3600" b="1" i="1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3. </a:t>
            </a:r>
            <a:r>
              <a:rPr lang="en-US" sz="3600" dirty="0" err="1">
                <a:solidFill>
                  <a:srgbClr val="000099"/>
                </a:solidFill>
              </a:rPr>
              <a:t>Câu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trả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lời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đúng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nhất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</a:t>
            </a:r>
            <a:r>
              <a:rPr lang="en-US" sz="3600" dirty="0">
                <a:solidFill>
                  <a:srgbClr val="000099"/>
                </a:solidFill>
              </a:rPr>
              <a:t> :</a:t>
            </a:r>
            <a:endParaRPr lang="vi-VN" sz="3600" dirty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</a:t>
            </a:r>
            <a:r>
              <a:rPr lang="en-US" sz="3600" dirty="0">
                <a:solidFill>
                  <a:srgbClr val="000099"/>
                </a:solidFill>
              </a:rPr>
              <a:t> c</a:t>
            </a:r>
            <a:r>
              <a:rPr lang="en-US" sz="3600" b="1" dirty="0">
                <a:solidFill>
                  <a:srgbClr val="000099"/>
                </a:solidFill>
              </a:rPr>
              <a:t>/ </a:t>
            </a:r>
            <a:r>
              <a:rPr lang="en-US" sz="3600" b="1" dirty="0" err="1">
                <a:solidFill>
                  <a:srgbClr val="000099"/>
                </a:solidFill>
              </a:rPr>
              <a:t>Vì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bạn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nhỏ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yêu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quê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hương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  <a:endParaRPr lang="vi-VN" sz="3600" dirty="0">
              <a:solidFill>
                <a:srgbClr val="000099"/>
              </a:solidFill>
            </a:endParaRP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620000" y="5791200"/>
            <a:ext cx="1295400" cy="762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152400"/>
            <a:ext cx="9396413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FF0000"/>
                </a:solidFill>
              </a:rPr>
              <a:t>Học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đoạn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bài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tập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“</a:t>
            </a:r>
            <a:r>
              <a:rPr lang="en-US" dirty="0" err="1">
                <a:solidFill>
                  <a:srgbClr val="FF0000"/>
                </a:solidFill>
              </a:rPr>
              <a:t>Nắng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phương</a:t>
            </a:r>
            <a:r>
              <a:rPr lang="en-US" dirty="0">
                <a:solidFill>
                  <a:srgbClr val="FF0000"/>
                </a:solidFill>
              </a:rPr>
              <a:t> Nam” </a:t>
            </a:r>
            <a:r>
              <a:rPr lang="en-US" dirty="0" err="1">
                <a:solidFill>
                  <a:srgbClr val="FF0000"/>
                </a:solidFill>
              </a:rPr>
              <a:t>trang</a:t>
            </a:r>
            <a:r>
              <a:rPr lang="en-US" dirty="0">
                <a:solidFill>
                  <a:srgbClr val="FF0000"/>
                </a:solidFill>
              </a:rPr>
              <a:t> 94-95. </a:t>
            </a:r>
            <a:r>
              <a:rPr lang="en-US" dirty="0" err="1">
                <a:solidFill>
                  <a:srgbClr val="FF0000"/>
                </a:solidFill>
              </a:rPr>
              <a:t>Trả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lời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các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câu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hỏi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sau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Uyên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các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đâu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vào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dịp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nào</a:t>
            </a:r>
            <a:r>
              <a:rPr lang="en-US" dirty="0">
                <a:solidFill>
                  <a:srgbClr val="000099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	2. </a:t>
            </a:r>
            <a:r>
              <a:rPr lang="en-US" dirty="0" err="1">
                <a:solidFill>
                  <a:srgbClr val="000099"/>
                </a:solidFill>
              </a:rPr>
              <a:t>Nghe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đọc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thư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Vân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các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ước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mong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điều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gì</a:t>
            </a:r>
            <a:r>
              <a:rPr lang="en-US" dirty="0">
                <a:solidFill>
                  <a:srgbClr val="000099"/>
                </a:solidFill>
              </a:rPr>
              <a:t>  ?</a:t>
            </a:r>
          </a:p>
          <a:p>
            <a:pPr algn="just"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3. </a:t>
            </a:r>
            <a:r>
              <a:rPr lang="en-US" dirty="0" err="1">
                <a:solidFill>
                  <a:srgbClr val="000099"/>
                </a:solidFill>
              </a:rPr>
              <a:t>Phương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nghĩ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kiến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gì</a:t>
            </a:r>
            <a:r>
              <a:rPr lang="vi-VN" dirty="0">
                <a:solidFill>
                  <a:srgbClr val="000099"/>
                </a:solidFill>
              </a:rPr>
              <a:t>?</a:t>
            </a:r>
          </a:p>
          <a:p>
            <a:pPr algn="just"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4.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các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chọn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Tết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Vân</a:t>
            </a:r>
            <a:r>
              <a:rPr lang="en-US" dirty="0">
                <a:solidFill>
                  <a:srgbClr val="000099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  5. </a:t>
            </a:r>
            <a:r>
              <a:rPr lang="vi-VN" dirty="0">
                <a:solidFill>
                  <a:srgbClr val="000099"/>
                </a:solidFill>
              </a:rPr>
              <a:t> Chọn </a:t>
            </a:r>
            <a:r>
              <a:rPr lang="en-US" dirty="0" err="1">
                <a:solidFill>
                  <a:srgbClr val="000099"/>
                </a:solidFill>
              </a:rPr>
              <a:t>thêm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một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vi-VN" dirty="0">
                <a:solidFill>
                  <a:srgbClr val="000099"/>
                </a:solidFill>
              </a:rPr>
              <a:t>truyện ?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 a. </a:t>
            </a:r>
            <a:r>
              <a:rPr lang="en-US" dirty="0" err="1">
                <a:solidFill>
                  <a:srgbClr val="000099"/>
                </a:solidFill>
              </a:rPr>
              <a:t>Câu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chuyện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cuối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năm</a:t>
            </a:r>
            <a:r>
              <a:rPr lang="vi-VN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    b. </a:t>
            </a:r>
            <a:r>
              <a:rPr lang="en-US" dirty="0" err="1">
                <a:solidFill>
                  <a:srgbClr val="000099"/>
                </a:solidFill>
              </a:rPr>
              <a:t>Tình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bạn</a:t>
            </a:r>
            <a:r>
              <a:rPr lang="en-US" dirty="0">
                <a:solidFill>
                  <a:srgbClr val="000099"/>
                </a:solidFill>
              </a:rPr>
              <a:t>.</a:t>
            </a:r>
            <a:endParaRPr lang="vi-VN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    c. </a:t>
            </a:r>
            <a:r>
              <a:rPr lang="en-US" dirty="0" err="1">
                <a:solidFill>
                  <a:srgbClr val="000099"/>
                </a:solidFill>
              </a:rPr>
              <a:t>Cành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Tết</a:t>
            </a:r>
            <a:r>
              <a:rPr lang="en-US" dirty="0">
                <a:solidFill>
                  <a:srgbClr val="000099"/>
                </a:solidFill>
              </a:rPr>
              <a:t>.</a:t>
            </a:r>
            <a:endParaRPr lang="vi-VN" dirty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52413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403226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99"/>
                </a:solidFill>
              </a:rPr>
              <a:t>1. </a:t>
            </a:r>
            <a:r>
              <a:rPr lang="en-US" sz="3600" dirty="0" err="1">
                <a:solidFill>
                  <a:srgbClr val="000099"/>
                </a:solidFill>
              </a:rPr>
              <a:t>Uyên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chợ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hoa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vào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ngày</a:t>
            </a:r>
            <a:r>
              <a:rPr lang="en-US" sz="3600" dirty="0">
                <a:solidFill>
                  <a:srgbClr val="000099"/>
                </a:solidFill>
              </a:rPr>
              <a:t> 28 </a:t>
            </a:r>
            <a:r>
              <a:rPr lang="en-US" sz="3600" dirty="0" err="1">
                <a:solidFill>
                  <a:srgbClr val="000099"/>
                </a:solidFill>
              </a:rPr>
              <a:t>Tết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	2. </a:t>
            </a:r>
            <a:r>
              <a:rPr lang="en-US" sz="3600" dirty="0" err="1">
                <a:solidFill>
                  <a:srgbClr val="000099"/>
                </a:solidFill>
              </a:rPr>
              <a:t>Nghe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đọc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thư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Vân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các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ước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mong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gửi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Vân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được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ít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phương</a:t>
            </a:r>
            <a:r>
              <a:rPr lang="en-US" sz="3600" dirty="0">
                <a:solidFill>
                  <a:srgbClr val="000099"/>
                </a:solidFill>
              </a:rPr>
              <a:t> Nam.</a:t>
            </a:r>
          </a:p>
          <a:p>
            <a:pPr algn="just"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3. </a:t>
            </a:r>
            <a:r>
              <a:rPr lang="en-US" sz="3600" dirty="0" err="1">
                <a:solidFill>
                  <a:srgbClr val="000099"/>
                </a:solidFill>
              </a:rPr>
              <a:t>Phương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nghĩ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sáng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kiến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gửi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tặng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Vân</a:t>
            </a:r>
            <a:r>
              <a:rPr lang="en-US" sz="3600" dirty="0">
                <a:solidFill>
                  <a:srgbClr val="000099"/>
                </a:solidFill>
              </a:rPr>
              <a:t> ở </a:t>
            </a:r>
            <a:r>
              <a:rPr lang="en-US" sz="3600" dirty="0" err="1">
                <a:solidFill>
                  <a:srgbClr val="000099"/>
                </a:solidFill>
              </a:rPr>
              <a:t>ngoài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Bắc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một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cành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mai</a:t>
            </a:r>
            <a:r>
              <a:rPr lang="en-US" sz="3600" dirty="0">
                <a:solidFill>
                  <a:srgbClr val="000099"/>
                </a:solidFill>
              </a:rPr>
              <a:t>. </a:t>
            </a:r>
          </a:p>
          <a:p>
            <a:pPr algn="just"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4.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chọn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cành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mai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quà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Tết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Vân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vì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cành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mai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chở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phương</a:t>
            </a:r>
            <a:r>
              <a:rPr lang="en-US" sz="3600" dirty="0">
                <a:solidFill>
                  <a:srgbClr val="000099"/>
                </a:solidFill>
              </a:rPr>
              <a:t> Nam </a:t>
            </a:r>
            <a:r>
              <a:rPr lang="en-US" sz="3600" dirty="0" err="1">
                <a:solidFill>
                  <a:srgbClr val="000099"/>
                </a:solidFill>
              </a:rPr>
              <a:t>đến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Vân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trong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ngày</a:t>
            </a:r>
            <a:r>
              <a:rPr lang="en-US" sz="3600" dirty="0">
                <a:solidFill>
                  <a:srgbClr val="000099"/>
                </a:solidFill>
              </a:rPr>
              <a:t>  </a:t>
            </a:r>
            <a:r>
              <a:rPr lang="en-US" sz="3600" dirty="0" err="1">
                <a:solidFill>
                  <a:srgbClr val="000099"/>
                </a:solidFill>
              </a:rPr>
              <a:t>đông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rét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buốt</a:t>
            </a:r>
            <a:r>
              <a:rPr lang="en-US" sz="3600" dirty="0">
                <a:solidFill>
                  <a:srgbClr val="000099"/>
                </a:solidFill>
              </a:rPr>
              <a:t>. </a:t>
            </a:r>
          </a:p>
          <a:p>
            <a:pPr algn="just"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  5. </a:t>
            </a:r>
            <a:r>
              <a:rPr lang="vi-VN" sz="3600" dirty="0">
                <a:solidFill>
                  <a:srgbClr val="000099"/>
                </a:solidFill>
              </a:rPr>
              <a:t> Chọn </a:t>
            </a:r>
            <a:r>
              <a:rPr lang="en-US" sz="3600" dirty="0" err="1">
                <a:solidFill>
                  <a:srgbClr val="000099"/>
                </a:solidFill>
              </a:rPr>
              <a:t>thêm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một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vi-VN" sz="3600" dirty="0">
                <a:solidFill>
                  <a:srgbClr val="000099"/>
                </a:solidFill>
              </a:rPr>
              <a:t>truyện </a:t>
            </a:r>
            <a:r>
              <a:rPr lang="en-US" sz="3600" dirty="0">
                <a:solidFill>
                  <a:srgbClr val="000099"/>
                </a:solidFill>
              </a:rPr>
              <a:t>: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    b. </a:t>
            </a:r>
            <a:r>
              <a:rPr lang="en-US" sz="3600" dirty="0" err="1">
                <a:solidFill>
                  <a:srgbClr val="000099"/>
                </a:solidFill>
              </a:rPr>
              <a:t>Tình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bạn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.</a:t>
            </a:r>
            <a:endParaRPr lang="vi-VN" sz="3600" dirty="0">
              <a:solidFill>
                <a:srgbClr val="000099"/>
              </a:solidFill>
            </a:endParaRPr>
          </a:p>
        </p:txBody>
      </p:sp>
      <p:sp>
        <p:nvSpPr>
          <p:cNvPr id="3" name="Action Button: End 2">
            <a:hlinkClick r:id="rId2" action="ppaction://hlinksldjump" highlightClick="1"/>
          </p:cNvPr>
          <p:cNvSpPr/>
          <p:nvPr/>
        </p:nvSpPr>
        <p:spPr>
          <a:xfrm>
            <a:off x="7543800" y="6172200"/>
            <a:ext cx="1295400" cy="6858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4000" dirty="0"/>
              <a:t>	</a:t>
            </a:r>
            <a:r>
              <a:rPr lang="en-US" sz="4000" dirty="0" err="1">
                <a:solidFill>
                  <a:srgbClr val="FF0000"/>
                </a:solidFill>
              </a:rPr>
              <a:t>Học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sinh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đọc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một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đoạn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trong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bài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tập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đọc</a:t>
            </a:r>
            <a:r>
              <a:rPr lang="en-US" sz="4000" dirty="0">
                <a:solidFill>
                  <a:srgbClr val="FF0000"/>
                </a:solidFill>
              </a:rPr>
              <a:t> “ </a:t>
            </a:r>
            <a:r>
              <a:rPr lang="en-US" sz="4000" dirty="0" err="1">
                <a:solidFill>
                  <a:srgbClr val="FF0000"/>
                </a:solidFill>
              </a:rPr>
              <a:t>Cảnh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đẹp</a:t>
            </a:r>
            <a:r>
              <a:rPr lang="en-US" sz="4000" dirty="0">
                <a:solidFill>
                  <a:srgbClr val="FF0000"/>
                </a:solidFill>
              </a:rPr>
              <a:t> non </a:t>
            </a:r>
            <a:r>
              <a:rPr lang="en-US" sz="4000" dirty="0" err="1">
                <a:solidFill>
                  <a:srgbClr val="FF0000"/>
                </a:solidFill>
              </a:rPr>
              <a:t>sông</a:t>
            </a:r>
            <a:r>
              <a:rPr lang="en-US" sz="4000" dirty="0">
                <a:solidFill>
                  <a:srgbClr val="FF0000"/>
                </a:solidFill>
              </a:rPr>
              <a:t>” </a:t>
            </a:r>
            <a:r>
              <a:rPr lang="en-US" sz="4000" dirty="0" err="1">
                <a:solidFill>
                  <a:srgbClr val="FF0000"/>
                </a:solidFill>
              </a:rPr>
              <a:t>trang</a:t>
            </a:r>
            <a:r>
              <a:rPr lang="en-US" sz="4000" dirty="0">
                <a:solidFill>
                  <a:srgbClr val="FF0000"/>
                </a:solidFill>
              </a:rPr>
              <a:t> 97-98. </a:t>
            </a:r>
            <a:r>
              <a:rPr lang="en-US" sz="4000" dirty="0" err="1">
                <a:solidFill>
                  <a:srgbClr val="FF0000"/>
                </a:solidFill>
              </a:rPr>
              <a:t>Trả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lời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một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trong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các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câu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hỏi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sau</a:t>
            </a:r>
            <a:r>
              <a:rPr lang="en-US" sz="4000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4000" dirty="0"/>
              <a:t>	</a:t>
            </a:r>
            <a:r>
              <a:rPr lang="en-US" sz="4000" dirty="0">
                <a:solidFill>
                  <a:srgbClr val="000099"/>
                </a:solidFill>
              </a:rPr>
              <a:t>1. </a:t>
            </a:r>
            <a:r>
              <a:rPr lang="en-US" sz="4000" dirty="0" err="1">
                <a:solidFill>
                  <a:srgbClr val="000099"/>
                </a:solidFill>
              </a:rPr>
              <a:t>Mỗi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câu</a:t>
            </a:r>
            <a:r>
              <a:rPr lang="en-US" sz="4000" dirty="0">
                <a:solidFill>
                  <a:srgbClr val="000099"/>
                </a:solidFill>
              </a:rPr>
              <a:t> ca </a:t>
            </a:r>
            <a:r>
              <a:rPr lang="en-US" sz="4000" dirty="0" err="1">
                <a:solidFill>
                  <a:srgbClr val="000099"/>
                </a:solidFill>
              </a:rPr>
              <a:t>dao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nói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đến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một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vùng</a:t>
            </a:r>
            <a:r>
              <a:rPr lang="en-US" sz="4000" dirty="0">
                <a:solidFill>
                  <a:srgbClr val="000099"/>
                </a:solidFill>
              </a:rPr>
              <a:t>. </a:t>
            </a:r>
            <a:r>
              <a:rPr lang="en-US" sz="4000" dirty="0" err="1">
                <a:solidFill>
                  <a:srgbClr val="000099"/>
                </a:solidFill>
              </a:rPr>
              <a:t>Đó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là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những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vùng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nào</a:t>
            </a:r>
            <a:r>
              <a:rPr lang="en-US" sz="4000" dirty="0">
                <a:solidFill>
                  <a:srgbClr val="000099"/>
                </a:solidFill>
              </a:rPr>
              <a:t>  ?</a:t>
            </a:r>
          </a:p>
          <a:p>
            <a:pPr eaLnBrk="1" hangingPunct="1">
              <a:buFontTx/>
              <a:buNone/>
            </a:pPr>
            <a:r>
              <a:rPr lang="en-US" sz="4000" dirty="0">
                <a:solidFill>
                  <a:srgbClr val="000099"/>
                </a:solidFill>
              </a:rPr>
              <a:t>	2. </a:t>
            </a:r>
            <a:r>
              <a:rPr lang="en-US" sz="4000" dirty="0" err="1">
                <a:solidFill>
                  <a:srgbClr val="000099"/>
                </a:solidFill>
              </a:rPr>
              <a:t>Mỗi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vùng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có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cảnh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gì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đẹp</a:t>
            </a:r>
            <a:r>
              <a:rPr lang="en-US" sz="4000" dirty="0">
                <a:solidFill>
                  <a:srgbClr val="000099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vi-VN" sz="4000" dirty="0">
                <a:solidFill>
                  <a:srgbClr val="000099"/>
                </a:solidFill>
              </a:rPr>
              <a:t>	3. </a:t>
            </a:r>
            <a:r>
              <a:rPr lang="en-US" sz="4000" dirty="0">
                <a:solidFill>
                  <a:srgbClr val="000099"/>
                </a:solidFill>
              </a:rPr>
              <a:t>Theo </a:t>
            </a:r>
            <a:r>
              <a:rPr lang="en-US" sz="4000" dirty="0" err="1">
                <a:solidFill>
                  <a:srgbClr val="000099"/>
                </a:solidFill>
              </a:rPr>
              <a:t>em</a:t>
            </a:r>
            <a:r>
              <a:rPr lang="en-US" sz="4000" dirty="0">
                <a:solidFill>
                  <a:srgbClr val="000099"/>
                </a:solidFill>
              </a:rPr>
              <a:t>, </a:t>
            </a:r>
            <a:r>
              <a:rPr lang="en-US" sz="4000" dirty="0" err="1">
                <a:solidFill>
                  <a:srgbClr val="000099"/>
                </a:solidFill>
              </a:rPr>
              <a:t>ai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đã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giữ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gìn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tô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điểm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cho</a:t>
            </a:r>
            <a:r>
              <a:rPr lang="en-US" sz="4000" dirty="0">
                <a:solidFill>
                  <a:srgbClr val="000099"/>
                </a:solidFill>
              </a:rPr>
              <a:t> non </a:t>
            </a:r>
            <a:r>
              <a:rPr lang="en-US" sz="4000" dirty="0" err="1">
                <a:solidFill>
                  <a:srgbClr val="000099"/>
                </a:solidFill>
              </a:rPr>
              <a:t>sông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ta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ngày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càng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đẹp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hơn</a:t>
            </a:r>
            <a:r>
              <a:rPr lang="vi-VN" sz="4000" dirty="0">
                <a:solidFill>
                  <a:srgbClr val="000099"/>
                </a:solidFill>
              </a:rPr>
              <a:t>?</a:t>
            </a:r>
          </a:p>
          <a:p>
            <a:pPr algn="just" eaLnBrk="1" hangingPunct="1">
              <a:buFontTx/>
              <a:buNone/>
            </a:pPr>
            <a:r>
              <a:rPr lang="vi-VN" sz="4000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304800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4000" dirty="0"/>
              <a:t>		</a:t>
            </a:r>
            <a:r>
              <a:rPr lang="en-US" sz="4000" dirty="0">
                <a:solidFill>
                  <a:srgbClr val="000099"/>
                </a:solidFill>
              </a:rPr>
              <a:t>1. </a:t>
            </a:r>
            <a:r>
              <a:rPr lang="en-US" sz="4000" dirty="0" err="1">
                <a:solidFill>
                  <a:srgbClr val="000099"/>
                </a:solidFill>
              </a:rPr>
              <a:t>Mỗi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câu</a:t>
            </a:r>
            <a:r>
              <a:rPr lang="en-US" sz="4000" dirty="0">
                <a:solidFill>
                  <a:srgbClr val="000099"/>
                </a:solidFill>
              </a:rPr>
              <a:t> ca </a:t>
            </a:r>
            <a:r>
              <a:rPr lang="en-US" sz="4000" dirty="0" err="1">
                <a:solidFill>
                  <a:srgbClr val="000099"/>
                </a:solidFill>
              </a:rPr>
              <a:t>dao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nói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đến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một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vùng</a:t>
            </a:r>
            <a:r>
              <a:rPr lang="en-US" sz="4000" dirty="0">
                <a:solidFill>
                  <a:srgbClr val="000099"/>
                </a:solidFill>
              </a:rPr>
              <a:t>. </a:t>
            </a:r>
            <a:r>
              <a:rPr lang="en-US" sz="4000" dirty="0" err="1">
                <a:solidFill>
                  <a:srgbClr val="000099"/>
                </a:solidFill>
              </a:rPr>
              <a:t>Những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vùng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đó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là</a:t>
            </a:r>
            <a:r>
              <a:rPr lang="en-US" sz="4000" dirty="0">
                <a:solidFill>
                  <a:srgbClr val="000099"/>
                </a:solidFill>
              </a:rPr>
              <a:t> : </a:t>
            </a:r>
            <a:r>
              <a:rPr lang="en-US" sz="4000" dirty="0" err="1">
                <a:solidFill>
                  <a:srgbClr val="000099"/>
                </a:solidFill>
              </a:rPr>
              <a:t>Lạng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Sơn</a:t>
            </a:r>
            <a:r>
              <a:rPr lang="en-US" sz="4000" dirty="0">
                <a:solidFill>
                  <a:srgbClr val="000099"/>
                </a:solidFill>
              </a:rPr>
              <a:t>, </a:t>
            </a:r>
            <a:r>
              <a:rPr lang="en-US" sz="4000" dirty="0" err="1">
                <a:solidFill>
                  <a:srgbClr val="000099"/>
                </a:solidFill>
              </a:rPr>
              <a:t>Hà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Nội</a:t>
            </a:r>
            <a:r>
              <a:rPr lang="en-US" sz="4000" dirty="0">
                <a:solidFill>
                  <a:srgbClr val="000099"/>
                </a:solidFill>
              </a:rPr>
              <a:t>, </a:t>
            </a:r>
            <a:r>
              <a:rPr lang="en-US" sz="4000" dirty="0" err="1">
                <a:solidFill>
                  <a:srgbClr val="000099"/>
                </a:solidFill>
              </a:rPr>
              <a:t>Nghệ</a:t>
            </a:r>
            <a:r>
              <a:rPr lang="en-US" sz="4000" dirty="0">
                <a:solidFill>
                  <a:srgbClr val="000099"/>
                </a:solidFill>
              </a:rPr>
              <a:t> An-</a:t>
            </a:r>
            <a:r>
              <a:rPr lang="en-US" sz="4000" dirty="0" err="1">
                <a:solidFill>
                  <a:srgbClr val="000099"/>
                </a:solidFill>
              </a:rPr>
              <a:t>Hà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Tĩnh</a:t>
            </a:r>
            <a:r>
              <a:rPr lang="en-US" sz="4000" dirty="0">
                <a:solidFill>
                  <a:srgbClr val="000099"/>
                </a:solidFill>
              </a:rPr>
              <a:t>, </a:t>
            </a:r>
            <a:r>
              <a:rPr lang="en-US" sz="4000" dirty="0" err="1">
                <a:solidFill>
                  <a:srgbClr val="000099"/>
                </a:solidFill>
              </a:rPr>
              <a:t>Thừa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thiên</a:t>
            </a:r>
            <a:r>
              <a:rPr lang="en-US" sz="4000" dirty="0">
                <a:solidFill>
                  <a:srgbClr val="000099"/>
                </a:solidFill>
              </a:rPr>
              <a:t> –</a:t>
            </a:r>
            <a:r>
              <a:rPr lang="en-US" sz="4000" dirty="0" err="1">
                <a:solidFill>
                  <a:srgbClr val="000099"/>
                </a:solidFill>
              </a:rPr>
              <a:t>Huế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và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Đà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Nẵng</a:t>
            </a:r>
            <a:r>
              <a:rPr lang="en-US" sz="4000" dirty="0">
                <a:solidFill>
                  <a:srgbClr val="000099"/>
                </a:solidFill>
              </a:rPr>
              <a:t>; </a:t>
            </a:r>
            <a:r>
              <a:rPr lang="en-US" sz="4000" dirty="0" err="1">
                <a:solidFill>
                  <a:srgbClr val="000099"/>
                </a:solidFill>
              </a:rPr>
              <a:t>Thành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phố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Hồ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Chí</a:t>
            </a:r>
            <a:r>
              <a:rPr lang="en-US" sz="4000" dirty="0">
                <a:solidFill>
                  <a:srgbClr val="000099"/>
                </a:solidFill>
              </a:rPr>
              <a:t> Minh, </a:t>
            </a:r>
            <a:r>
              <a:rPr lang="en-US" sz="4000" dirty="0" err="1">
                <a:solidFill>
                  <a:srgbClr val="000099"/>
                </a:solidFill>
              </a:rPr>
              <a:t>Đồng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Nai</a:t>
            </a:r>
            <a:r>
              <a:rPr lang="en-US" sz="4000" dirty="0">
                <a:solidFill>
                  <a:srgbClr val="000099"/>
                </a:solidFill>
              </a:rPr>
              <a:t>; Long An - </a:t>
            </a:r>
            <a:r>
              <a:rPr lang="en-US" sz="4000" dirty="0" err="1">
                <a:solidFill>
                  <a:srgbClr val="000099"/>
                </a:solidFill>
              </a:rPr>
              <a:t>Tiền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Giang-Đồng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Tháp</a:t>
            </a:r>
            <a:r>
              <a:rPr lang="en-US" sz="4000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4000" dirty="0">
                <a:solidFill>
                  <a:srgbClr val="000099"/>
                </a:solidFill>
              </a:rPr>
              <a:t>	2. </a:t>
            </a:r>
            <a:r>
              <a:rPr lang="en-US" sz="4000" dirty="0" err="1">
                <a:solidFill>
                  <a:srgbClr val="000099"/>
                </a:solidFill>
              </a:rPr>
              <a:t>Mỗi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vùng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có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cảnh</a:t>
            </a:r>
            <a:r>
              <a:rPr lang="en-US" sz="4000" dirty="0">
                <a:solidFill>
                  <a:srgbClr val="000099"/>
                </a:solidFill>
              </a:rPr>
              <a:t>  </a:t>
            </a:r>
            <a:r>
              <a:rPr lang="en-US" sz="4000" dirty="0" err="1">
                <a:solidFill>
                  <a:srgbClr val="000099"/>
                </a:solidFill>
              </a:rPr>
              <a:t>đẹp</a:t>
            </a:r>
            <a:r>
              <a:rPr lang="en-US" sz="4000" dirty="0">
                <a:solidFill>
                  <a:srgbClr val="000099"/>
                </a:solidFill>
              </a:rPr>
              <a:t>( HS </a:t>
            </a:r>
            <a:r>
              <a:rPr lang="en-US" sz="4000" dirty="0" err="1">
                <a:solidFill>
                  <a:srgbClr val="000099"/>
                </a:solidFill>
              </a:rPr>
              <a:t>tự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nêu</a:t>
            </a:r>
            <a:r>
              <a:rPr lang="en-US" sz="4000" dirty="0">
                <a:solidFill>
                  <a:srgbClr val="000099"/>
                </a:solidFill>
              </a:rPr>
              <a:t>)</a:t>
            </a:r>
          </a:p>
          <a:p>
            <a:pPr algn="just" eaLnBrk="1" hangingPunct="1">
              <a:buFontTx/>
              <a:buNone/>
            </a:pPr>
            <a:r>
              <a:rPr lang="vi-VN" sz="4000" dirty="0">
                <a:solidFill>
                  <a:srgbClr val="000099"/>
                </a:solidFill>
              </a:rPr>
              <a:t>	3. </a:t>
            </a:r>
            <a:r>
              <a:rPr lang="en-US" sz="4000" dirty="0">
                <a:solidFill>
                  <a:srgbClr val="000099"/>
                </a:solidFill>
              </a:rPr>
              <a:t>Theo </a:t>
            </a:r>
            <a:r>
              <a:rPr lang="en-US" sz="4000" dirty="0" err="1">
                <a:solidFill>
                  <a:srgbClr val="000099"/>
                </a:solidFill>
              </a:rPr>
              <a:t>em</a:t>
            </a:r>
            <a:r>
              <a:rPr lang="en-US" sz="4000" dirty="0">
                <a:solidFill>
                  <a:srgbClr val="000099"/>
                </a:solidFill>
              </a:rPr>
              <a:t>, cha </a:t>
            </a:r>
            <a:r>
              <a:rPr lang="en-US" sz="4000" dirty="0" err="1">
                <a:solidFill>
                  <a:srgbClr val="000099"/>
                </a:solidFill>
              </a:rPr>
              <a:t>ông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ta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từ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bao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đời</a:t>
            </a:r>
            <a:r>
              <a:rPr lang="en-US" sz="4000" dirty="0">
                <a:solidFill>
                  <a:srgbClr val="000099"/>
                </a:solidFill>
              </a:rPr>
              <a:t> nay  </a:t>
            </a:r>
            <a:r>
              <a:rPr lang="en-US" sz="4000" dirty="0" err="1">
                <a:solidFill>
                  <a:srgbClr val="000099"/>
                </a:solidFill>
              </a:rPr>
              <a:t>đã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giữ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gìn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tô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điểm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cho</a:t>
            </a:r>
            <a:r>
              <a:rPr lang="en-US" sz="4000" dirty="0">
                <a:solidFill>
                  <a:srgbClr val="000099"/>
                </a:solidFill>
              </a:rPr>
              <a:t> non </a:t>
            </a:r>
            <a:r>
              <a:rPr lang="en-US" sz="4000" dirty="0" err="1">
                <a:solidFill>
                  <a:srgbClr val="000099"/>
                </a:solidFill>
              </a:rPr>
              <a:t>sông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ta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ngày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càng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đẹp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hơn</a:t>
            </a:r>
            <a:r>
              <a:rPr lang="en-US" sz="4000" dirty="0">
                <a:solidFill>
                  <a:srgbClr val="000099"/>
                </a:solidFill>
              </a:rPr>
              <a:t>.</a:t>
            </a:r>
            <a:endParaRPr lang="vi-VN" sz="4000" dirty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sz="4000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696200" y="6324600"/>
            <a:ext cx="12192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7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-217488" y="304800"/>
            <a:ext cx="9361488" cy="59055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/>
              <a:t>	</a:t>
            </a:r>
            <a:r>
              <a:rPr lang="en-US" sz="3600" dirty="0" err="1">
                <a:solidFill>
                  <a:srgbClr val="FF0000"/>
                </a:solidFill>
              </a:rPr>
              <a:t>Học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sinh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đoạn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bài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tập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“</a:t>
            </a:r>
            <a:r>
              <a:rPr lang="en-US" sz="3600" dirty="0" err="1">
                <a:solidFill>
                  <a:srgbClr val="FF0000"/>
                </a:solidFill>
              </a:rPr>
              <a:t>Người</a:t>
            </a:r>
            <a:r>
              <a:rPr lang="en-US" sz="3600" dirty="0">
                <a:solidFill>
                  <a:srgbClr val="FF0000"/>
                </a:solidFill>
              </a:rPr>
              <a:t> con </a:t>
            </a:r>
            <a:r>
              <a:rPr lang="en-US" sz="3600" dirty="0" err="1">
                <a:solidFill>
                  <a:srgbClr val="FF0000"/>
                </a:solidFill>
              </a:rPr>
              <a:t>của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Tây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Nguyên</a:t>
            </a:r>
            <a:r>
              <a:rPr lang="en-US" sz="3600" dirty="0">
                <a:solidFill>
                  <a:srgbClr val="FF0000"/>
                </a:solidFill>
              </a:rPr>
              <a:t>” </a:t>
            </a:r>
            <a:r>
              <a:rPr lang="en-US" sz="3600" dirty="0" err="1">
                <a:solidFill>
                  <a:srgbClr val="FF0000"/>
                </a:solidFill>
              </a:rPr>
              <a:t>trang</a:t>
            </a:r>
            <a:r>
              <a:rPr lang="en-US" sz="3600" dirty="0">
                <a:solidFill>
                  <a:srgbClr val="FF0000"/>
                </a:solidFill>
              </a:rPr>
              <a:t> 103- 104. </a:t>
            </a:r>
            <a:r>
              <a:rPr lang="en-US" sz="3600" dirty="0" err="1">
                <a:solidFill>
                  <a:srgbClr val="FF0000"/>
                </a:solidFill>
              </a:rPr>
              <a:t>Trả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lời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các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câu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hỏi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sau</a:t>
            </a:r>
            <a:r>
              <a:rPr lang="en-US" sz="3600" dirty="0">
                <a:solidFill>
                  <a:srgbClr val="FF0000"/>
                </a:solidFill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3366"/>
                </a:solidFill>
              </a:rPr>
              <a:t>1. </a:t>
            </a:r>
            <a:r>
              <a:rPr lang="en-US" sz="3600" dirty="0" err="1">
                <a:solidFill>
                  <a:srgbClr val="003366"/>
                </a:solidFill>
              </a:rPr>
              <a:t>Anh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Núp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được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tỉnh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cử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đi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đâu</a:t>
            </a:r>
            <a:r>
              <a:rPr lang="en-US" sz="3600" dirty="0">
                <a:solidFill>
                  <a:srgbClr val="003366"/>
                </a:solidFill>
              </a:rPr>
              <a:t>?</a:t>
            </a:r>
          </a:p>
          <a:p>
            <a:pPr algn="just" eaLnBrk="1" hangingPunct="1">
              <a:buFontTx/>
              <a:buNone/>
            </a:pPr>
            <a:r>
              <a:rPr lang="en-US" sz="3600" dirty="0">
                <a:solidFill>
                  <a:srgbClr val="003366"/>
                </a:solidFill>
              </a:rPr>
              <a:t>	2. Ở </a:t>
            </a:r>
            <a:r>
              <a:rPr lang="en-US" sz="3600" dirty="0" err="1">
                <a:solidFill>
                  <a:srgbClr val="003366"/>
                </a:solidFill>
              </a:rPr>
              <a:t>Đại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hội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về</a:t>
            </a:r>
            <a:r>
              <a:rPr lang="en-US" sz="3600" dirty="0">
                <a:solidFill>
                  <a:srgbClr val="003366"/>
                </a:solidFill>
              </a:rPr>
              <a:t> , </a:t>
            </a:r>
            <a:r>
              <a:rPr lang="en-US" sz="3600" dirty="0" err="1">
                <a:solidFill>
                  <a:srgbClr val="003366"/>
                </a:solidFill>
              </a:rPr>
              <a:t>anh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Núp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kể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cho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dân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làng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biết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những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gì</a:t>
            </a:r>
            <a:r>
              <a:rPr lang="en-US" sz="3600" dirty="0">
                <a:solidFill>
                  <a:srgbClr val="003366"/>
                </a:solidFill>
              </a:rPr>
              <a:t>  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3366"/>
                </a:solidFill>
              </a:rPr>
              <a:t>	3. </a:t>
            </a:r>
            <a:r>
              <a:rPr lang="en-US" sz="3600" dirty="0">
                <a:solidFill>
                  <a:srgbClr val="003366"/>
                </a:solidFill>
              </a:rPr>
              <a:t>Chi </a:t>
            </a:r>
            <a:r>
              <a:rPr lang="en-US" sz="3600" dirty="0" err="1">
                <a:solidFill>
                  <a:srgbClr val="003366"/>
                </a:solidFill>
              </a:rPr>
              <a:t>tiết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nào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cho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thấy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Đại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hội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rất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khâm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phục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thành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tích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của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dân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làng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Kông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Hoa</a:t>
            </a:r>
            <a:r>
              <a:rPr lang="vi-VN" sz="3600" dirty="0">
                <a:solidFill>
                  <a:srgbClr val="003366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vi-VN" sz="3600" dirty="0">
                <a:solidFill>
                  <a:srgbClr val="003366"/>
                </a:solidFill>
              </a:rPr>
              <a:t>	4. </a:t>
            </a:r>
            <a:r>
              <a:rPr lang="en-US" sz="3600" dirty="0" err="1">
                <a:solidFill>
                  <a:srgbClr val="003366"/>
                </a:solidFill>
              </a:rPr>
              <a:t>Đại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hội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tặng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dân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làng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Kông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Hoa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những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gì</a:t>
            </a:r>
            <a:r>
              <a:rPr lang="vi-VN" sz="3600" dirty="0">
                <a:solidFill>
                  <a:srgbClr val="003366"/>
                </a:solidFill>
              </a:rPr>
              <a:t> ?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Khi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xem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những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vật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đó</a:t>
            </a:r>
            <a:r>
              <a:rPr lang="en-US" sz="3600" dirty="0">
                <a:solidFill>
                  <a:srgbClr val="003366"/>
                </a:solidFill>
              </a:rPr>
              <a:t>, </a:t>
            </a:r>
            <a:r>
              <a:rPr lang="en-US" sz="3600" dirty="0" err="1">
                <a:solidFill>
                  <a:srgbClr val="003366"/>
                </a:solidFill>
              </a:rPr>
              <a:t>thái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độ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của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mọi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người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ra</a:t>
            </a:r>
            <a:r>
              <a:rPr lang="en-US" sz="3600" dirty="0">
                <a:solidFill>
                  <a:srgbClr val="003366"/>
                </a:solidFill>
              </a:rPr>
              <a:t> </a:t>
            </a:r>
            <a:r>
              <a:rPr lang="en-US" sz="3600" dirty="0" err="1">
                <a:solidFill>
                  <a:srgbClr val="003366"/>
                </a:solidFill>
              </a:rPr>
              <a:t>sao</a:t>
            </a:r>
            <a:r>
              <a:rPr lang="en-US" sz="3600" dirty="0">
                <a:solidFill>
                  <a:srgbClr val="003366"/>
                </a:solidFill>
              </a:rPr>
              <a:t> ?</a:t>
            </a:r>
            <a:endParaRPr lang="vi-VN" sz="3600" dirty="0">
              <a:solidFill>
                <a:srgbClr val="003366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3366"/>
                </a:solidFill>
              </a:rPr>
              <a:t>	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17488" y="76200"/>
            <a:ext cx="9361488" cy="67818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3366"/>
                </a:solidFill>
              </a:rPr>
              <a:t>1. </a:t>
            </a:r>
            <a:r>
              <a:rPr lang="en-US" dirty="0" err="1">
                <a:solidFill>
                  <a:srgbClr val="003366"/>
                </a:solidFill>
              </a:rPr>
              <a:t>Anh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Núp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được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tỉnh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cử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dự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Đại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hội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thi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đua</a:t>
            </a:r>
            <a:r>
              <a:rPr lang="en-US" dirty="0">
                <a:solidFill>
                  <a:srgbClr val="003366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3366"/>
                </a:solidFill>
              </a:rPr>
              <a:t>	2. Ở </a:t>
            </a:r>
            <a:r>
              <a:rPr lang="en-US" dirty="0" err="1">
                <a:solidFill>
                  <a:srgbClr val="003366"/>
                </a:solidFill>
              </a:rPr>
              <a:t>Đại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hội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về</a:t>
            </a:r>
            <a:r>
              <a:rPr lang="en-US" dirty="0">
                <a:solidFill>
                  <a:srgbClr val="003366"/>
                </a:solidFill>
              </a:rPr>
              <a:t> , </a:t>
            </a:r>
            <a:r>
              <a:rPr lang="en-US" dirty="0" err="1">
                <a:solidFill>
                  <a:srgbClr val="003366"/>
                </a:solidFill>
              </a:rPr>
              <a:t>anh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Núp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kể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cho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dân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làng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biết</a:t>
            </a:r>
            <a:r>
              <a:rPr lang="en-US" dirty="0">
                <a:solidFill>
                  <a:srgbClr val="003366"/>
                </a:solidFill>
              </a:rPr>
              <a:t> : </a:t>
            </a:r>
            <a:r>
              <a:rPr lang="en-US" dirty="0" err="1">
                <a:solidFill>
                  <a:srgbClr val="003366"/>
                </a:solidFill>
              </a:rPr>
              <a:t>đất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nước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mình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bây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giờ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rất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mạnh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mọi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người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đều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đoàn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kết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đánh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giặc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làm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rẫy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giỏi</a:t>
            </a:r>
            <a:r>
              <a:rPr lang="en-US" dirty="0">
                <a:solidFill>
                  <a:srgbClr val="003366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3366"/>
                </a:solidFill>
              </a:rPr>
              <a:t>	3. </a:t>
            </a:r>
            <a:r>
              <a:rPr lang="en-US" dirty="0">
                <a:solidFill>
                  <a:srgbClr val="003366"/>
                </a:solidFill>
              </a:rPr>
              <a:t>Chi </a:t>
            </a:r>
            <a:r>
              <a:rPr lang="en-US" dirty="0" err="1">
                <a:solidFill>
                  <a:srgbClr val="003366"/>
                </a:solidFill>
              </a:rPr>
              <a:t>tiết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cho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thấy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Đại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hội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rất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khâm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phục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thành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tích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của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dân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làng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Kông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Hoa</a:t>
            </a:r>
            <a:r>
              <a:rPr lang="vi-VN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là</a:t>
            </a:r>
            <a:r>
              <a:rPr lang="en-US" dirty="0">
                <a:solidFill>
                  <a:srgbClr val="003366"/>
                </a:solidFill>
              </a:rPr>
              <a:t> : </a:t>
            </a:r>
            <a:r>
              <a:rPr lang="en-US" dirty="0" err="1">
                <a:solidFill>
                  <a:srgbClr val="003366"/>
                </a:solidFill>
              </a:rPr>
              <a:t>sau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khi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nghe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Núp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kể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về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thành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tích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chiến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đấu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của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dân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làng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nhiều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người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chạy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lên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đặt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Núp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trên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vai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công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kênh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khắp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nhà</a:t>
            </a:r>
            <a:r>
              <a:rPr lang="en-US" dirty="0">
                <a:solidFill>
                  <a:srgbClr val="003366"/>
                </a:solidFill>
              </a:rPr>
              <a:t>.</a:t>
            </a:r>
            <a:endParaRPr lang="vi-VN" dirty="0">
              <a:solidFill>
                <a:srgbClr val="003366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>
                <a:solidFill>
                  <a:srgbClr val="003366"/>
                </a:solidFill>
              </a:rPr>
              <a:t>	4. </a:t>
            </a:r>
            <a:r>
              <a:rPr lang="en-US" dirty="0" err="1">
                <a:solidFill>
                  <a:srgbClr val="003366"/>
                </a:solidFill>
              </a:rPr>
              <a:t>Đại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hội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tặng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dân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làng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Kông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Hoa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một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cái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ảnh</a:t>
            </a:r>
            <a:r>
              <a:rPr lang="en-US" dirty="0">
                <a:solidFill>
                  <a:srgbClr val="003366"/>
                </a:solidFill>
              </a:rPr>
              <a:t> Bok </a:t>
            </a:r>
            <a:r>
              <a:rPr lang="en-US" dirty="0" err="1">
                <a:solidFill>
                  <a:srgbClr val="003366"/>
                </a:solidFill>
              </a:rPr>
              <a:t>Hồ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vác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cuốc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làm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rẫy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một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bộ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quần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áo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bằng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lụa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của</a:t>
            </a:r>
            <a:r>
              <a:rPr lang="en-US" dirty="0">
                <a:solidFill>
                  <a:srgbClr val="003366"/>
                </a:solidFill>
              </a:rPr>
              <a:t> Bok </a:t>
            </a:r>
            <a:r>
              <a:rPr lang="en-US" dirty="0" err="1">
                <a:solidFill>
                  <a:srgbClr val="003366"/>
                </a:solidFill>
              </a:rPr>
              <a:t>Hồ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một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cây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cờ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có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thêu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chữ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một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huân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chương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cho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Núp.Khi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xem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những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vật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đó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thái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độ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của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mọi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người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rất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tôn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trọng</a:t>
            </a:r>
            <a:r>
              <a:rPr lang="en-US" dirty="0">
                <a:solidFill>
                  <a:srgbClr val="003366"/>
                </a:solidFill>
              </a:rPr>
              <a:t>, </a:t>
            </a:r>
            <a:r>
              <a:rPr lang="en-US" dirty="0" err="1">
                <a:solidFill>
                  <a:srgbClr val="003366"/>
                </a:solidFill>
              </a:rPr>
              <a:t>coi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như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vật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thiêng</a:t>
            </a:r>
            <a:r>
              <a:rPr lang="en-US" dirty="0">
                <a:solidFill>
                  <a:srgbClr val="003366"/>
                </a:solidFill>
              </a:rPr>
              <a:t> </a:t>
            </a:r>
            <a:r>
              <a:rPr lang="en-US" dirty="0" err="1">
                <a:solidFill>
                  <a:srgbClr val="003366"/>
                </a:solidFill>
              </a:rPr>
              <a:t>liêng</a:t>
            </a:r>
            <a:r>
              <a:rPr lang="en-US" dirty="0">
                <a:solidFill>
                  <a:srgbClr val="003366"/>
                </a:solidFill>
              </a:rPr>
              <a:t>.</a:t>
            </a:r>
            <a:endParaRPr lang="vi-VN" dirty="0">
              <a:solidFill>
                <a:srgbClr val="003366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3366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924800" y="6400800"/>
            <a:ext cx="12192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28600" y="619125"/>
            <a:ext cx="9409113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 err="1">
                <a:solidFill>
                  <a:srgbClr val="FF0000"/>
                </a:solidFill>
              </a:rPr>
              <a:t>Học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sinh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đoạn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bài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tập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“</a:t>
            </a:r>
            <a:r>
              <a:rPr lang="en-US" sz="3600" dirty="0" err="1">
                <a:solidFill>
                  <a:srgbClr val="FF0000"/>
                </a:solidFill>
              </a:rPr>
              <a:t>Cửa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Tùng</a:t>
            </a:r>
            <a:r>
              <a:rPr lang="en-US" sz="3600" dirty="0">
                <a:solidFill>
                  <a:srgbClr val="FF0000"/>
                </a:solidFill>
              </a:rPr>
              <a:t>” </a:t>
            </a:r>
            <a:r>
              <a:rPr lang="en-US" sz="3600" dirty="0" err="1">
                <a:solidFill>
                  <a:srgbClr val="FF0000"/>
                </a:solidFill>
              </a:rPr>
              <a:t>trang</a:t>
            </a:r>
            <a:r>
              <a:rPr lang="en-US" sz="3600" dirty="0">
                <a:solidFill>
                  <a:srgbClr val="FF0000"/>
                </a:solidFill>
              </a:rPr>
              <a:t> 109 - 110. </a:t>
            </a:r>
            <a:r>
              <a:rPr lang="en-US" sz="3600" dirty="0" err="1">
                <a:solidFill>
                  <a:srgbClr val="FF0000"/>
                </a:solidFill>
              </a:rPr>
              <a:t>Trả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lời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các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câu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hỏi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sau</a:t>
            </a:r>
            <a:r>
              <a:rPr lang="en-US" sz="3600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99"/>
                </a:solidFill>
              </a:rPr>
              <a:t>1</a:t>
            </a:r>
            <a:r>
              <a:rPr lang="en-US" sz="3600" dirty="0">
                <a:solidFill>
                  <a:schemeClr val="accent2"/>
                </a:solidFill>
              </a:rPr>
              <a:t>. </a:t>
            </a:r>
            <a:r>
              <a:rPr lang="en-US" sz="3600" dirty="0" err="1">
                <a:solidFill>
                  <a:srgbClr val="000099"/>
                </a:solidFill>
              </a:rPr>
              <a:t>Cảnh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hai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bờ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Bến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Hải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có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gì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đẹp</a:t>
            </a:r>
            <a:r>
              <a:rPr lang="en-US" sz="3600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	2. </a:t>
            </a:r>
            <a:r>
              <a:rPr lang="en-US" sz="3600" dirty="0" err="1">
                <a:solidFill>
                  <a:srgbClr val="000099"/>
                </a:solidFill>
              </a:rPr>
              <a:t>Em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hiểu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thế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nào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</a:t>
            </a:r>
            <a:r>
              <a:rPr lang="en-US" sz="3600" dirty="0">
                <a:solidFill>
                  <a:srgbClr val="000099"/>
                </a:solidFill>
              </a:rPr>
              <a:t> “ </a:t>
            </a:r>
            <a:r>
              <a:rPr lang="en-US" sz="3600" dirty="0" err="1">
                <a:solidFill>
                  <a:srgbClr val="000099"/>
                </a:solidFill>
              </a:rPr>
              <a:t>Bà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Chúa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bãi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tắm</a:t>
            </a:r>
            <a:r>
              <a:rPr lang="en-US" sz="3600" dirty="0">
                <a:solidFill>
                  <a:srgbClr val="000099"/>
                </a:solidFill>
              </a:rPr>
              <a:t>” 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3. </a:t>
            </a:r>
            <a:r>
              <a:rPr lang="en-US" sz="3600" dirty="0" err="1">
                <a:solidFill>
                  <a:srgbClr val="000099"/>
                </a:solidFill>
              </a:rPr>
              <a:t>Sắc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màu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nước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biển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Cửa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Tùng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có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gì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đặc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biệt</a:t>
            </a:r>
            <a:r>
              <a:rPr lang="en-US" sz="3600" dirty="0">
                <a:solidFill>
                  <a:srgbClr val="000099"/>
                </a:solidFill>
              </a:rPr>
              <a:t> ?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</a:t>
            </a:r>
            <a:r>
              <a:rPr lang="en-US" sz="3600" dirty="0">
                <a:solidFill>
                  <a:srgbClr val="000099"/>
                </a:solidFill>
              </a:rPr>
              <a:t>4. </a:t>
            </a:r>
            <a:r>
              <a:rPr lang="en-US" sz="3600" dirty="0" err="1">
                <a:solidFill>
                  <a:srgbClr val="000099"/>
                </a:solidFill>
              </a:rPr>
              <a:t>Người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xưa</a:t>
            </a:r>
            <a:r>
              <a:rPr lang="en-US" sz="3600" dirty="0">
                <a:solidFill>
                  <a:srgbClr val="000099"/>
                </a:solidFill>
              </a:rPr>
              <a:t> so </a:t>
            </a:r>
            <a:r>
              <a:rPr lang="en-US" sz="3600" dirty="0" err="1">
                <a:solidFill>
                  <a:srgbClr val="000099"/>
                </a:solidFill>
              </a:rPr>
              <a:t>sánh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bờ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biển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Cửa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Tùng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với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cái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gì</a:t>
            </a:r>
            <a:r>
              <a:rPr lang="en-US" sz="3600" dirty="0">
                <a:solidFill>
                  <a:srgbClr val="000099"/>
                </a:solidFill>
              </a:rPr>
              <a:t> ? </a:t>
            </a:r>
            <a:endParaRPr lang="vi-VN" sz="3600" dirty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/>
          <p:nvPr/>
        </p:nvSpPr>
        <p:spPr>
          <a:xfrm>
            <a:off x="2000250" y="2001442"/>
            <a:ext cx="5143500" cy="2893219"/>
          </a:xfrm>
          <a:prstGeom prst="rect">
            <a:avLst/>
          </a:prstGeom>
          <a:solidFill>
            <a:srgbClr val="FEF9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89295">
              <a:defRPr/>
            </a:pPr>
            <a:endParaRPr lang="zh-CN" altLang="en-US" sz="571" dirty="0">
              <a:solidFill>
                <a:prstClr val="white"/>
              </a:solidFill>
              <a:latin typeface="HP001 4 hàng" pitchFamily="34" charset="0"/>
              <a:cs typeface="+mn-ea"/>
              <a:sym typeface="+mn-lt"/>
            </a:endParaRPr>
          </a:p>
        </p:txBody>
      </p:sp>
      <p:sp>
        <p:nvSpPr>
          <p:cNvPr id="5" name="文本框 1"/>
          <p:cNvSpPr txBox="1"/>
          <p:nvPr/>
        </p:nvSpPr>
        <p:spPr>
          <a:xfrm>
            <a:off x="3365898" y="2144317"/>
            <a:ext cx="2539603" cy="293697"/>
          </a:xfrm>
          <a:prstGeom prst="roundRect">
            <a:avLst/>
          </a:prstGeom>
          <a:solidFill>
            <a:srgbClr val="257A14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1125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YÊU CẦU THAM GIA TIẾT HỌC</a:t>
            </a:r>
            <a:endParaRPr lang="zh-CN" altLang="en-US" sz="1125" b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pic>
        <p:nvPicPr>
          <p:cNvPr id="22532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356" y="2488408"/>
            <a:ext cx="582216" cy="575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508" y="2463405"/>
            <a:ext cx="489347" cy="582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076" y="2513411"/>
            <a:ext cx="627460" cy="531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2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3605" y="2499123"/>
            <a:ext cx="510778" cy="558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: Rounded Corners 27"/>
          <p:cNvSpPr/>
          <p:nvPr/>
        </p:nvSpPr>
        <p:spPr>
          <a:xfrm>
            <a:off x="3027761" y="3153966"/>
            <a:ext cx="697706" cy="6096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EBA93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825" b="1">
                <a:solidFill>
                  <a:srgbClr val="000000"/>
                </a:solidFill>
                <a:latin typeface="Arial" panose="020B0604020202020204" pitchFamily="34" charset="0"/>
                <a:sym typeface="+mn-ea"/>
              </a:rPr>
              <a:t>Chuẩn bị đầy đủ sách vở, đồ dùng</a:t>
            </a:r>
            <a:endParaRPr lang="zh-CN" altLang="en-US" sz="825" b="1">
              <a:solidFill>
                <a:srgbClr val="000000"/>
              </a:solidFill>
              <a:latin typeface="Arial" panose="020B0604020202020204" pitchFamily="34" charset="0"/>
              <a:sym typeface="+mn-ea"/>
            </a:endParaRPr>
          </a:p>
        </p:txBody>
      </p:sp>
      <p:sp>
        <p:nvSpPr>
          <p:cNvPr id="11" name="Rectangle: Rounded Corners 28"/>
          <p:cNvSpPr/>
          <p:nvPr/>
        </p:nvSpPr>
        <p:spPr>
          <a:xfrm>
            <a:off x="3876675" y="3167064"/>
            <a:ext cx="758429" cy="617935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65DB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825" b="1">
                <a:solidFill>
                  <a:srgbClr val="000000"/>
                </a:solidFill>
                <a:latin typeface="Arial" panose="020B0604020202020204" pitchFamily="34" charset="0"/>
                <a:sym typeface="+mn-ea"/>
              </a:rPr>
              <a:t>Tắt mic</a:t>
            </a:r>
            <a:r>
              <a:rPr lang="vi-VN" altLang="zh-CN" sz="825" b="1">
                <a:solidFill>
                  <a:srgbClr val="000000"/>
                </a:solidFill>
                <a:latin typeface="Arial" panose="020B0604020202020204" pitchFamily="34" charset="0"/>
                <a:sym typeface="+mn-ea"/>
              </a:rPr>
              <a:t>, </a:t>
            </a:r>
          </a:p>
          <a:p>
            <a:pPr algn="ctr">
              <a:lnSpc>
                <a:spcPct val="120000"/>
              </a:lnSpc>
            </a:pPr>
            <a:r>
              <a:rPr lang="vi-VN" altLang="zh-CN" sz="825" b="1">
                <a:solidFill>
                  <a:srgbClr val="000000"/>
                </a:solidFill>
                <a:latin typeface="Arial" panose="020B0604020202020204" pitchFamily="34" charset="0"/>
                <a:sym typeface="+mn-ea"/>
              </a:rPr>
              <a:t>mở camera.</a:t>
            </a:r>
            <a:r>
              <a:rPr lang="en-US" altLang="zh-CN" sz="825" b="1">
                <a:solidFill>
                  <a:srgbClr val="000000"/>
                </a:solidFill>
                <a:latin typeface="Arial" panose="020B0604020202020204" pitchFamily="34" charset="0"/>
                <a:sym typeface="+mn-ea"/>
              </a:rPr>
              <a:t> Tập trung lắng nghe</a:t>
            </a:r>
            <a:endParaRPr lang="zh-CN" altLang="en-US" sz="825" b="1">
              <a:solidFill>
                <a:srgbClr val="000000"/>
              </a:solidFill>
              <a:latin typeface="Arial" panose="020B0604020202020204" pitchFamily="34" charset="0"/>
              <a:sym typeface="+mn-ea"/>
            </a:endParaRPr>
          </a:p>
        </p:txBody>
      </p:sp>
      <p:sp>
        <p:nvSpPr>
          <p:cNvPr id="12" name="Rectangle: Rounded Corners 29"/>
          <p:cNvSpPr/>
          <p:nvPr/>
        </p:nvSpPr>
        <p:spPr>
          <a:xfrm>
            <a:off x="4767262" y="3167064"/>
            <a:ext cx="691754" cy="597694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6A99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825" b="1">
                <a:solidFill>
                  <a:srgbClr val="000000"/>
                </a:solidFill>
                <a:latin typeface="Arial" panose="020B0604020202020204" pitchFamily="34" charset="0"/>
                <a:sym typeface="+mn-ea"/>
              </a:rPr>
              <a:t>Chủ động ghi chép</a:t>
            </a:r>
            <a:endParaRPr lang="zh-CN" altLang="en-US" sz="825" b="1">
              <a:solidFill>
                <a:srgbClr val="000000"/>
              </a:solidFill>
              <a:latin typeface="Arial" panose="020B0604020202020204" pitchFamily="34" charset="0"/>
              <a:sym typeface="+mn-ea"/>
            </a:endParaRPr>
          </a:p>
        </p:txBody>
      </p:sp>
      <p:sp>
        <p:nvSpPr>
          <p:cNvPr id="13" name="Rectangle: Rounded Corners 30"/>
          <p:cNvSpPr/>
          <p:nvPr/>
        </p:nvSpPr>
        <p:spPr>
          <a:xfrm>
            <a:off x="5553076" y="3182542"/>
            <a:ext cx="754856" cy="58816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4686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zh-CN" sz="825" b="1">
                <a:solidFill>
                  <a:srgbClr val="000000"/>
                </a:solidFill>
                <a:latin typeface="Arial" panose="020B0604020202020204" pitchFamily="34" charset="0"/>
                <a:sym typeface="+mn-ea"/>
              </a:rPr>
              <a:t>Thực hành</a:t>
            </a:r>
            <a:r>
              <a:rPr lang="vi-VN" altLang="zh-CN" sz="825" b="1">
                <a:solidFill>
                  <a:srgbClr val="000000"/>
                </a:solidFill>
                <a:latin typeface="Arial" panose="020B0604020202020204" pitchFamily="34" charset="0"/>
                <a:sym typeface="+mn-ea"/>
              </a:rPr>
              <a:t> theo</a:t>
            </a:r>
            <a:r>
              <a:rPr lang="en-US" altLang="zh-CN" sz="825" b="1">
                <a:solidFill>
                  <a:srgbClr val="000000"/>
                </a:solidFill>
                <a:latin typeface="Arial" panose="020B0604020202020204" pitchFamily="34" charset="0"/>
                <a:sym typeface="+mn-ea"/>
              </a:rPr>
              <a:t> yêu cầu của cô </a:t>
            </a:r>
            <a:endParaRPr lang="zh-CN" altLang="en-US" sz="825" b="1">
              <a:solidFill>
                <a:srgbClr val="000000"/>
              </a:solidFill>
              <a:latin typeface="Arial" panose="020B0604020202020204" pitchFamily="34" charset="0"/>
              <a:sym typeface="+mn-ea"/>
            </a:endParaRPr>
          </a:p>
        </p:txBody>
      </p:sp>
      <p:sp>
        <p:nvSpPr>
          <p:cNvPr id="14" name="Rectangle: Rounded Corners 27"/>
          <p:cNvSpPr/>
          <p:nvPr/>
        </p:nvSpPr>
        <p:spPr>
          <a:xfrm>
            <a:off x="2932511" y="3865961"/>
            <a:ext cx="3406378" cy="62150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vi-VN" altLang="zh-CN" sz="975" b="1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NHỮNG LƯU Ý AN TOÀN VỀ ĐIỆN</a:t>
            </a:r>
          </a:p>
          <a:p>
            <a:r>
              <a:rPr lang="en-US" altLang="zh-CN" sz="975" b="1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            </a:t>
            </a:r>
            <a:r>
              <a:rPr lang="vi-VN" altLang="zh-CN" sz="975" b="1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- Phải sạc pin trước khi sử dụng máy</a:t>
            </a:r>
          </a:p>
          <a:p>
            <a:r>
              <a:rPr lang="en-US" altLang="zh-CN" sz="975" b="1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            -</a:t>
            </a:r>
            <a:r>
              <a:rPr lang="vi-VN" altLang="zh-CN" sz="975" b="1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 Không được sạc pin khi đang học</a:t>
            </a:r>
            <a:endParaRPr lang="zh-CN" altLang="en-US" sz="975" b="1">
              <a:solidFill>
                <a:srgbClr val="FF0000"/>
              </a:solidFill>
              <a:latin typeface="Arial" panose="020B0604020202020204" pitchFamily="34" charset="0"/>
              <a:sym typeface="+mn-ea"/>
            </a:endParaRPr>
          </a:p>
        </p:txBody>
      </p:sp>
      <p:grpSp>
        <p:nvGrpSpPr>
          <p:cNvPr id="22541" name="组合 1"/>
          <p:cNvGrpSpPr>
            <a:grpSpLocks/>
          </p:cNvGrpSpPr>
          <p:nvPr/>
        </p:nvGrpSpPr>
        <p:grpSpPr bwMode="auto">
          <a:xfrm>
            <a:off x="2006203" y="4410075"/>
            <a:ext cx="1870472" cy="444104"/>
            <a:chOff x="2170643" y="2103710"/>
            <a:chExt cx="13646657" cy="3168080"/>
          </a:xfrm>
        </p:grpSpPr>
        <p:pic>
          <p:nvPicPr>
            <p:cNvPr id="22551" name="图片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7047" y="3315592"/>
              <a:ext cx="4910253" cy="1956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52" name="图片 1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0643" y="2103710"/>
              <a:ext cx="4910250" cy="3038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2542" name="组合 1"/>
          <p:cNvGrpSpPr>
            <a:grpSpLocks/>
          </p:cNvGrpSpPr>
          <p:nvPr/>
        </p:nvGrpSpPr>
        <p:grpSpPr bwMode="auto">
          <a:xfrm>
            <a:off x="2701528" y="4433887"/>
            <a:ext cx="1870472" cy="442913"/>
            <a:chOff x="2170643" y="2103710"/>
            <a:chExt cx="13646657" cy="3168080"/>
          </a:xfrm>
        </p:grpSpPr>
        <p:pic>
          <p:nvPicPr>
            <p:cNvPr id="22549" name="图片 10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7047" y="3315592"/>
              <a:ext cx="4910253" cy="1956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50" name="图片 16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0643" y="2103710"/>
              <a:ext cx="4910250" cy="3038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2543" name="组合 1"/>
          <p:cNvGrpSpPr>
            <a:grpSpLocks/>
          </p:cNvGrpSpPr>
          <p:nvPr/>
        </p:nvGrpSpPr>
        <p:grpSpPr bwMode="auto">
          <a:xfrm>
            <a:off x="3636169" y="4410075"/>
            <a:ext cx="1871663" cy="444104"/>
            <a:chOff x="2170643" y="2103710"/>
            <a:chExt cx="13646657" cy="3168080"/>
          </a:xfrm>
        </p:grpSpPr>
        <p:pic>
          <p:nvPicPr>
            <p:cNvPr id="22547" name="图片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7047" y="3315592"/>
              <a:ext cx="4910253" cy="1956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48" name="图片 1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0643" y="2103710"/>
              <a:ext cx="4910250" cy="3038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2544" name="组合 1"/>
          <p:cNvGrpSpPr>
            <a:grpSpLocks/>
          </p:cNvGrpSpPr>
          <p:nvPr/>
        </p:nvGrpSpPr>
        <p:grpSpPr bwMode="auto">
          <a:xfrm>
            <a:off x="4160044" y="4410075"/>
            <a:ext cx="1871663" cy="444104"/>
            <a:chOff x="2170643" y="2103710"/>
            <a:chExt cx="13646657" cy="3168080"/>
          </a:xfrm>
        </p:grpSpPr>
        <p:pic>
          <p:nvPicPr>
            <p:cNvPr id="22545" name="图片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7047" y="3315592"/>
              <a:ext cx="4910253" cy="1956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46" name="图片 1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0643" y="2103710"/>
              <a:ext cx="4910250" cy="3038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92014838"/>
      </p:ext>
    </p:extLst>
  </p:cSld>
  <p:clrMapOvr>
    <a:masterClrMapping/>
  </p:clrMapOvr>
  <p:transition spd="slow"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28600" y="619125"/>
            <a:ext cx="9409113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99"/>
                </a:solidFill>
              </a:rPr>
              <a:t>1</a:t>
            </a:r>
            <a:r>
              <a:rPr lang="en-US" sz="3600" dirty="0">
                <a:solidFill>
                  <a:schemeClr val="accent2"/>
                </a:solidFill>
              </a:rPr>
              <a:t>. </a:t>
            </a:r>
            <a:r>
              <a:rPr lang="en-US" sz="3600" dirty="0" err="1">
                <a:solidFill>
                  <a:srgbClr val="000099"/>
                </a:solidFill>
              </a:rPr>
              <a:t>Cảnh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hai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bờ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Bến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Hải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có</a:t>
            </a:r>
            <a:r>
              <a:rPr lang="en-US" sz="3600" dirty="0">
                <a:solidFill>
                  <a:srgbClr val="000099"/>
                </a:solidFill>
              </a:rPr>
              <a:t> : </a:t>
            </a:r>
            <a:r>
              <a:rPr lang="en-US" sz="3600" dirty="0" err="1">
                <a:solidFill>
                  <a:srgbClr val="000099"/>
                </a:solidFill>
              </a:rPr>
              <a:t>thôn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xóm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mướt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màu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xanh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lũy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tre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rặng</a:t>
            </a:r>
            <a:r>
              <a:rPr lang="en-US" sz="3600" dirty="0">
                <a:solidFill>
                  <a:srgbClr val="000099"/>
                </a:solidFill>
              </a:rPr>
              <a:t> phi </a:t>
            </a:r>
            <a:r>
              <a:rPr lang="en-US" sz="3600" dirty="0" err="1">
                <a:solidFill>
                  <a:srgbClr val="000099"/>
                </a:solidFill>
              </a:rPr>
              <a:t>lao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rì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rào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gió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thổi</a:t>
            </a:r>
            <a:r>
              <a:rPr lang="en-US" sz="3600" dirty="0">
                <a:solidFill>
                  <a:srgbClr val="000099"/>
                </a:solidFill>
              </a:rPr>
              <a:t>. 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	2. </a:t>
            </a:r>
            <a:r>
              <a:rPr lang="en-US" sz="3600" dirty="0" err="1">
                <a:solidFill>
                  <a:srgbClr val="000099"/>
                </a:solidFill>
              </a:rPr>
              <a:t>Em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hiểu</a:t>
            </a:r>
            <a:r>
              <a:rPr lang="en-US" sz="3600" dirty="0">
                <a:solidFill>
                  <a:srgbClr val="000099"/>
                </a:solidFill>
              </a:rPr>
              <a:t>  “ </a:t>
            </a:r>
            <a:r>
              <a:rPr lang="en-US" sz="3600" dirty="0" err="1">
                <a:solidFill>
                  <a:srgbClr val="000099"/>
                </a:solidFill>
              </a:rPr>
              <a:t>Bà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Chúa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bãi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tắm</a:t>
            </a:r>
            <a:r>
              <a:rPr lang="en-US" sz="3600" dirty="0">
                <a:solidFill>
                  <a:srgbClr val="000099"/>
                </a:solidFill>
              </a:rPr>
              <a:t>” </a:t>
            </a:r>
            <a:r>
              <a:rPr lang="en-US" sz="3600" dirty="0" err="1">
                <a:solidFill>
                  <a:srgbClr val="000099"/>
                </a:solidFill>
              </a:rPr>
              <a:t>là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bãi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biển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đẹp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nhất</a:t>
            </a:r>
            <a:r>
              <a:rPr lang="en-US" sz="3600" dirty="0">
                <a:solidFill>
                  <a:srgbClr val="000099"/>
                </a:solidFill>
              </a:rPr>
              <a:t>  </a:t>
            </a:r>
            <a:r>
              <a:rPr lang="en-US" sz="3600" dirty="0" err="1">
                <a:solidFill>
                  <a:srgbClr val="000099"/>
                </a:solidFill>
              </a:rPr>
              <a:t>trong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bãi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tắm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3. </a:t>
            </a:r>
            <a:r>
              <a:rPr lang="en-US" sz="3600" dirty="0" err="1">
                <a:solidFill>
                  <a:srgbClr val="000099"/>
                </a:solidFill>
              </a:rPr>
              <a:t>Sắc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màu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nước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biển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Cửa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Tùng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đặc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biệt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thay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đổi</a:t>
            </a:r>
            <a:r>
              <a:rPr lang="en-US" sz="3600" dirty="0">
                <a:solidFill>
                  <a:srgbClr val="000099"/>
                </a:solidFill>
              </a:rPr>
              <a:t> 3 </a:t>
            </a:r>
            <a:r>
              <a:rPr lang="en-US" sz="3600" dirty="0" err="1">
                <a:solidFill>
                  <a:srgbClr val="000099"/>
                </a:solidFill>
              </a:rPr>
              <a:t>lần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trong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một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ngày</a:t>
            </a:r>
            <a:r>
              <a:rPr lang="en-US" sz="3600" dirty="0">
                <a:solidFill>
                  <a:srgbClr val="000099"/>
                </a:solidFill>
              </a:rPr>
              <a:t>. 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</a:t>
            </a:r>
            <a:r>
              <a:rPr lang="en-US" sz="3600" dirty="0">
                <a:solidFill>
                  <a:srgbClr val="000099"/>
                </a:solidFill>
              </a:rPr>
              <a:t>4. </a:t>
            </a:r>
            <a:r>
              <a:rPr lang="en-US" sz="3600" dirty="0" err="1">
                <a:solidFill>
                  <a:srgbClr val="000099"/>
                </a:solidFill>
              </a:rPr>
              <a:t>Người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xưa</a:t>
            </a:r>
            <a:r>
              <a:rPr lang="en-US" sz="3600" dirty="0">
                <a:solidFill>
                  <a:srgbClr val="000099"/>
                </a:solidFill>
              </a:rPr>
              <a:t> so </a:t>
            </a:r>
            <a:r>
              <a:rPr lang="en-US" sz="3600" dirty="0" err="1">
                <a:solidFill>
                  <a:srgbClr val="000099"/>
                </a:solidFill>
              </a:rPr>
              <a:t>sánh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bờ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biển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Cửa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Tùng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với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chiếc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lược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đồi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mồi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đẹp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quý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giá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cài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mái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tóc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bạch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kim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sóng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biển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  <a:endParaRPr lang="vi-VN" sz="3600" dirty="0">
              <a:solidFill>
                <a:srgbClr val="000099"/>
              </a:solidFill>
            </a:endParaRP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848600" y="6248400"/>
            <a:ext cx="1295400" cy="6096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 err="1">
                <a:solidFill>
                  <a:srgbClr val="FF0000"/>
                </a:solidFill>
              </a:rPr>
              <a:t>Học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sinh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đoạn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bài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tập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“ </a:t>
            </a:r>
            <a:r>
              <a:rPr lang="en-US" sz="3600" dirty="0" err="1">
                <a:solidFill>
                  <a:srgbClr val="FF0000"/>
                </a:solidFill>
              </a:rPr>
              <a:t>Người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liên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lạc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nhỏ</a:t>
            </a:r>
            <a:r>
              <a:rPr lang="en-US" sz="3600" dirty="0">
                <a:solidFill>
                  <a:srgbClr val="FF0000"/>
                </a:solidFill>
              </a:rPr>
              <a:t> ” </a:t>
            </a:r>
            <a:r>
              <a:rPr lang="en-US" sz="3600" dirty="0" err="1">
                <a:solidFill>
                  <a:srgbClr val="FF0000"/>
                </a:solidFill>
              </a:rPr>
              <a:t>trang</a:t>
            </a:r>
            <a:r>
              <a:rPr lang="en-US" sz="3600" dirty="0">
                <a:solidFill>
                  <a:srgbClr val="FF0000"/>
                </a:solidFill>
              </a:rPr>
              <a:t> 112 - 113. </a:t>
            </a:r>
            <a:r>
              <a:rPr lang="en-US" sz="3600" dirty="0" err="1">
                <a:solidFill>
                  <a:srgbClr val="FF0000"/>
                </a:solidFill>
              </a:rPr>
              <a:t>Trả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lời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các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câu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hỏi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sau</a:t>
            </a:r>
            <a:r>
              <a:rPr lang="en-US" sz="3600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99"/>
                </a:solidFill>
              </a:rPr>
              <a:t>1. </a:t>
            </a:r>
            <a:r>
              <a:rPr lang="en-US" sz="3600" dirty="0" err="1">
                <a:solidFill>
                  <a:srgbClr val="000099"/>
                </a:solidFill>
              </a:rPr>
              <a:t>Anh</a:t>
            </a:r>
            <a:r>
              <a:rPr lang="en-US" sz="3600" dirty="0">
                <a:solidFill>
                  <a:srgbClr val="000099"/>
                </a:solidFill>
              </a:rPr>
              <a:t> Kim </a:t>
            </a:r>
            <a:r>
              <a:rPr lang="en-US" sz="3600" dirty="0" err="1">
                <a:solidFill>
                  <a:srgbClr val="000099"/>
                </a:solidFill>
              </a:rPr>
              <a:t>Đồng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được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giao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nhiệm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vụ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gì</a:t>
            </a:r>
            <a:r>
              <a:rPr lang="en-US" sz="3600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	2. </a:t>
            </a:r>
            <a:r>
              <a:rPr lang="en-US" sz="3600" dirty="0" err="1">
                <a:solidFill>
                  <a:srgbClr val="000099"/>
                </a:solidFill>
              </a:rPr>
              <a:t>Vì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sao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bộ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phải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đóng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vai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một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Nùng</a:t>
            </a:r>
            <a:r>
              <a:rPr lang="en-US" sz="3600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3. </a:t>
            </a:r>
            <a:r>
              <a:rPr lang="en-US" sz="3600" dirty="0" err="1">
                <a:solidFill>
                  <a:srgbClr val="000099"/>
                </a:solidFill>
              </a:rPr>
              <a:t>Cách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đường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hai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cháu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như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thế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nào</a:t>
            </a:r>
            <a:r>
              <a:rPr lang="en-US" sz="3600" dirty="0">
                <a:solidFill>
                  <a:srgbClr val="000099"/>
                </a:solidFill>
              </a:rPr>
              <a:t> ?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4. </a:t>
            </a:r>
            <a:r>
              <a:rPr lang="en-US" sz="3600" dirty="0" err="1">
                <a:solidFill>
                  <a:srgbClr val="000099"/>
                </a:solidFill>
              </a:rPr>
              <a:t>Hãy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tìm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chi </a:t>
            </a:r>
            <a:r>
              <a:rPr lang="en-US" sz="3600" dirty="0" err="1">
                <a:solidFill>
                  <a:srgbClr val="000099"/>
                </a:solidFill>
              </a:rPr>
              <a:t>tiết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nói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sự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nhanh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trí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dũng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cảm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Kim </a:t>
            </a:r>
            <a:r>
              <a:rPr lang="en-US" sz="3600" dirty="0" err="1">
                <a:solidFill>
                  <a:srgbClr val="000099"/>
                </a:solidFill>
              </a:rPr>
              <a:t>Đồng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gặp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địch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vi-VN" sz="3600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79388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9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010651" cy="64008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Anh</a:t>
            </a:r>
            <a:r>
              <a:rPr lang="en-US" dirty="0">
                <a:solidFill>
                  <a:srgbClr val="000099"/>
                </a:solidFill>
              </a:rPr>
              <a:t> Kim </a:t>
            </a:r>
            <a:r>
              <a:rPr lang="en-US" dirty="0" err="1">
                <a:solidFill>
                  <a:srgbClr val="000099"/>
                </a:solidFill>
              </a:rPr>
              <a:t>Đồng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được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nhiệm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vụ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bảo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vệ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bộ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dẫn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đường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bộ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một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địa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điểm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mới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2. </a:t>
            </a:r>
            <a:r>
              <a:rPr lang="en-US" dirty="0" err="1">
                <a:solidFill>
                  <a:srgbClr val="000099"/>
                </a:solidFill>
              </a:rPr>
              <a:t>Bác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bộ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phải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đóng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một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Nùng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vùng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vùng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Nùng</a:t>
            </a:r>
            <a:r>
              <a:rPr lang="en-US" dirty="0">
                <a:solidFill>
                  <a:srgbClr val="000099"/>
                </a:solidFill>
              </a:rPr>
              <a:t> ở. </a:t>
            </a:r>
            <a:r>
              <a:rPr lang="en-US" dirty="0" err="1">
                <a:solidFill>
                  <a:srgbClr val="000099"/>
                </a:solidFill>
              </a:rPr>
              <a:t>Đóng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Nùng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dễ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dàng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che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mắt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địch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3. </a:t>
            </a:r>
            <a:r>
              <a:rPr lang="en-US" dirty="0" err="1">
                <a:solidFill>
                  <a:srgbClr val="000099"/>
                </a:solidFill>
              </a:rPr>
              <a:t>Cách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đường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bác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cháu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cẩn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thận</a:t>
            </a:r>
            <a:r>
              <a:rPr lang="en-US" dirty="0">
                <a:solidFill>
                  <a:srgbClr val="000099"/>
                </a:solidFill>
              </a:rPr>
              <a:t>. </a:t>
            </a:r>
            <a:r>
              <a:rPr lang="en-US" dirty="0" err="1">
                <a:solidFill>
                  <a:srgbClr val="000099"/>
                </a:solidFill>
              </a:rPr>
              <a:t>Gặp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điều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ngờ</a:t>
            </a:r>
            <a:r>
              <a:rPr lang="en-US" dirty="0">
                <a:solidFill>
                  <a:srgbClr val="000099"/>
                </a:solidFill>
              </a:rPr>
              <a:t>, Kim </a:t>
            </a:r>
            <a:r>
              <a:rPr lang="en-US" dirty="0" err="1">
                <a:solidFill>
                  <a:srgbClr val="000099"/>
                </a:solidFill>
              </a:rPr>
              <a:t>Đồng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huýt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sáo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hiệu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ké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kịp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tránh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ven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đường</a:t>
            </a:r>
            <a:r>
              <a:rPr lang="en-US" dirty="0">
                <a:solidFill>
                  <a:srgbClr val="000099"/>
                </a:solidFill>
              </a:rPr>
              <a:t> . </a:t>
            </a:r>
            <a:endParaRPr lang="vi-VN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4. </a:t>
            </a:r>
            <a:r>
              <a:rPr lang="en-US" dirty="0">
                <a:solidFill>
                  <a:srgbClr val="000099"/>
                </a:solidFill>
              </a:rPr>
              <a:t>Chi </a:t>
            </a:r>
            <a:r>
              <a:rPr lang="en-US" dirty="0" err="1">
                <a:solidFill>
                  <a:srgbClr val="000099"/>
                </a:solidFill>
              </a:rPr>
              <a:t>tiết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nói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sự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nhanh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trí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dũng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cảm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Kim </a:t>
            </a:r>
            <a:r>
              <a:rPr lang="en-US" dirty="0" err="1">
                <a:solidFill>
                  <a:srgbClr val="000099"/>
                </a:solidFill>
              </a:rPr>
              <a:t>Đồng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gặp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địch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r>
              <a:rPr lang="en-US" dirty="0" err="1">
                <a:solidFill>
                  <a:srgbClr val="000099"/>
                </a:solidFill>
              </a:rPr>
              <a:t>không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sệt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bình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tĩnh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huýt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sáo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báo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hiệu</a:t>
            </a:r>
            <a:r>
              <a:rPr lang="en-US" dirty="0">
                <a:solidFill>
                  <a:srgbClr val="000099"/>
                </a:solidFill>
              </a:rPr>
              <a:t>. </a:t>
            </a:r>
            <a:r>
              <a:rPr lang="en-US" dirty="0" err="1">
                <a:solidFill>
                  <a:srgbClr val="000099"/>
                </a:solidFill>
              </a:rPr>
              <a:t>Địch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hỏi</a:t>
            </a:r>
            <a:r>
              <a:rPr lang="en-US" dirty="0">
                <a:solidFill>
                  <a:srgbClr val="000099"/>
                </a:solidFill>
              </a:rPr>
              <a:t>, Kim </a:t>
            </a:r>
            <a:r>
              <a:rPr lang="en-US" dirty="0" err="1">
                <a:solidFill>
                  <a:srgbClr val="000099"/>
                </a:solidFill>
              </a:rPr>
              <a:t>Đồng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nhanh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trí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r>
              <a:rPr lang="en-US" dirty="0" err="1">
                <a:solidFill>
                  <a:srgbClr val="000099"/>
                </a:solidFill>
              </a:rPr>
              <a:t>Đón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thầy</a:t>
            </a:r>
            <a:r>
              <a:rPr lang="en-US" dirty="0">
                <a:solidFill>
                  <a:srgbClr val="000099"/>
                </a:solidFill>
              </a:rPr>
              <a:t> mo </a:t>
            </a:r>
            <a:r>
              <a:rPr lang="en-US" dirty="0" err="1">
                <a:solidFill>
                  <a:srgbClr val="000099"/>
                </a:solidFill>
              </a:rPr>
              <a:t>về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cúng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mẹ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ốm</a:t>
            </a:r>
            <a:r>
              <a:rPr lang="en-US" dirty="0">
                <a:solidFill>
                  <a:srgbClr val="000099"/>
                </a:solidFill>
              </a:rPr>
              <a:t>.</a:t>
            </a:r>
            <a:endParaRPr lang="vi-VN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239000" y="6400800"/>
            <a:ext cx="19050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1" y="533400"/>
            <a:ext cx="9144000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 err="1">
                <a:solidFill>
                  <a:srgbClr val="FF0000"/>
                </a:solidFill>
              </a:rPr>
              <a:t>Học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sinh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đoạn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bài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tập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“</a:t>
            </a:r>
            <a:r>
              <a:rPr lang="en-US" sz="3600" dirty="0" err="1">
                <a:solidFill>
                  <a:srgbClr val="FF0000"/>
                </a:solidFill>
              </a:rPr>
              <a:t>Nhớ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Việt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Bắc</a:t>
            </a:r>
            <a:r>
              <a:rPr lang="en-US" sz="3600" dirty="0">
                <a:solidFill>
                  <a:srgbClr val="FF0000"/>
                </a:solidFill>
              </a:rPr>
              <a:t> ” </a:t>
            </a:r>
            <a:r>
              <a:rPr lang="en-US" sz="3600" dirty="0" err="1">
                <a:solidFill>
                  <a:srgbClr val="FF0000"/>
                </a:solidFill>
              </a:rPr>
              <a:t>trang</a:t>
            </a:r>
            <a:r>
              <a:rPr lang="en-US" sz="3600" dirty="0">
                <a:solidFill>
                  <a:srgbClr val="FF0000"/>
                </a:solidFill>
              </a:rPr>
              <a:t> 115 -116. </a:t>
            </a:r>
            <a:r>
              <a:rPr lang="en-US" sz="3600" dirty="0" err="1">
                <a:solidFill>
                  <a:srgbClr val="FF0000"/>
                </a:solidFill>
              </a:rPr>
              <a:t>Trả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lời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các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câu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hỏi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sau</a:t>
            </a:r>
            <a:r>
              <a:rPr lang="en-US" sz="3600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99"/>
                </a:solidFill>
              </a:rPr>
              <a:t>1. </a:t>
            </a:r>
            <a:r>
              <a:rPr lang="en-US" sz="3600" dirty="0" err="1">
                <a:solidFill>
                  <a:srgbClr val="000099"/>
                </a:solidFill>
              </a:rPr>
              <a:t>Người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bộ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về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xuôi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nhớ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gì</a:t>
            </a:r>
            <a:r>
              <a:rPr lang="en-US" sz="3600" dirty="0">
                <a:solidFill>
                  <a:srgbClr val="000099"/>
                </a:solidFill>
              </a:rPr>
              <a:t> ở </a:t>
            </a:r>
            <a:r>
              <a:rPr lang="en-US" sz="3600" dirty="0" err="1">
                <a:solidFill>
                  <a:srgbClr val="000099"/>
                </a:solidFill>
              </a:rPr>
              <a:t>Việt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Bắc</a:t>
            </a:r>
            <a:r>
              <a:rPr lang="en-US" sz="3600" dirty="0">
                <a:solidFill>
                  <a:srgbClr val="000099"/>
                </a:solidFill>
              </a:rPr>
              <a:t>      ( </a:t>
            </a:r>
            <a:r>
              <a:rPr lang="en-US" sz="3600" dirty="0" err="1">
                <a:solidFill>
                  <a:srgbClr val="000099"/>
                </a:solidFill>
              </a:rPr>
              <a:t>dòng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thơ</a:t>
            </a:r>
            <a:r>
              <a:rPr lang="en-US" sz="3600" dirty="0">
                <a:solidFill>
                  <a:srgbClr val="000099"/>
                </a:solidFill>
              </a:rPr>
              <a:t> 2 )?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	2. </a:t>
            </a:r>
            <a:r>
              <a:rPr lang="en-US" sz="3600" dirty="0" err="1">
                <a:solidFill>
                  <a:srgbClr val="000099"/>
                </a:solidFill>
              </a:rPr>
              <a:t>Tìm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câu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thơ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thấy</a:t>
            </a:r>
            <a:r>
              <a:rPr lang="en-US" sz="3600" dirty="0">
                <a:solidFill>
                  <a:srgbClr val="000099"/>
                </a:solidFill>
              </a:rPr>
              <a:t> :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   a/  </a:t>
            </a:r>
            <a:r>
              <a:rPr lang="en-US" sz="3600" dirty="0" err="1">
                <a:solidFill>
                  <a:srgbClr val="000099"/>
                </a:solidFill>
              </a:rPr>
              <a:t>Việt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Bắc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rất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đẹp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   b/ </a:t>
            </a:r>
            <a:r>
              <a:rPr lang="en-US" sz="3600" dirty="0" err="1">
                <a:solidFill>
                  <a:srgbClr val="000099"/>
                </a:solidFill>
              </a:rPr>
              <a:t>Việt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Bắc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đánh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giặc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giỏi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3. </a:t>
            </a:r>
            <a:r>
              <a:rPr lang="en-US" sz="3600" dirty="0" err="1">
                <a:solidFill>
                  <a:srgbClr val="000099"/>
                </a:solidFill>
              </a:rPr>
              <a:t>Vẻ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đẹp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Việt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Bắc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được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thể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hiện</a:t>
            </a:r>
            <a:r>
              <a:rPr lang="en-US" sz="3600" dirty="0">
                <a:solidFill>
                  <a:srgbClr val="000099"/>
                </a:solidFill>
              </a:rPr>
              <a:t> qua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câu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thơ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nào</a:t>
            </a:r>
            <a:r>
              <a:rPr lang="en-US" sz="3600" dirty="0">
                <a:solidFill>
                  <a:srgbClr val="000099"/>
                </a:solidFill>
              </a:rPr>
              <a:t> ?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6600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79388" y="-230188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330201" y="-128588"/>
            <a:ext cx="3175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10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1" y="0"/>
            <a:ext cx="9144000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bộ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về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xuôi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nhớ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hoa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nhớ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ở </a:t>
            </a:r>
            <a:r>
              <a:rPr lang="en-US" dirty="0" err="1">
                <a:solidFill>
                  <a:srgbClr val="000099"/>
                </a:solidFill>
              </a:rPr>
              <a:t>Việt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Bắc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	2.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câu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thơ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thấy</a:t>
            </a:r>
            <a:r>
              <a:rPr lang="en-US" dirty="0">
                <a:solidFill>
                  <a:srgbClr val="000099"/>
                </a:solidFill>
              </a:rPr>
              <a:t> :    a/  </a:t>
            </a:r>
            <a:r>
              <a:rPr lang="en-US" b="1" dirty="0" err="1">
                <a:solidFill>
                  <a:srgbClr val="FF0000"/>
                </a:solidFill>
              </a:rPr>
              <a:t>Việt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Bắc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rất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đẹp</a:t>
            </a:r>
            <a:r>
              <a:rPr lang="en-US" b="1" dirty="0">
                <a:solidFill>
                  <a:srgbClr val="FF0000"/>
                </a:solidFill>
              </a:rPr>
              <a:t> : </a:t>
            </a:r>
            <a:r>
              <a:rPr lang="en-US" i="1" dirty="0" err="1">
                <a:solidFill>
                  <a:srgbClr val="000099"/>
                </a:solidFill>
              </a:rPr>
              <a:t>Rừng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xanh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hoa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chuối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đỏ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tươi</a:t>
            </a:r>
            <a:r>
              <a:rPr lang="en-US" i="1" dirty="0">
                <a:solidFill>
                  <a:srgbClr val="000099"/>
                </a:solidFill>
              </a:rPr>
              <a:t>; </a:t>
            </a:r>
            <a:r>
              <a:rPr lang="en-US" i="1" dirty="0" err="1">
                <a:solidFill>
                  <a:srgbClr val="000099"/>
                </a:solidFill>
              </a:rPr>
              <a:t>Ngày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xuân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mơ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nở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trắng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rừng</a:t>
            </a:r>
            <a:r>
              <a:rPr lang="en-US" i="1" dirty="0">
                <a:solidFill>
                  <a:srgbClr val="000099"/>
                </a:solidFill>
              </a:rPr>
              <a:t>; </a:t>
            </a:r>
            <a:r>
              <a:rPr lang="en-US" i="1" dirty="0" err="1">
                <a:solidFill>
                  <a:srgbClr val="000099"/>
                </a:solidFill>
              </a:rPr>
              <a:t>Ve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kêu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rừng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phách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đổ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vàng</a:t>
            </a:r>
            <a:r>
              <a:rPr lang="en-US" i="1" dirty="0">
                <a:solidFill>
                  <a:srgbClr val="000099"/>
                </a:solidFill>
              </a:rPr>
              <a:t>; </a:t>
            </a:r>
            <a:r>
              <a:rPr lang="en-US" i="1" dirty="0" err="1">
                <a:solidFill>
                  <a:srgbClr val="000099"/>
                </a:solidFill>
              </a:rPr>
              <a:t>Rừng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thu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trăng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rọi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hòa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bình</a:t>
            </a:r>
            <a:r>
              <a:rPr lang="en-US" i="1" dirty="0">
                <a:solidFill>
                  <a:srgbClr val="000099"/>
                </a:solidFill>
              </a:rPr>
              <a:t>. </a:t>
            </a:r>
            <a:r>
              <a:rPr lang="en-US" dirty="0">
                <a:solidFill>
                  <a:srgbClr val="000099"/>
                </a:solidFill>
              </a:rPr>
              <a:t>   b/ </a:t>
            </a:r>
            <a:r>
              <a:rPr lang="en-US" b="1" dirty="0" err="1">
                <a:solidFill>
                  <a:srgbClr val="FF0000"/>
                </a:solidFill>
              </a:rPr>
              <a:t>Việt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Bắc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đánh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giặc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giỏi</a:t>
            </a:r>
            <a:r>
              <a:rPr lang="en-US" b="1" dirty="0">
                <a:solidFill>
                  <a:srgbClr val="FF0000"/>
                </a:solidFill>
              </a:rPr>
              <a:t> : </a:t>
            </a:r>
            <a:r>
              <a:rPr lang="en-US" i="1" dirty="0" err="1">
                <a:solidFill>
                  <a:srgbClr val="000099"/>
                </a:solidFill>
              </a:rPr>
              <a:t>Rừng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cây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núi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đá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ta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cùng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đánh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Tây</a:t>
            </a:r>
            <a:r>
              <a:rPr lang="en-US" i="1" dirty="0">
                <a:solidFill>
                  <a:srgbClr val="000099"/>
                </a:solidFill>
              </a:rPr>
              <a:t>; </a:t>
            </a:r>
            <a:r>
              <a:rPr lang="en-US" i="1" dirty="0" err="1">
                <a:solidFill>
                  <a:srgbClr val="000099"/>
                </a:solidFill>
              </a:rPr>
              <a:t>Núi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giăng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thành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lũy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sắt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dày</a:t>
            </a:r>
            <a:r>
              <a:rPr lang="en-US" i="1" dirty="0">
                <a:solidFill>
                  <a:srgbClr val="000099"/>
                </a:solidFill>
              </a:rPr>
              <a:t>; </a:t>
            </a:r>
            <a:r>
              <a:rPr lang="en-US" i="1" dirty="0" err="1">
                <a:solidFill>
                  <a:srgbClr val="000099"/>
                </a:solidFill>
              </a:rPr>
              <a:t>Rừng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che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bộ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đội</a:t>
            </a:r>
            <a:r>
              <a:rPr lang="en-US" i="1" dirty="0">
                <a:solidFill>
                  <a:srgbClr val="000099"/>
                </a:solidFill>
              </a:rPr>
              <a:t>, </a:t>
            </a:r>
            <a:r>
              <a:rPr lang="en-US" i="1" dirty="0" err="1">
                <a:solidFill>
                  <a:srgbClr val="000099"/>
                </a:solidFill>
              </a:rPr>
              <a:t>rừng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vây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quân</a:t>
            </a:r>
            <a:r>
              <a:rPr lang="en-US" i="1" dirty="0">
                <a:solidFill>
                  <a:srgbClr val="000099"/>
                </a:solidFill>
              </a:rPr>
              <a:t> </a:t>
            </a:r>
            <a:r>
              <a:rPr lang="en-US" i="1" dirty="0" err="1">
                <a:solidFill>
                  <a:srgbClr val="000099"/>
                </a:solidFill>
              </a:rPr>
              <a:t>thù</a:t>
            </a:r>
            <a:r>
              <a:rPr lang="en-US" i="1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3. </a:t>
            </a:r>
            <a:r>
              <a:rPr lang="en-US" dirty="0" err="1">
                <a:solidFill>
                  <a:srgbClr val="000099"/>
                </a:solidFill>
              </a:rPr>
              <a:t>Vẻ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đẹp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Việt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Bắc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được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hiện</a:t>
            </a:r>
            <a:r>
              <a:rPr lang="en-US" dirty="0">
                <a:solidFill>
                  <a:srgbClr val="000099"/>
                </a:solidFill>
              </a:rPr>
              <a:t> qua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câu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thơ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r>
              <a:rPr lang="en-US" dirty="0" err="1">
                <a:solidFill>
                  <a:srgbClr val="000099"/>
                </a:solidFill>
              </a:rPr>
              <a:t>Đèo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ánh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gài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thắt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lưng</a:t>
            </a:r>
            <a:r>
              <a:rPr lang="en-US" dirty="0">
                <a:solidFill>
                  <a:srgbClr val="000099"/>
                </a:solidFill>
              </a:rPr>
              <a:t>; </a:t>
            </a:r>
            <a:r>
              <a:rPr lang="en-US" dirty="0" err="1">
                <a:solidFill>
                  <a:srgbClr val="000099"/>
                </a:solidFill>
              </a:rPr>
              <a:t>Nhớ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đan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nón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chuốt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từng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sợi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giang</a:t>
            </a:r>
            <a:r>
              <a:rPr lang="en-US" dirty="0">
                <a:solidFill>
                  <a:srgbClr val="000099"/>
                </a:solidFill>
              </a:rPr>
              <a:t>; </a:t>
            </a:r>
            <a:r>
              <a:rPr lang="en-US" dirty="0" err="1">
                <a:solidFill>
                  <a:srgbClr val="000099"/>
                </a:solidFill>
              </a:rPr>
              <a:t>Nhớ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cô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em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gái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hái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măng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một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mình</a:t>
            </a:r>
            <a:r>
              <a:rPr lang="en-US" dirty="0">
                <a:solidFill>
                  <a:srgbClr val="000099"/>
                </a:solidFill>
              </a:rPr>
              <a:t>; </a:t>
            </a:r>
            <a:r>
              <a:rPr lang="en-US" dirty="0" err="1">
                <a:solidFill>
                  <a:srgbClr val="000099"/>
                </a:solidFill>
              </a:rPr>
              <a:t>Tiếng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hát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ân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thủy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chung</a:t>
            </a:r>
            <a:endParaRPr lang="vi-VN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6600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924800" y="6248400"/>
            <a:ext cx="1219200" cy="6096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FF0000"/>
                </a:solidFill>
              </a:rPr>
              <a:t>Học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đoạn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bài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tập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“</a:t>
            </a:r>
            <a:r>
              <a:rPr lang="en-US" dirty="0" err="1">
                <a:solidFill>
                  <a:srgbClr val="FF0000"/>
                </a:solidFill>
              </a:rPr>
              <a:t>Hũ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bạc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của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người</a:t>
            </a:r>
            <a:r>
              <a:rPr lang="en-US" dirty="0">
                <a:solidFill>
                  <a:srgbClr val="FF0000"/>
                </a:solidFill>
              </a:rPr>
              <a:t> cha” </a:t>
            </a:r>
            <a:r>
              <a:rPr lang="en-US" dirty="0" err="1">
                <a:solidFill>
                  <a:srgbClr val="FF0000"/>
                </a:solidFill>
              </a:rPr>
              <a:t>trang</a:t>
            </a:r>
            <a:r>
              <a:rPr lang="en-US" dirty="0">
                <a:solidFill>
                  <a:srgbClr val="FF0000"/>
                </a:solidFill>
              </a:rPr>
              <a:t> 121- 122. </a:t>
            </a:r>
            <a:r>
              <a:rPr lang="en-US" dirty="0" err="1">
                <a:solidFill>
                  <a:srgbClr val="FF0000"/>
                </a:solidFill>
              </a:rPr>
              <a:t>Trả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lời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các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câu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hỏi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sau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lão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muốn</a:t>
            </a:r>
            <a:r>
              <a:rPr lang="en-US" dirty="0">
                <a:solidFill>
                  <a:srgbClr val="000099"/>
                </a:solidFill>
              </a:rPr>
              <a:t> con </a:t>
            </a:r>
            <a:r>
              <a:rPr lang="en-US" dirty="0" err="1">
                <a:solidFill>
                  <a:srgbClr val="000099"/>
                </a:solidFill>
              </a:rPr>
              <a:t>trai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trở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như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thế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nào</a:t>
            </a:r>
            <a:r>
              <a:rPr lang="en-US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	2. </a:t>
            </a:r>
            <a:r>
              <a:rPr lang="en-US" dirty="0" err="1">
                <a:solidFill>
                  <a:srgbClr val="000099"/>
                </a:solidFill>
              </a:rPr>
              <a:t>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lão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vứt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tiền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xuống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gì</a:t>
            </a:r>
            <a:r>
              <a:rPr lang="en-US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3.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con </a:t>
            </a:r>
            <a:r>
              <a:rPr lang="en-US" dirty="0" err="1">
                <a:solidFill>
                  <a:srgbClr val="000099"/>
                </a:solidFill>
              </a:rPr>
              <a:t>đã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lụng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kiếm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tiền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như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thế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nào</a:t>
            </a:r>
            <a:r>
              <a:rPr lang="en-US" dirty="0">
                <a:solidFill>
                  <a:srgbClr val="000099"/>
                </a:solidFill>
              </a:rPr>
              <a:t> ?</a:t>
            </a:r>
            <a:endParaRPr lang="vi-VN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4. </a:t>
            </a:r>
            <a:r>
              <a:rPr lang="en-US" dirty="0" err="1">
                <a:solidFill>
                  <a:srgbClr val="000099"/>
                </a:solidFill>
              </a:rPr>
              <a:t>Khi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lão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vứt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tiền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bếp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lửa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con </a:t>
            </a:r>
            <a:r>
              <a:rPr lang="en-US" dirty="0" err="1">
                <a:solidFill>
                  <a:srgbClr val="000099"/>
                </a:solidFill>
              </a:rPr>
              <a:t>làm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gì</a:t>
            </a:r>
            <a:r>
              <a:rPr lang="en-US" dirty="0">
                <a:solidFill>
                  <a:srgbClr val="000099"/>
                </a:solidFill>
              </a:rPr>
              <a:t> ? </a:t>
            </a:r>
            <a:r>
              <a:rPr lang="en-US" dirty="0" err="1">
                <a:solidFill>
                  <a:srgbClr val="000099"/>
                </a:solidFill>
              </a:rPr>
              <a:t>Vì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sao</a:t>
            </a:r>
            <a:r>
              <a:rPr lang="en-US" dirty="0">
                <a:solidFill>
                  <a:srgbClr val="000099"/>
                </a:solidFill>
              </a:rPr>
              <a:t> ?</a:t>
            </a:r>
            <a:endParaRPr lang="vi-VN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5. </a:t>
            </a:r>
            <a:r>
              <a:rPr lang="en-US" dirty="0" err="1">
                <a:solidFill>
                  <a:srgbClr val="000099"/>
                </a:solidFill>
              </a:rPr>
              <a:t>Hãy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tìm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c</a:t>
            </a:r>
            <a:r>
              <a:rPr lang="vi-VN" dirty="0">
                <a:solidFill>
                  <a:srgbClr val="000099"/>
                </a:solidFill>
              </a:rPr>
              <a:t>âu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trong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vi-VN" dirty="0">
                <a:solidFill>
                  <a:srgbClr val="000099"/>
                </a:solidFill>
              </a:rPr>
              <a:t> chuyện nói </a:t>
            </a:r>
            <a:r>
              <a:rPr lang="en-US" dirty="0" err="1">
                <a:solidFill>
                  <a:srgbClr val="000099"/>
                </a:solidFill>
              </a:rPr>
              <a:t>lên</a:t>
            </a:r>
            <a:r>
              <a:rPr lang="en-US" dirty="0">
                <a:solidFill>
                  <a:srgbClr val="000099"/>
                </a:solidFill>
              </a:rPr>
              <a:t> ý </a:t>
            </a:r>
            <a:r>
              <a:rPr lang="en-US" dirty="0" err="1">
                <a:solidFill>
                  <a:srgbClr val="000099"/>
                </a:solidFill>
              </a:rPr>
              <a:t>nghĩa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truyện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này</a:t>
            </a:r>
            <a:r>
              <a:rPr lang="en-US" dirty="0">
                <a:solidFill>
                  <a:srgbClr val="000099"/>
                </a:solidFill>
              </a:rPr>
              <a:t>.</a:t>
            </a:r>
            <a:endParaRPr lang="vi-VN" dirty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11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28600" y="-152400"/>
            <a:ext cx="9372600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lão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muốn</a:t>
            </a:r>
            <a:r>
              <a:rPr lang="en-US" dirty="0">
                <a:solidFill>
                  <a:srgbClr val="000099"/>
                </a:solidFill>
              </a:rPr>
              <a:t> con </a:t>
            </a:r>
            <a:r>
              <a:rPr lang="en-US" dirty="0" err="1">
                <a:solidFill>
                  <a:srgbClr val="000099"/>
                </a:solidFill>
              </a:rPr>
              <a:t>trai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trở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siêng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năng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chăm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chỉ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tự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kiếm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nổi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bát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cơm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	2. </a:t>
            </a:r>
            <a:r>
              <a:rPr lang="en-US" dirty="0" err="1">
                <a:solidFill>
                  <a:srgbClr val="000099"/>
                </a:solidFill>
              </a:rPr>
              <a:t>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lão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vứt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tiền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xuống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thử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xem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đồng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tiền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ấy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phải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tự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tay</a:t>
            </a:r>
            <a:r>
              <a:rPr lang="en-US" dirty="0">
                <a:solidFill>
                  <a:srgbClr val="000099"/>
                </a:solidFill>
              </a:rPr>
              <a:t> con </a:t>
            </a:r>
            <a:r>
              <a:rPr lang="en-US" dirty="0" err="1">
                <a:solidFill>
                  <a:srgbClr val="000099"/>
                </a:solidFill>
              </a:rPr>
              <a:t>mình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kiếm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không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3.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con </a:t>
            </a:r>
            <a:r>
              <a:rPr lang="en-US" dirty="0" err="1">
                <a:solidFill>
                  <a:srgbClr val="000099"/>
                </a:solidFill>
              </a:rPr>
              <a:t>đã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lụng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kiếm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tiền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như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r>
              <a:rPr lang="en-US" dirty="0" err="1">
                <a:solidFill>
                  <a:srgbClr val="000099"/>
                </a:solidFill>
              </a:rPr>
              <a:t>anh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xay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thóc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thuê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mỗi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ngày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được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bát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gạo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anh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chỉ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dám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ăn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một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bát</a:t>
            </a:r>
            <a:r>
              <a:rPr lang="en-US" dirty="0">
                <a:solidFill>
                  <a:srgbClr val="000099"/>
                </a:solidFill>
              </a:rPr>
              <a:t>. </a:t>
            </a:r>
            <a:r>
              <a:rPr lang="en-US" dirty="0" err="1">
                <a:solidFill>
                  <a:srgbClr val="000099"/>
                </a:solidFill>
              </a:rPr>
              <a:t>Ba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dụm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được</a:t>
            </a:r>
            <a:r>
              <a:rPr lang="en-US" dirty="0">
                <a:solidFill>
                  <a:srgbClr val="000099"/>
                </a:solidFill>
              </a:rPr>
              <a:t> 90 </a:t>
            </a:r>
            <a:r>
              <a:rPr lang="en-US" dirty="0" err="1">
                <a:solidFill>
                  <a:srgbClr val="000099"/>
                </a:solidFill>
              </a:rPr>
              <a:t>bát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gạo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anh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lấy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tiền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mang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về</a:t>
            </a:r>
            <a:r>
              <a:rPr lang="en-US" dirty="0">
                <a:solidFill>
                  <a:srgbClr val="000099"/>
                </a:solidFill>
              </a:rPr>
              <a:t>.</a:t>
            </a:r>
            <a:endParaRPr lang="vi-VN" dirty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4. </a:t>
            </a:r>
            <a:r>
              <a:rPr lang="en-US" sz="2800" dirty="0" err="1">
                <a:solidFill>
                  <a:srgbClr val="000099"/>
                </a:solidFill>
              </a:rPr>
              <a:t>Khi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ông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lão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vứt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tiền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vào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bếp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lửa</a:t>
            </a:r>
            <a:r>
              <a:rPr lang="en-US" sz="2800" dirty="0">
                <a:solidFill>
                  <a:srgbClr val="000099"/>
                </a:solidFill>
              </a:rPr>
              <a:t>, </a:t>
            </a:r>
            <a:r>
              <a:rPr lang="en-US" sz="2800" dirty="0" err="1">
                <a:solidFill>
                  <a:srgbClr val="000099"/>
                </a:solidFill>
              </a:rPr>
              <a:t>người</a:t>
            </a:r>
            <a:r>
              <a:rPr lang="en-US" sz="2800" dirty="0">
                <a:solidFill>
                  <a:srgbClr val="000099"/>
                </a:solidFill>
              </a:rPr>
              <a:t> con </a:t>
            </a:r>
            <a:r>
              <a:rPr lang="en-US" sz="2800" dirty="0" err="1">
                <a:solidFill>
                  <a:srgbClr val="000099"/>
                </a:solidFill>
              </a:rPr>
              <a:t>vội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thọc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tay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vào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bếp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lửa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lấy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tiền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ra</a:t>
            </a:r>
            <a:r>
              <a:rPr lang="en-US" sz="2800" dirty="0">
                <a:solidFill>
                  <a:srgbClr val="000099"/>
                </a:solidFill>
              </a:rPr>
              <a:t>, </a:t>
            </a:r>
            <a:r>
              <a:rPr lang="en-US" sz="2800" dirty="0" err="1">
                <a:solidFill>
                  <a:srgbClr val="000099"/>
                </a:solidFill>
              </a:rPr>
              <a:t>mà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không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hề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sợ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bỏng</a:t>
            </a:r>
            <a:r>
              <a:rPr lang="en-US" sz="2800" dirty="0">
                <a:solidFill>
                  <a:srgbClr val="000099"/>
                </a:solidFill>
              </a:rPr>
              <a:t>.</a:t>
            </a:r>
            <a:endParaRPr lang="vi-VN" sz="2800" dirty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5.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c</a:t>
            </a:r>
            <a:r>
              <a:rPr lang="vi-VN" dirty="0">
                <a:solidFill>
                  <a:srgbClr val="000099"/>
                </a:solidFill>
              </a:rPr>
              <a:t>âu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trong</a:t>
            </a:r>
            <a:r>
              <a:rPr lang="vi-VN" dirty="0">
                <a:solidFill>
                  <a:srgbClr val="000099"/>
                </a:solidFill>
              </a:rPr>
              <a:t> chuyện nói </a:t>
            </a:r>
            <a:r>
              <a:rPr lang="en-US" dirty="0" err="1">
                <a:solidFill>
                  <a:srgbClr val="000099"/>
                </a:solidFill>
              </a:rPr>
              <a:t>lên</a:t>
            </a:r>
            <a:r>
              <a:rPr lang="en-US" dirty="0">
                <a:solidFill>
                  <a:srgbClr val="000099"/>
                </a:solidFill>
              </a:rPr>
              <a:t> ý </a:t>
            </a:r>
            <a:r>
              <a:rPr lang="en-US" dirty="0" err="1">
                <a:solidFill>
                  <a:srgbClr val="000099"/>
                </a:solidFill>
              </a:rPr>
              <a:t>nghĩa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truyện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lụng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mới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biết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quý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đồng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tiền</a:t>
            </a:r>
            <a:r>
              <a:rPr lang="en-US" dirty="0">
                <a:solidFill>
                  <a:srgbClr val="000099"/>
                </a:solidFill>
              </a:rPr>
              <a:t>; </a:t>
            </a:r>
            <a:r>
              <a:rPr lang="en-US" dirty="0" err="1">
                <a:solidFill>
                  <a:srgbClr val="000099"/>
                </a:solidFill>
              </a:rPr>
              <a:t>Hũ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tiêu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giờ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hết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chính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bàn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tay</a:t>
            </a:r>
            <a:r>
              <a:rPr lang="en-US" dirty="0">
                <a:solidFill>
                  <a:srgbClr val="000099"/>
                </a:solidFill>
              </a:rPr>
              <a:t> con. </a:t>
            </a:r>
            <a:endParaRPr lang="vi-VN" dirty="0">
              <a:solidFill>
                <a:srgbClr val="000099"/>
              </a:solidFill>
            </a:endParaRP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8229600" y="6400800"/>
            <a:ext cx="9144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33349" y="60960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sinh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đoạn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tập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Tây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Nguyên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127 - 128.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Trả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lời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câu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hỏi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Vì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sao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phải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chắc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cao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đầu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được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trí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thế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nào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mbria" pitchFamily="18" charset="0"/>
              </a:rPr>
              <a:t>Vì sao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nói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giữa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tâm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12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38100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3600" dirty="0">
                <a:solidFill>
                  <a:srgbClr val="000099"/>
                </a:solidFill>
              </a:rPr>
              <a:t>1.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phải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chắc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để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dùng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lâu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dài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chịu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được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gió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bão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chứa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được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nhiều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người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hội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họp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tụ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tập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nhảy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múa</a:t>
            </a:r>
            <a:r>
              <a:rPr lang="en-US" sz="3600" dirty="0">
                <a:solidFill>
                  <a:srgbClr val="000099"/>
                </a:solidFill>
              </a:rPr>
              <a:t>. </a:t>
            </a:r>
            <a:r>
              <a:rPr lang="en-US" sz="3600" dirty="0" err="1">
                <a:solidFill>
                  <a:srgbClr val="000099"/>
                </a:solidFill>
              </a:rPr>
              <a:t>Sàn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cao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để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voi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đi</a:t>
            </a:r>
            <a:r>
              <a:rPr lang="en-US" sz="3600" dirty="0">
                <a:solidFill>
                  <a:srgbClr val="000099"/>
                </a:solidFill>
              </a:rPr>
              <a:t> qua </a:t>
            </a:r>
            <a:r>
              <a:rPr lang="en-US" sz="3600" dirty="0" err="1">
                <a:solidFill>
                  <a:srgbClr val="000099"/>
                </a:solidFill>
              </a:rPr>
              <a:t>không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đụng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sàn</a:t>
            </a:r>
            <a:r>
              <a:rPr lang="en-US" sz="3600" dirty="0">
                <a:solidFill>
                  <a:srgbClr val="000099"/>
                </a:solidFill>
              </a:rPr>
              <a:t>. </a:t>
            </a:r>
            <a:r>
              <a:rPr lang="en-US" sz="3600" dirty="0" err="1">
                <a:solidFill>
                  <a:srgbClr val="000099"/>
                </a:solidFill>
              </a:rPr>
              <a:t>Mái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cao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để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múa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ngọn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giáo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vướng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mái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đầu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thờ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thần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nên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trí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rất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nghiêm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một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giỏ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mây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đựng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hòn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đá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thần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treo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vách</a:t>
            </a:r>
            <a:r>
              <a:rPr lang="en-US" sz="3600" dirty="0">
                <a:solidFill>
                  <a:srgbClr val="000099"/>
                </a:solidFill>
              </a:rPr>
              <a:t>. </a:t>
            </a:r>
            <a:r>
              <a:rPr lang="en-US" sz="3600" dirty="0" err="1">
                <a:solidFill>
                  <a:srgbClr val="000099"/>
                </a:solidFill>
              </a:rPr>
              <a:t>Xung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quanh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hòn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đá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thần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treo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cành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hoa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đan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bằng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tre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vũ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khí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nông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cụ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chiêng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trống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dùng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cúng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tế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lang="en-US" sz="3600" dirty="0" err="1">
                <a:solidFill>
                  <a:srgbClr val="000099"/>
                </a:solidFill>
              </a:rPr>
              <a:t>ói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gian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giữa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trung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tâm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rông</a:t>
            </a:r>
            <a:r>
              <a:rPr lang="en-US" sz="3600" dirty="0">
                <a:solidFill>
                  <a:srgbClr val="000099"/>
                </a:solidFill>
              </a:rPr>
              <a:t> v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mbria" pitchFamily="18" charset="0"/>
              </a:rPr>
              <a:t>ì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giữa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có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bếp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lửa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thường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tụ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họp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để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việc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lớn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tiếp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khách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làng</a:t>
            </a:r>
            <a:endParaRPr kumimoji="0" lang="vi-VN" sz="36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848600" y="6248400"/>
            <a:ext cx="1524000" cy="6096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FF0000"/>
                </a:solidFill>
              </a:rPr>
              <a:t>Học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đoạn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bài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tập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“</a:t>
            </a:r>
            <a:r>
              <a:rPr lang="en-US" dirty="0" err="1">
                <a:solidFill>
                  <a:srgbClr val="FF0000"/>
                </a:solidFill>
              </a:rPr>
              <a:t>Đôi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bạn</a:t>
            </a:r>
            <a:r>
              <a:rPr lang="en-US" dirty="0">
                <a:solidFill>
                  <a:srgbClr val="FF0000"/>
                </a:solidFill>
              </a:rPr>
              <a:t>” </a:t>
            </a:r>
            <a:r>
              <a:rPr lang="en-US" dirty="0" err="1">
                <a:solidFill>
                  <a:srgbClr val="FF0000"/>
                </a:solidFill>
              </a:rPr>
              <a:t>trang</a:t>
            </a:r>
            <a:r>
              <a:rPr lang="en-US" dirty="0">
                <a:solidFill>
                  <a:srgbClr val="FF0000"/>
                </a:solidFill>
              </a:rPr>
              <a:t> 130 -131. </a:t>
            </a:r>
            <a:r>
              <a:rPr lang="en-US" dirty="0" err="1">
                <a:solidFill>
                  <a:srgbClr val="FF0000"/>
                </a:solidFill>
              </a:rPr>
              <a:t>Trả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lời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các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câu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hỏi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sau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Thành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kết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dịp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nào</a:t>
            </a:r>
            <a:r>
              <a:rPr lang="en-US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	2. </a:t>
            </a:r>
            <a:r>
              <a:rPr lang="en-US" dirty="0" err="1">
                <a:solidFill>
                  <a:srgbClr val="000099"/>
                </a:solidFill>
              </a:rPr>
              <a:t>Mến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thấy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thị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lạ</a:t>
            </a:r>
            <a:r>
              <a:rPr lang="en-US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3. </a:t>
            </a:r>
            <a:r>
              <a:rPr lang="en-US" dirty="0" err="1">
                <a:solidFill>
                  <a:srgbClr val="000099"/>
                </a:solidFill>
              </a:rPr>
              <a:t>Mến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động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khen</a:t>
            </a:r>
            <a:r>
              <a:rPr lang="vi-VN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4. </a:t>
            </a:r>
            <a:r>
              <a:rPr lang="en-US" dirty="0" err="1">
                <a:solidFill>
                  <a:srgbClr val="000099"/>
                </a:solidFill>
              </a:rPr>
              <a:t>Em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hiểu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câu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nói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bố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như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thế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nào</a:t>
            </a:r>
            <a:r>
              <a:rPr lang="vi-VN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5. </a:t>
            </a:r>
            <a:r>
              <a:rPr lang="en-US" dirty="0" err="1">
                <a:solidFill>
                  <a:srgbClr val="000099"/>
                </a:solidFill>
              </a:rPr>
              <a:t>Tìm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chi </a:t>
            </a:r>
            <a:r>
              <a:rPr lang="en-US" dirty="0" err="1">
                <a:solidFill>
                  <a:srgbClr val="000099"/>
                </a:solidFill>
              </a:rPr>
              <a:t>tiết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nói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cảm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đối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với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giúp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đỡ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mình</a:t>
            </a:r>
            <a:r>
              <a:rPr lang="en-US" dirty="0">
                <a:solidFill>
                  <a:srgbClr val="000099"/>
                </a:solidFill>
              </a:rPr>
              <a:t>?</a:t>
            </a:r>
            <a:r>
              <a:rPr lang="vi-VN" dirty="0">
                <a:solidFill>
                  <a:srgbClr val="000099"/>
                </a:solidFill>
              </a:rPr>
              <a:t>.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81000" y="152400"/>
            <a:ext cx="8610599" cy="5905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kumimoji="0" lang="en-US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kumimoji="0" lang="en-US" sz="4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kumimoji="0" lang="en-US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kumimoji="0" lang="en-US" sz="4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kumimoji="0" lang="en-US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kumimoji="0" lang="en-US" sz="4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kumimoji="0" lang="en-US" sz="4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kumimoji="0" lang="en-US" sz="4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6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4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endParaRPr lang="en-US" sz="4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4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4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4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en-US" sz="4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kumimoji="0" lang="en-US" sz="4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4 + 5)</a:t>
            </a:r>
            <a:endParaRPr kumimoji="0" lang="en-US" sz="4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36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98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 fontScale="85000" lnSpcReduction="10000"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Thành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kết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từ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ngày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nhỏ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khi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giặc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Mĩ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ném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bom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miền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Bắc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gia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phải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phố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sơ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về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Mến</a:t>
            </a:r>
            <a:r>
              <a:rPr lang="en-US" dirty="0">
                <a:solidFill>
                  <a:srgbClr val="000099"/>
                </a:solidFill>
              </a:rPr>
              <a:t> ở </a:t>
            </a:r>
            <a:r>
              <a:rPr lang="en-US" dirty="0" err="1">
                <a:solidFill>
                  <a:srgbClr val="000099"/>
                </a:solidFill>
              </a:rPr>
              <a:t>nông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thôn</a:t>
            </a:r>
            <a:r>
              <a:rPr lang="en-US" dirty="0">
                <a:solidFill>
                  <a:srgbClr val="000099"/>
                </a:solidFill>
              </a:rPr>
              <a:t>. 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	2. </a:t>
            </a:r>
            <a:r>
              <a:rPr lang="en-US" dirty="0" err="1">
                <a:solidFill>
                  <a:srgbClr val="000099"/>
                </a:solidFill>
              </a:rPr>
              <a:t>Mến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thấy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thị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thị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nhiều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phố,phố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cũng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ngói</a:t>
            </a:r>
            <a:r>
              <a:rPr lang="en-US" dirty="0">
                <a:solidFill>
                  <a:srgbClr val="000099"/>
                </a:solidFill>
              </a:rPr>
              <a:t> san </a:t>
            </a:r>
            <a:r>
              <a:rPr lang="en-US" dirty="0" err="1">
                <a:solidFill>
                  <a:srgbClr val="000099"/>
                </a:solidFill>
              </a:rPr>
              <a:t>sát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cái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cái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thấp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giống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nhà</a:t>
            </a:r>
            <a:r>
              <a:rPr lang="en-US" dirty="0">
                <a:solidFill>
                  <a:srgbClr val="000099"/>
                </a:solidFill>
              </a:rPr>
              <a:t> ở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dòng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xe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cộ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lại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nườm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nượp</a:t>
            </a:r>
            <a:r>
              <a:rPr lang="en-US" dirty="0">
                <a:solidFill>
                  <a:srgbClr val="000099"/>
                </a:solidFill>
              </a:rPr>
              <a:t>, ban </a:t>
            </a:r>
            <a:r>
              <a:rPr lang="en-US" dirty="0" err="1">
                <a:solidFill>
                  <a:srgbClr val="000099"/>
                </a:solidFill>
              </a:rPr>
              <a:t>đêm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đèn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điện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lấp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lánh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như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sa</a:t>
            </a:r>
            <a:r>
              <a:rPr lang="en-US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3. </a:t>
            </a:r>
            <a:r>
              <a:rPr lang="en-US" dirty="0" err="1">
                <a:solidFill>
                  <a:srgbClr val="000099"/>
                </a:solidFill>
              </a:rPr>
              <a:t>Mến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đã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động</a:t>
            </a:r>
            <a:r>
              <a:rPr lang="en-US" dirty="0">
                <a:solidFill>
                  <a:srgbClr val="000099"/>
                </a:solidFill>
              </a:rPr>
              <a:t>  </a:t>
            </a:r>
            <a:r>
              <a:rPr lang="en-US" dirty="0" err="1">
                <a:solidFill>
                  <a:srgbClr val="000099"/>
                </a:solidFill>
              </a:rPr>
              <a:t>đáng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khen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r>
              <a:rPr lang="en-US" dirty="0" err="1">
                <a:solidFill>
                  <a:srgbClr val="000099"/>
                </a:solidFill>
              </a:rPr>
              <a:t>nghe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tiếng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kêu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cứu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Mến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lập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tức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xuống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hồ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cứu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một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em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bé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đang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vùng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vẫy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tuyệt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vọng</a:t>
            </a:r>
            <a:r>
              <a:rPr lang="en-US" dirty="0">
                <a:solidFill>
                  <a:srgbClr val="000099"/>
                </a:solidFill>
              </a:rPr>
              <a:t>.</a:t>
            </a:r>
            <a:endParaRPr lang="vi-VN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4. </a:t>
            </a:r>
            <a:r>
              <a:rPr lang="en-US" dirty="0" err="1">
                <a:solidFill>
                  <a:srgbClr val="000099"/>
                </a:solidFill>
              </a:rPr>
              <a:t>Câu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nói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bố</a:t>
            </a:r>
            <a:r>
              <a:rPr lang="en-US" dirty="0">
                <a:solidFill>
                  <a:srgbClr val="000099"/>
                </a:solidFill>
              </a:rPr>
              <a:t> ca </a:t>
            </a:r>
            <a:r>
              <a:rPr lang="en-US" dirty="0" err="1">
                <a:solidFill>
                  <a:srgbClr val="000099"/>
                </a:solidFill>
              </a:rPr>
              <a:t>ngợi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phẩm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tốt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đẹp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sống</a:t>
            </a:r>
            <a:r>
              <a:rPr lang="en-US" dirty="0">
                <a:solidFill>
                  <a:srgbClr val="000099"/>
                </a:solidFill>
              </a:rPr>
              <a:t> ở </a:t>
            </a:r>
            <a:r>
              <a:rPr lang="en-US" dirty="0" err="1">
                <a:solidFill>
                  <a:srgbClr val="000099"/>
                </a:solidFill>
              </a:rPr>
              <a:t>làng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 –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sẵn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sàng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giúp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đỡ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khăn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không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ngại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cứu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.</a:t>
            </a:r>
            <a:endParaRPr lang="vi-VN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5. </a:t>
            </a:r>
            <a:r>
              <a:rPr lang="en-US" dirty="0">
                <a:solidFill>
                  <a:srgbClr val="000099"/>
                </a:solidFill>
              </a:rPr>
              <a:t>Chi </a:t>
            </a:r>
            <a:r>
              <a:rPr lang="en-US" dirty="0" err="1">
                <a:solidFill>
                  <a:srgbClr val="000099"/>
                </a:solidFill>
              </a:rPr>
              <a:t>tiết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: </a:t>
            </a:r>
            <a:r>
              <a:rPr lang="en-US" dirty="0" err="1">
                <a:solidFill>
                  <a:srgbClr val="000099"/>
                </a:solidFill>
              </a:rPr>
              <a:t>Bố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luôn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nhớ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gia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 </a:t>
            </a:r>
            <a:r>
              <a:rPr lang="en-US" dirty="0" err="1">
                <a:solidFill>
                  <a:srgbClr val="000099"/>
                </a:solidFill>
              </a:rPr>
              <a:t>những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suy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nghĩ</a:t>
            </a:r>
            <a:r>
              <a:rPr lang="en-US" dirty="0">
                <a:solidFill>
                  <a:srgbClr val="000099"/>
                </a:solidFill>
              </a:rPr>
              <a:t>  </a:t>
            </a:r>
            <a:r>
              <a:rPr lang="en-US" dirty="0" err="1">
                <a:solidFill>
                  <a:srgbClr val="000099"/>
                </a:solidFill>
              </a:rPr>
              <a:t>rất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tốt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đẹp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về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dân</a:t>
            </a:r>
            <a:r>
              <a:rPr lang="en-US" dirty="0">
                <a:solidFill>
                  <a:srgbClr val="000099"/>
                </a:solidFill>
              </a:rPr>
              <a:t>.</a:t>
            </a:r>
            <a:endParaRPr lang="vi-VN" dirty="0">
              <a:solidFill>
                <a:srgbClr val="000099"/>
              </a:solidFill>
            </a:endParaRPr>
          </a:p>
        </p:txBody>
      </p:sp>
      <p:sp>
        <p:nvSpPr>
          <p:cNvPr id="3" name="Action Button: End 2">
            <a:hlinkClick r:id="rId2" action="ppaction://hlinksldjump" highlightClick="1"/>
          </p:cNvPr>
          <p:cNvSpPr/>
          <p:nvPr/>
        </p:nvSpPr>
        <p:spPr>
          <a:xfrm>
            <a:off x="7848600" y="6400800"/>
            <a:ext cx="9144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/>
              <a:t>	</a:t>
            </a:r>
            <a:r>
              <a:rPr lang="en-US" sz="3600" dirty="0" err="1">
                <a:solidFill>
                  <a:srgbClr val="FF0000"/>
                </a:solidFill>
              </a:rPr>
              <a:t>Học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sinh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đoạn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bài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tập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“ </a:t>
            </a:r>
            <a:r>
              <a:rPr lang="en-US" sz="3600" dirty="0" err="1">
                <a:solidFill>
                  <a:srgbClr val="FF0000"/>
                </a:solidFill>
              </a:rPr>
              <a:t>Về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quê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ngoại</a:t>
            </a:r>
            <a:r>
              <a:rPr lang="en-US" sz="3600" dirty="0">
                <a:solidFill>
                  <a:srgbClr val="FF0000"/>
                </a:solidFill>
              </a:rPr>
              <a:t>” </a:t>
            </a:r>
            <a:r>
              <a:rPr lang="en-US" sz="3600" dirty="0" err="1">
                <a:solidFill>
                  <a:srgbClr val="FF0000"/>
                </a:solidFill>
              </a:rPr>
              <a:t>trang</a:t>
            </a:r>
            <a:r>
              <a:rPr lang="en-US" sz="3600" dirty="0">
                <a:solidFill>
                  <a:srgbClr val="FF0000"/>
                </a:solidFill>
              </a:rPr>
              <a:t> 133 -134. </a:t>
            </a:r>
            <a:r>
              <a:rPr lang="en-US" sz="3600" dirty="0" err="1">
                <a:solidFill>
                  <a:srgbClr val="FF0000"/>
                </a:solidFill>
              </a:rPr>
              <a:t>Trả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lời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các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câu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hỏi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sau</a:t>
            </a:r>
            <a:r>
              <a:rPr lang="en-US" sz="3600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99"/>
                </a:solidFill>
              </a:rPr>
              <a:t>1. </a:t>
            </a:r>
            <a:r>
              <a:rPr lang="en-US" sz="3600" dirty="0" err="1">
                <a:solidFill>
                  <a:srgbClr val="000099"/>
                </a:solidFill>
              </a:rPr>
              <a:t>Bạn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nhỏ</a:t>
            </a:r>
            <a:r>
              <a:rPr lang="en-US" sz="3600" dirty="0">
                <a:solidFill>
                  <a:srgbClr val="000099"/>
                </a:solidFill>
              </a:rPr>
              <a:t> ở </a:t>
            </a:r>
            <a:r>
              <a:rPr lang="en-US" sz="3600" dirty="0" err="1">
                <a:solidFill>
                  <a:srgbClr val="000099"/>
                </a:solidFill>
              </a:rPr>
              <a:t>đâu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về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thăm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quê</a:t>
            </a:r>
            <a:r>
              <a:rPr lang="en-US" sz="3600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	2. </a:t>
            </a:r>
            <a:r>
              <a:rPr lang="en-US" sz="3600" dirty="0" err="1">
                <a:solidFill>
                  <a:srgbClr val="000099"/>
                </a:solidFill>
              </a:rPr>
              <a:t>Quê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ngoại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bạn</a:t>
            </a:r>
            <a:r>
              <a:rPr lang="en-US" sz="3600" dirty="0">
                <a:solidFill>
                  <a:srgbClr val="000099"/>
                </a:solidFill>
              </a:rPr>
              <a:t> ở </a:t>
            </a:r>
            <a:r>
              <a:rPr lang="en-US" sz="3600" dirty="0" err="1">
                <a:solidFill>
                  <a:srgbClr val="000099"/>
                </a:solidFill>
              </a:rPr>
              <a:t>đâu</a:t>
            </a:r>
            <a:r>
              <a:rPr lang="en-US" sz="3600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3. </a:t>
            </a:r>
            <a:r>
              <a:rPr lang="en-US" sz="3600" dirty="0" err="1">
                <a:solidFill>
                  <a:srgbClr val="000099"/>
                </a:solidFill>
              </a:rPr>
              <a:t>Bạn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thấy</a:t>
            </a:r>
            <a:r>
              <a:rPr lang="en-US" sz="3600" dirty="0">
                <a:solidFill>
                  <a:srgbClr val="000099"/>
                </a:solidFill>
              </a:rPr>
              <a:t> ở </a:t>
            </a:r>
            <a:r>
              <a:rPr lang="en-US" sz="3600" dirty="0" err="1">
                <a:solidFill>
                  <a:srgbClr val="000099"/>
                </a:solidFill>
              </a:rPr>
              <a:t>quê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có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gì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lạ</a:t>
            </a:r>
            <a:r>
              <a:rPr lang="vi-VN" sz="3600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4. </a:t>
            </a:r>
            <a:r>
              <a:rPr lang="en-US" sz="3600" dirty="0" err="1">
                <a:solidFill>
                  <a:srgbClr val="000099"/>
                </a:solidFill>
              </a:rPr>
              <a:t>Bạnnhỏ</a:t>
            </a:r>
            <a:r>
              <a:rPr lang="en-US" sz="3600" dirty="0">
                <a:solidFill>
                  <a:srgbClr val="000099"/>
                </a:solidFill>
              </a:rPr>
              <a:t>  </a:t>
            </a:r>
            <a:r>
              <a:rPr lang="en-US" sz="3600" dirty="0" err="1">
                <a:solidFill>
                  <a:srgbClr val="000099"/>
                </a:solidFill>
              </a:rPr>
              <a:t>nghĩ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gì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về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những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người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hạt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gạo</a:t>
            </a:r>
            <a:r>
              <a:rPr lang="en-US" sz="3600" dirty="0">
                <a:solidFill>
                  <a:srgbClr val="000099"/>
                </a:solidFill>
              </a:rPr>
              <a:t> ?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14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-304800" y="619125"/>
            <a:ext cx="9485313" cy="5905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nhỏ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thành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phố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về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thăm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ngoại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nông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thôn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3.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thấy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có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điều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lạ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Đầm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nở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ngát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gặp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trăng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gặp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gió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bất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ngờ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con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đường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đấ</a:t>
            </a:r>
            <a:r>
              <a:rPr lang="en-US" sz="3600" dirty="0">
                <a:solidFill>
                  <a:srgbClr val="000099"/>
                </a:solidFill>
              </a:rPr>
              <a:t>t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rực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màu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rơm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phơi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bóng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mát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rợp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/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vầng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trăng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lá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thuyền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trôi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êm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đềm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vi-VN" sz="36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4.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Bạnnhỏ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nghĩ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về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làm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hạt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gạo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hạt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gạo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đã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lâu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nay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mới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gặp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làm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hạt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gạo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ruột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thịt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ngoại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mình</a:t>
            </a: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3" name="Action Button: End 2">
            <a:hlinkClick r:id="rId2" action="ppaction://hlinksldjump" highlightClick="1"/>
          </p:cNvPr>
          <p:cNvSpPr/>
          <p:nvPr/>
        </p:nvSpPr>
        <p:spPr>
          <a:xfrm>
            <a:off x="7924800" y="6096000"/>
            <a:ext cx="990600" cy="762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/>
              <a:t>	</a:t>
            </a:r>
            <a:r>
              <a:rPr lang="en-US" sz="3600" dirty="0" err="1">
                <a:solidFill>
                  <a:srgbClr val="FF0000"/>
                </a:solidFill>
              </a:rPr>
              <a:t>Học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sinh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đoạn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bài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tập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“ </a:t>
            </a:r>
            <a:r>
              <a:rPr lang="en-US" sz="3600" dirty="0" err="1">
                <a:solidFill>
                  <a:srgbClr val="FF0000"/>
                </a:solidFill>
              </a:rPr>
              <a:t>Mồ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Côi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xử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kiện</a:t>
            </a:r>
            <a:r>
              <a:rPr lang="en-US" sz="3600" dirty="0">
                <a:solidFill>
                  <a:srgbClr val="FF0000"/>
                </a:solidFill>
              </a:rPr>
              <a:t>” </a:t>
            </a:r>
            <a:r>
              <a:rPr lang="en-US" sz="3600" dirty="0" err="1">
                <a:solidFill>
                  <a:srgbClr val="FF0000"/>
                </a:solidFill>
              </a:rPr>
              <a:t>trang</a:t>
            </a:r>
            <a:r>
              <a:rPr lang="en-US" sz="3600" dirty="0">
                <a:solidFill>
                  <a:srgbClr val="FF0000"/>
                </a:solidFill>
              </a:rPr>
              <a:t> 139 -140. </a:t>
            </a:r>
            <a:r>
              <a:rPr lang="en-US" sz="3600" dirty="0" err="1">
                <a:solidFill>
                  <a:srgbClr val="FF0000"/>
                </a:solidFill>
              </a:rPr>
              <a:t>Trả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lời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các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câu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hỏi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sau</a:t>
            </a:r>
            <a:r>
              <a:rPr lang="en-US" sz="3600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99"/>
                </a:solidFill>
              </a:rPr>
              <a:t>1. </a:t>
            </a:r>
            <a:r>
              <a:rPr lang="en-US" sz="3600" dirty="0" err="1">
                <a:solidFill>
                  <a:srgbClr val="000099"/>
                </a:solidFill>
              </a:rPr>
              <a:t>Chủ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quán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kiện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dân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về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việc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gì</a:t>
            </a:r>
            <a:r>
              <a:rPr lang="en-US" sz="3600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	2. </a:t>
            </a:r>
            <a:r>
              <a:rPr lang="en-US" sz="3600" dirty="0" err="1">
                <a:solidFill>
                  <a:srgbClr val="000099"/>
                </a:solidFill>
              </a:rPr>
              <a:t>Tìm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câu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nêu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rõ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lí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lẽ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dân</a:t>
            </a:r>
            <a:r>
              <a:rPr lang="en-US" sz="3600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3. </a:t>
            </a:r>
            <a:r>
              <a:rPr lang="en-US" sz="3600" dirty="0" err="1">
                <a:solidFill>
                  <a:srgbClr val="000099"/>
                </a:solidFill>
              </a:rPr>
              <a:t>Tại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sao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Mồ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Côi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bảo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dân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xóc</a:t>
            </a:r>
            <a:r>
              <a:rPr lang="en-US" sz="3600" dirty="0">
                <a:solidFill>
                  <a:srgbClr val="000099"/>
                </a:solidFill>
              </a:rPr>
              <a:t> 2 </a:t>
            </a:r>
            <a:r>
              <a:rPr lang="en-US" sz="3600" dirty="0" err="1">
                <a:solidFill>
                  <a:srgbClr val="000099"/>
                </a:solidFill>
              </a:rPr>
              <a:t>đồng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đủ</a:t>
            </a:r>
            <a:r>
              <a:rPr lang="en-US" sz="3600" dirty="0">
                <a:solidFill>
                  <a:srgbClr val="000099"/>
                </a:solidFill>
              </a:rPr>
              <a:t> 10 </a:t>
            </a:r>
            <a:r>
              <a:rPr lang="en-US" sz="3600" dirty="0" err="1">
                <a:solidFill>
                  <a:srgbClr val="000099"/>
                </a:solidFill>
              </a:rPr>
              <a:t>lần</a:t>
            </a:r>
            <a:r>
              <a:rPr lang="vi-VN" sz="3600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4. </a:t>
            </a:r>
            <a:r>
              <a:rPr lang="en-US" sz="3600" dirty="0" err="1">
                <a:solidFill>
                  <a:srgbClr val="000099"/>
                </a:solidFill>
              </a:rPr>
              <a:t>Em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hãy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thử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đặt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một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truyện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15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99"/>
                </a:solidFill>
              </a:rPr>
              <a:t>1. </a:t>
            </a:r>
            <a:r>
              <a:rPr lang="en-US" sz="3600" dirty="0" err="1">
                <a:solidFill>
                  <a:srgbClr val="000099"/>
                </a:solidFill>
              </a:rPr>
              <a:t>Chủ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quán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kiện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dân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về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tội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vào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quán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hít</a:t>
            </a:r>
            <a:r>
              <a:rPr lang="en-US" sz="3600" dirty="0">
                <a:solidFill>
                  <a:srgbClr val="000099"/>
                </a:solidFill>
              </a:rPr>
              <a:t>  </a:t>
            </a:r>
            <a:r>
              <a:rPr lang="en-US" sz="3600" dirty="0" err="1">
                <a:solidFill>
                  <a:srgbClr val="000099"/>
                </a:solidFill>
              </a:rPr>
              <a:t>mùi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thơm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lợn</a:t>
            </a:r>
            <a:r>
              <a:rPr lang="en-US" sz="3600" dirty="0">
                <a:solidFill>
                  <a:srgbClr val="000099"/>
                </a:solidFill>
              </a:rPr>
              <a:t> quay, </a:t>
            </a:r>
            <a:r>
              <a:rPr lang="en-US" sz="3600" dirty="0" err="1">
                <a:solidFill>
                  <a:srgbClr val="000099"/>
                </a:solidFill>
              </a:rPr>
              <a:t>gà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luộc</a:t>
            </a:r>
            <a:r>
              <a:rPr lang="en-US" sz="3600" dirty="0">
                <a:solidFill>
                  <a:srgbClr val="000099"/>
                </a:solidFill>
              </a:rPr>
              <a:t>, </a:t>
            </a:r>
            <a:r>
              <a:rPr lang="en-US" sz="3600" dirty="0" err="1">
                <a:solidFill>
                  <a:srgbClr val="000099"/>
                </a:solidFill>
              </a:rPr>
              <a:t>vịt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rán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mà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trả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tiền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	2. </a:t>
            </a:r>
            <a:r>
              <a:rPr lang="en-US" sz="3600" dirty="0" err="1">
                <a:solidFill>
                  <a:srgbClr val="000099"/>
                </a:solidFill>
              </a:rPr>
              <a:t>Câu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nêu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rõ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lí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lẽ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của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dân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</a:t>
            </a:r>
            <a:r>
              <a:rPr lang="en-US" sz="3600" dirty="0">
                <a:solidFill>
                  <a:srgbClr val="000099"/>
                </a:solidFill>
              </a:rPr>
              <a:t> : </a:t>
            </a:r>
            <a:r>
              <a:rPr lang="en-US" sz="3600" b="1" i="1" dirty="0" err="1">
                <a:solidFill>
                  <a:srgbClr val="000099"/>
                </a:solidFill>
              </a:rPr>
              <a:t>Tôi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chỉ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vào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quán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ngồi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nhờ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để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ăn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miếng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cơm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nắm</a:t>
            </a:r>
            <a:r>
              <a:rPr lang="en-US" sz="3600" b="1" i="1" dirty="0">
                <a:solidFill>
                  <a:srgbClr val="000099"/>
                </a:solidFill>
              </a:rPr>
              <a:t>. </a:t>
            </a:r>
            <a:r>
              <a:rPr lang="en-US" sz="3600" b="1" i="1" dirty="0" err="1">
                <a:solidFill>
                  <a:srgbClr val="000099"/>
                </a:solidFill>
              </a:rPr>
              <a:t>Tôi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không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mua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gì</a:t>
            </a:r>
            <a:r>
              <a:rPr lang="en-US" sz="36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</a:rPr>
              <a:t>cả</a:t>
            </a:r>
            <a:r>
              <a:rPr lang="en-US" sz="3600" b="1" i="1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3. </a:t>
            </a:r>
            <a:r>
              <a:rPr lang="en-US" sz="3600" dirty="0" err="1">
                <a:solidFill>
                  <a:srgbClr val="000099"/>
                </a:solidFill>
              </a:rPr>
              <a:t>Mồ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Côi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bảo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nông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dân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xóc</a:t>
            </a:r>
            <a:r>
              <a:rPr lang="en-US" sz="3600" dirty="0">
                <a:solidFill>
                  <a:srgbClr val="000099"/>
                </a:solidFill>
              </a:rPr>
              <a:t> 2 </a:t>
            </a:r>
            <a:r>
              <a:rPr lang="en-US" sz="3600" dirty="0" err="1">
                <a:solidFill>
                  <a:srgbClr val="000099"/>
                </a:solidFill>
              </a:rPr>
              <a:t>đồng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bạc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đủ</a:t>
            </a:r>
            <a:r>
              <a:rPr lang="en-US" sz="3600" dirty="0">
                <a:solidFill>
                  <a:srgbClr val="000099"/>
                </a:solidFill>
              </a:rPr>
              <a:t> 10 </a:t>
            </a:r>
            <a:r>
              <a:rPr lang="en-US" sz="3600" dirty="0" err="1">
                <a:solidFill>
                  <a:srgbClr val="000099"/>
                </a:solidFill>
              </a:rPr>
              <a:t>lần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thì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mới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đủ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số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tiền</a:t>
            </a:r>
            <a:r>
              <a:rPr lang="en-US" sz="3600" dirty="0">
                <a:solidFill>
                  <a:srgbClr val="000099"/>
                </a:solidFill>
              </a:rPr>
              <a:t> 20 </a:t>
            </a:r>
            <a:r>
              <a:rPr lang="en-US" sz="3600" dirty="0" err="1">
                <a:solidFill>
                  <a:srgbClr val="000099"/>
                </a:solidFill>
              </a:rPr>
              <a:t>đồng</a:t>
            </a:r>
            <a:r>
              <a:rPr lang="en-US" sz="3600" dirty="0">
                <a:solidFill>
                  <a:srgbClr val="000099"/>
                </a:solidFill>
              </a:rPr>
              <a:t>.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4. </a:t>
            </a:r>
            <a:r>
              <a:rPr lang="en-US" sz="3600" dirty="0" err="1">
                <a:solidFill>
                  <a:srgbClr val="000099"/>
                </a:solidFill>
              </a:rPr>
              <a:t>Em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đặt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một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khác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cho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truyện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là</a:t>
            </a:r>
            <a:r>
              <a:rPr lang="en-US" sz="3600" dirty="0">
                <a:solidFill>
                  <a:srgbClr val="000099"/>
                </a:solidFill>
              </a:rPr>
              <a:t> : </a:t>
            </a:r>
            <a:r>
              <a:rPr lang="en-US" sz="3600" dirty="0" err="1">
                <a:solidFill>
                  <a:srgbClr val="000099"/>
                </a:solidFill>
              </a:rPr>
              <a:t>Vị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quan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tòa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thông</a:t>
            </a:r>
            <a:r>
              <a:rPr lang="en-US" sz="3600" dirty="0">
                <a:solidFill>
                  <a:srgbClr val="000099"/>
                </a:solidFill>
              </a:rPr>
              <a:t> minh / </a:t>
            </a:r>
            <a:r>
              <a:rPr lang="en-US" sz="3600" dirty="0" err="1">
                <a:solidFill>
                  <a:srgbClr val="000099"/>
                </a:solidFill>
              </a:rPr>
              <a:t>Phiên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xử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thú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vị</a:t>
            </a:r>
            <a:r>
              <a:rPr lang="en-US" sz="3600" dirty="0">
                <a:solidFill>
                  <a:srgbClr val="000099"/>
                </a:solidFill>
              </a:rPr>
              <a:t> / </a:t>
            </a:r>
            <a:r>
              <a:rPr lang="en-US" sz="3600" dirty="0" err="1">
                <a:solidFill>
                  <a:srgbClr val="000099"/>
                </a:solidFill>
              </a:rPr>
              <a:t>Bẽ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mặt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kẻ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tham</a:t>
            </a:r>
            <a:r>
              <a:rPr lang="en-US" sz="3600" dirty="0">
                <a:solidFill>
                  <a:srgbClr val="000099"/>
                </a:solidFill>
              </a:rPr>
              <a:t> lam / </a:t>
            </a:r>
            <a:r>
              <a:rPr lang="en-US" sz="3600" dirty="0" err="1">
                <a:solidFill>
                  <a:srgbClr val="000099"/>
                </a:solidFill>
              </a:rPr>
              <a:t>Ăn</a:t>
            </a:r>
            <a:r>
              <a:rPr lang="en-US" sz="3600" dirty="0">
                <a:solidFill>
                  <a:srgbClr val="000099"/>
                </a:solidFill>
              </a:rPr>
              <a:t> “</a:t>
            </a:r>
            <a:r>
              <a:rPr lang="en-US" sz="3600" dirty="0" err="1">
                <a:solidFill>
                  <a:srgbClr val="000099"/>
                </a:solidFill>
              </a:rPr>
              <a:t>hơi</a:t>
            </a:r>
            <a:r>
              <a:rPr lang="en-US" sz="3600" dirty="0">
                <a:solidFill>
                  <a:srgbClr val="000099"/>
                </a:solidFill>
              </a:rPr>
              <a:t>” </a:t>
            </a:r>
            <a:r>
              <a:rPr lang="en-US" sz="3600" dirty="0" err="1">
                <a:solidFill>
                  <a:srgbClr val="000099"/>
                </a:solidFill>
              </a:rPr>
              <a:t>trả</a:t>
            </a:r>
            <a:r>
              <a:rPr lang="en-US" sz="3600" dirty="0">
                <a:solidFill>
                  <a:srgbClr val="000099"/>
                </a:solidFill>
              </a:rPr>
              <a:t> “</a:t>
            </a:r>
            <a:r>
              <a:rPr lang="en-US" sz="3600" dirty="0" err="1">
                <a:solidFill>
                  <a:srgbClr val="000099"/>
                </a:solidFill>
              </a:rPr>
              <a:t>tiếng</a:t>
            </a:r>
            <a:r>
              <a:rPr lang="en-US" sz="3600" dirty="0">
                <a:solidFill>
                  <a:srgbClr val="000099"/>
                </a:solidFill>
              </a:rPr>
              <a:t>”.</a:t>
            </a:r>
            <a:endParaRPr lang="vi-VN" sz="36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848600" y="6324600"/>
            <a:ext cx="12954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4000" dirty="0"/>
              <a:t>	</a:t>
            </a:r>
            <a:r>
              <a:rPr lang="en-US" sz="4000" dirty="0" err="1">
                <a:solidFill>
                  <a:srgbClr val="FF0000"/>
                </a:solidFill>
              </a:rPr>
              <a:t>Học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sinh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đọc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một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đoạn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trong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bài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tập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đọc</a:t>
            </a:r>
            <a:r>
              <a:rPr lang="en-US" sz="4000" dirty="0">
                <a:solidFill>
                  <a:srgbClr val="FF0000"/>
                </a:solidFill>
              </a:rPr>
              <a:t> “ </a:t>
            </a:r>
            <a:r>
              <a:rPr lang="en-US" sz="4000" dirty="0" err="1">
                <a:solidFill>
                  <a:srgbClr val="FF0000"/>
                </a:solidFill>
              </a:rPr>
              <a:t>Anh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Đom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Đóm</a:t>
            </a:r>
            <a:r>
              <a:rPr lang="en-US" sz="4000" dirty="0">
                <a:solidFill>
                  <a:srgbClr val="FF0000"/>
                </a:solidFill>
              </a:rPr>
              <a:t> ” </a:t>
            </a:r>
            <a:r>
              <a:rPr lang="en-US" sz="4000" dirty="0" err="1">
                <a:solidFill>
                  <a:srgbClr val="FF0000"/>
                </a:solidFill>
              </a:rPr>
              <a:t>trang</a:t>
            </a:r>
            <a:r>
              <a:rPr lang="en-US" sz="4000" dirty="0">
                <a:solidFill>
                  <a:srgbClr val="FF0000"/>
                </a:solidFill>
              </a:rPr>
              <a:t> 143 -144. </a:t>
            </a:r>
            <a:r>
              <a:rPr lang="en-US" sz="4000" dirty="0" err="1">
                <a:solidFill>
                  <a:srgbClr val="FF0000"/>
                </a:solidFill>
              </a:rPr>
              <a:t>Trả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lời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một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trong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các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câu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hỏi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sau</a:t>
            </a:r>
            <a:r>
              <a:rPr lang="en-US" sz="4000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4000" dirty="0"/>
              <a:t>	</a:t>
            </a:r>
            <a:r>
              <a:rPr lang="en-US" sz="4000" dirty="0">
                <a:solidFill>
                  <a:srgbClr val="000099"/>
                </a:solidFill>
              </a:rPr>
              <a:t>1. </a:t>
            </a:r>
            <a:r>
              <a:rPr lang="en-US" sz="4000" dirty="0" err="1">
                <a:solidFill>
                  <a:srgbClr val="000099"/>
                </a:solidFill>
              </a:rPr>
              <a:t>Anh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Đóm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lên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đèn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đâu</a:t>
            </a:r>
            <a:r>
              <a:rPr lang="en-US" sz="4000" dirty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4000" dirty="0">
                <a:solidFill>
                  <a:srgbClr val="000099"/>
                </a:solidFill>
              </a:rPr>
              <a:t>	2. </a:t>
            </a:r>
            <a:r>
              <a:rPr lang="en-US" sz="4000" dirty="0" err="1">
                <a:solidFill>
                  <a:srgbClr val="000099"/>
                </a:solidFill>
              </a:rPr>
              <a:t>Anh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Đóm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thấy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những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cảnh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gì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trong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đêm</a:t>
            </a:r>
            <a:r>
              <a:rPr lang="en-US" sz="4000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4000" dirty="0">
                <a:solidFill>
                  <a:srgbClr val="000099"/>
                </a:solidFill>
              </a:rPr>
              <a:t>	3. </a:t>
            </a:r>
            <a:r>
              <a:rPr lang="en-US" sz="4000" dirty="0" err="1">
                <a:solidFill>
                  <a:srgbClr val="000099"/>
                </a:solidFill>
              </a:rPr>
              <a:t>Tìm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một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hình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ảnh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đẹp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của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anh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Đóm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trong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bài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thơ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vi-VN" sz="4000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4000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16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4000" dirty="0"/>
              <a:t>	</a:t>
            </a:r>
            <a:r>
              <a:rPr lang="en-US" sz="4000" dirty="0">
                <a:solidFill>
                  <a:srgbClr val="000099"/>
                </a:solidFill>
              </a:rPr>
              <a:t>1. </a:t>
            </a:r>
            <a:r>
              <a:rPr lang="en-US" sz="4000" dirty="0" err="1">
                <a:solidFill>
                  <a:srgbClr val="000099"/>
                </a:solidFill>
              </a:rPr>
              <a:t>Anh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Đóm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lên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đèn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gác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cho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mọi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người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ngủ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yên</a:t>
            </a:r>
            <a:r>
              <a:rPr lang="en-US" sz="4000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4000" dirty="0">
                <a:solidFill>
                  <a:srgbClr val="000099"/>
                </a:solidFill>
              </a:rPr>
              <a:t>	2. </a:t>
            </a:r>
            <a:r>
              <a:rPr lang="en-US" sz="4000" dirty="0" err="1">
                <a:solidFill>
                  <a:srgbClr val="000099"/>
                </a:solidFill>
              </a:rPr>
              <a:t>Anh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Đóm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thấy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những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cảnh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trong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đêm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là</a:t>
            </a:r>
            <a:r>
              <a:rPr lang="en-US" sz="4000" dirty="0">
                <a:solidFill>
                  <a:srgbClr val="000099"/>
                </a:solidFill>
              </a:rPr>
              <a:t>: </a:t>
            </a:r>
            <a:r>
              <a:rPr lang="en-US" sz="4000" dirty="0" err="1">
                <a:solidFill>
                  <a:srgbClr val="000099"/>
                </a:solidFill>
              </a:rPr>
              <a:t>Chị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Cò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Bợ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ru</a:t>
            </a:r>
            <a:r>
              <a:rPr lang="en-US" sz="4000" dirty="0">
                <a:solidFill>
                  <a:srgbClr val="000099"/>
                </a:solidFill>
              </a:rPr>
              <a:t> con, </a:t>
            </a:r>
            <a:r>
              <a:rPr lang="en-US" sz="4000" dirty="0" err="1">
                <a:solidFill>
                  <a:srgbClr val="000099"/>
                </a:solidFill>
              </a:rPr>
              <a:t>thím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Vạc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lặng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lẽ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mò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tôm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bên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sông</a:t>
            </a:r>
            <a:r>
              <a:rPr lang="en-US" sz="4000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4000" dirty="0">
                <a:solidFill>
                  <a:srgbClr val="000099"/>
                </a:solidFill>
              </a:rPr>
              <a:t>	3. </a:t>
            </a:r>
            <a:r>
              <a:rPr lang="en-US" sz="4000" dirty="0" err="1">
                <a:solidFill>
                  <a:srgbClr val="000099"/>
                </a:solidFill>
              </a:rPr>
              <a:t>Một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hình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ảnh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đẹp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của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anh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Đóm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trong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bài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thơ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là</a:t>
            </a:r>
            <a:r>
              <a:rPr lang="en-US" sz="4000" dirty="0">
                <a:solidFill>
                  <a:srgbClr val="000099"/>
                </a:solidFill>
              </a:rPr>
              <a:t> : </a:t>
            </a:r>
            <a:r>
              <a:rPr lang="en-US" sz="4000" dirty="0" err="1">
                <a:solidFill>
                  <a:srgbClr val="000099"/>
                </a:solidFill>
              </a:rPr>
              <a:t>Đóm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rất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êm</a:t>
            </a:r>
            <a:r>
              <a:rPr lang="en-US" sz="4000" dirty="0">
                <a:solidFill>
                  <a:srgbClr val="000099"/>
                </a:solidFill>
              </a:rPr>
              <a:t>, </a:t>
            </a:r>
            <a:r>
              <a:rPr lang="en-US" sz="4000" dirty="0" err="1">
                <a:solidFill>
                  <a:srgbClr val="000099"/>
                </a:solidFill>
              </a:rPr>
              <a:t>đi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suốt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một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đêm</a:t>
            </a:r>
            <a:r>
              <a:rPr lang="en-US" sz="4000" dirty="0">
                <a:solidFill>
                  <a:srgbClr val="000099"/>
                </a:solidFill>
              </a:rPr>
              <a:t>, lo </a:t>
            </a:r>
            <a:r>
              <a:rPr lang="en-US" sz="4000" dirty="0" err="1">
                <a:solidFill>
                  <a:srgbClr val="000099"/>
                </a:solidFill>
              </a:rPr>
              <a:t>cho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người</a:t>
            </a:r>
            <a:r>
              <a:rPr lang="en-US" sz="4000" dirty="0">
                <a:solidFill>
                  <a:srgbClr val="000099"/>
                </a:solidFill>
              </a:rPr>
              <a:t> </a:t>
            </a:r>
            <a:r>
              <a:rPr lang="en-US" sz="4000" dirty="0" err="1">
                <a:solidFill>
                  <a:srgbClr val="000099"/>
                </a:solidFill>
              </a:rPr>
              <a:t>ngủ</a:t>
            </a:r>
            <a:r>
              <a:rPr lang="en-US" sz="4000" dirty="0">
                <a:solidFill>
                  <a:srgbClr val="000099"/>
                </a:solidFill>
              </a:rPr>
              <a:t>.</a:t>
            </a:r>
            <a:endParaRPr lang="vi-VN" sz="4000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4000" dirty="0">
                <a:solidFill>
                  <a:srgbClr val="000099"/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0"/>
            <a:ext cx="8686800" cy="1447800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Bài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2(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trang</a:t>
            </a:r>
            <a:r>
              <a:rPr lang="en-US" sz="320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149). 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điền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dấu</a:t>
            </a:r>
            <a:r>
              <a:rPr lang="en-US" sz="3200" b="1" i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chấm</a:t>
            </a:r>
            <a:r>
              <a:rPr lang="en-US" sz="3200" b="1" i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b="1" i="1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hay </a:t>
            </a:r>
            <a:r>
              <a:rPr lang="en-US" sz="3200" b="1" i="1" dirty="0" err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dấu</a:t>
            </a:r>
            <a:r>
              <a:rPr lang="en-US" sz="3200" b="1" i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phẩy</a:t>
            </a:r>
            <a:r>
              <a:rPr lang="en-US" sz="3200" b="1" i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vào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mỗi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ô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trống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trong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đoạn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văn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sau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?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28600" y="1371600"/>
            <a:ext cx="8686800" cy="4648200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Cà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Mau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đất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xốp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đất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nẻ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chân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chim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nền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nhà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cũng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rạn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nứt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	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cái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đất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phập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phều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và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lắm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gió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lắm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dông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như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thế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đứng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lẻ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khó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mà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chống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chọi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nổi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Cây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bình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bát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cây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bần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cũng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phải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quây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quần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thành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chòm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thành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rặng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phải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dài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phải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cắm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sâu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vào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lòng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đất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38800" y="62484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Theo</a:t>
            </a:r>
            <a:r>
              <a:rPr lang="en-US" sz="2800" dirty="0"/>
              <a:t> Mai </a:t>
            </a:r>
            <a:r>
              <a:rPr lang="en-US" sz="2800" dirty="0" err="1"/>
              <a:t>Văn</a:t>
            </a:r>
            <a:r>
              <a:rPr lang="en-US" sz="2800" dirty="0"/>
              <a:t> </a:t>
            </a:r>
            <a:r>
              <a:rPr lang="en-US" sz="2800" dirty="0" err="1"/>
              <a:t>Tạo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9448800" y="0"/>
            <a:ext cx="838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>
                <a:solidFill>
                  <a:srgbClr val="FF0000"/>
                </a:solidFill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10200" y="1701225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mùa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nắng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9372600" y="15240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ùa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nắng</a:t>
            </a:r>
            <a:r>
              <a:rPr lang="en-US" sz="3200" dirty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9372600" y="2057400"/>
            <a:ext cx="6096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FF0000"/>
                </a:solidFill>
                <a:latin typeface=".TMC-Ong Do" pitchFamily="2" charset="0"/>
              </a:rPr>
              <a:t>,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26670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trên</a:t>
            </a:r>
            <a:endParaRPr lang="en-US" sz="32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1219200" y="2615625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rên</a:t>
            </a:r>
            <a:endParaRPr lang="en-US" sz="32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448800" y="2895600"/>
            <a:ext cx="838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>
                <a:solidFill>
                  <a:srgbClr val="FF0000"/>
                </a:solidFill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372600" y="3886200"/>
            <a:ext cx="838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>
                <a:solidFill>
                  <a:srgbClr val="FF0000"/>
                </a:solidFill>
              </a:rPr>
              <a:t>,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38600" y="31242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cây</a:t>
            </a:r>
            <a:endParaRPr lang="en-US" sz="32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44000" y="5288340"/>
            <a:ext cx="838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>
                <a:solidFill>
                  <a:srgbClr val="FF0000"/>
                </a:solidFill>
              </a:rPr>
              <a:t>,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210800" y="4876800"/>
            <a:ext cx="838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>
                <a:solidFill>
                  <a:srgbClr val="FF0000"/>
                </a:solidFill>
              </a:rPr>
              <a:t>,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1219200" y="4800600"/>
            <a:ext cx="838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>
                <a:solidFill>
                  <a:srgbClr val="FF0000"/>
                </a:solidFill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00400" y="4611469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000099"/>
                </a:solidFill>
              </a:rPr>
              <a:t>rễ</a:t>
            </a:r>
            <a:endParaRPr lang="en-US" sz="3600" dirty="0">
              <a:solidFill>
                <a:srgbClr val="000099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1066800" y="60198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</a:rPr>
              <a:t>R</a:t>
            </a:r>
            <a:r>
              <a:rPr lang="en-US" sz="3600" dirty="0" err="1">
                <a:solidFill>
                  <a:srgbClr val="000099"/>
                </a:solidFill>
              </a:rPr>
              <a:t>ễ</a:t>
            </a:r>
            <a:endParaRPr lang="en-US" sz="3600" dirty="0">
              <a:solidFill>
                <a:srgbClr val="00009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668000" y="3733800"/>
            <a:ext cx="838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>
                <a:solidFill>
                  <a:srgbClr val="FF0000"/>
                </a:solidFill>
              </a:rPr>
              <a:t>,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-0.01434 L -0.47917 0.14104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00" y="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83 -0.03838 C -0.02847 -0.04046 -0.05469 -0.04254 -0.06389 -0.04254 C -0.12222 -0.04254 -0.18194 -0.00925 -0.18194 0.02404 C -0.18194 0.00717 -0.21198 -0.00925 -0.24028 -0.00925 C -0.27031 -0.00925 -0.29861 0.0074 -0.29861 0.02404 C -0.29861 0.01572 -0.31354 0.00717 -0.32847 0.00717 C -0.3434 0.00717 -0.35851 0.01549 -0.35851 0.02404 C -0.35851 0.01965 -0.36597 0.01572 -0.37344 0.01572 C -0.3809 0.01572 -0.38837 0.01988 -0.38837 0.02404 C -0.38837 0.02173 -0.39236 0.01965 -0.39583 0.01965 C -0.39774 0.01965 -0.4033 0.02173 -0.4033 0.02404 C -0.4033 0.02289 -0.40538 0.02173 -0.40729 0.02173 C -0.40729 0.0215 -0.41111 0.02289 -0.41111 0.02404 C -0.41111 0.02335 -0.41111 0.02289 -0.41319 0.02289 C -0.41319 0.02312 -0.4151 0.02335 -0.4151 0.02404 C -0.4151 0.02358 -0.4151 0.02335 -0.4151 0.02312 C -0.41701 0.02312 -0.41701 0.02335 -0.41701 0.02381 C -0.41892 0.02381 -0.41892 0.02335 -0.41892 0.02312 C -0.42083 0.02312 -0.42083 0.02335 -0.42083 0.02381 " pathEditMode="relative" rAng="0" ptsTypes="fffffffffffffffffff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00" y="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83237E-6 L -0.20833 -0.14751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00" y="-7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5723E-6 L -0.10417 -0.2141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0" y="-10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81503E-6 L 0.175 0.00925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00" y="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 -1.21387E-6 L -0.6375 -0.203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100" y="-10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75 -0.04092 L -0.29583 -0.34057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00" y="-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045E-16 0.0111 L -0.2125 -0.05872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00" y="-3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778E-17 -4.04624E-7 L 0.44583 -0.13642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00" y="-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778E-17 3.93064E-6 L 0.45833 -0.21087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00" y="-1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32948E-6 L -0.5375 -0.12532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00" y="-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  <p:bldP spid="8" grpId="1"/>
      <p:bldP spid="9" grpId="0"/>
      <p:bldP spid="10" grpId="0"/>
      <p:bldP spid="11" grpId="0"/>
      <p:bldP spid="11" grpId="1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0" grpId="1"/>
      <p:bldP spid="2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1357" y="908916"/>
            <a:ext cx="877313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2(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150).  </a:t>
            </a:r>
            <a:r>
              <a:rPr lang="vi-VN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Em </a:t>
            </a:r>
            <a:r>
              <a:rPr lang="vi-VN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bị mất thẻ đọc sách. Hãy viết 1 lá đơn xin thư viện trường cấp lại thẻ cho em.</a:t>
            </a:r>
          </a:p>
          <a:p>
            <a:endParaRPr lang="vi-VN" sz="2800" dirty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       </a:t>
            </a:r>
            <a:r>
              <a:rPr lang="vi-VN" sz="2800" dirty="0" smtClean="0">
                <a:latin typeface="+mj-lt"/>
              </a:rPr>
              <a:t>Em </a:t>
            </a:r>
            <a:r>
              <a:rPr lang="vi-VN" sz="2800" dirty="0">
                <a:latin typeface="+mj-lt"/>
              </a:rPr>
              <a:t>nhớ lại mẫu "</a:t>
            </a:r>
            <a:r>
              <a:rPr lang="vi-VN" sz="2800" i="1" dirty="0">
                <a:latin typeface="+mj-lt"/>
              </a:rPr>
              <a:t>Đơn xin cấp thẻ đọc sách</a:t>
            </a:r>
            <a:r>
              <a:rPr lang="vi-VN" sz="2800" dirty="0">
                <a:latin typeface="+mj-lt"/>
              </a:rPr>
              <a:t>" (SGK Tiếng Việt 3, tập 1, trang 11) và viết 1 lá đơn có hình thức tương tự.</a:t>
            </a:r>
          </a:p>
          <a:p>
            <a:r>
              <a:rPr lang="vi-VN" sz="2800" dirty="0">
                <a:latin typeface="+mj-lt"/>
              </a:rPr>
              <a:t>- Lưu ý: Em cần thay đổi nội dung lá đơn như: tên đơn, lí do xin cấp lại thẻ</a:t>
            </a:r>
            <a:r>
              <a:rPr lang="vi-VN" sz="2800" dirty="0" smtClean="0">
                <a:latin typeface="+mj-lt"/>
              </a:rPr>
              <a:t>.</a:t>
            </a:r>
            <a:endParaRPr lang="vi-VN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8177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42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hinh nen 10"/>
          <p:cNvPicPr>
            <a:picLocks noChangeAspect="1" noChangeArrowheads="1"/>
          </p:cNvPicPr>
          <p:nvPr/>
        </p:nvPicPr>
        <p:blipFill>
          <a:blip r:embed="rId2">
            <a:lum bright="24000"/>
          </a:blip>
          <a:srcRect/>
          <a:stretch>
            <a:fillRect/>
          </a:stretch>
        </p:blipFill>
        <p:spPr bwMode="auto">
          <a:xfrm>
            <a:off x="-323850" y="-242888"/>
            <a:ext cx="9753600" cy="731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Oval 33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1057462">
            <a:off x="6083300" y="14684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F97F4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8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196" name="Freeform 34"/>
          <p:cNvSpPr>
            <a:spLocks/>
          </p:cNvSpPr>
          <p:nvPr/>
        </p:nvSpPr>
        <p:spPr bwMode="auto">
          <a:xfrm rot="1057462">
            <a:off x="4933950" y="2806700"/>
            <a:ext cx="781050" cy="4295775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AutoShape 35"/>
          <p:cNvSpPr>
            <a:spLocks noChangeArrowheads="1"/>
          </p:cNvSpPr>
          <p:nvPr/>
        </p:nvSpPr>
        <p:spPr bwMode="auto">
          <a:xfrm rot="1057462">
            <a:off x="6173788" y="2998788"/>
            <a:ext cx="144462" cy="215900"/>
          </a:xfrm>
          <a:prstGeom prst="flowChartCollate">
            <a:avLst/>
          </a:prstGeom>
          <a:gradFill rotWithShape="1">
            <a:gsLst>
              <a:gs pos="0">
                <a:srgbClr val="F97F4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Oval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800344">
            <a:off x="5100638" y="1724025"/>
            <a:ext cx="936625" cy="1582738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7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199" name="Freeform 5"/>
          <p:cNvSpPr>
            <a:spLocks/>
          </p:cNvSpPr>
          <p:nvPr/>
        </p:nvSpPr>
        <p:spPr bwMode="auto">
          <a:xfrm rot="800344">
            <a:off x="4578350" y="3194050"/>
            <a:ext cx="468313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AutoShape 6"/>
          <p:cNvSpPr>
            <a:spLocks noChangeArrowheads="1"/>
          </p:cNvSpPr>
          <p:nvPr/>
        </p:nvSpPr>
        <p:spPr bwMode="auto">
          <a:xfrm rot="800344">
            <a:off x="5254625" y="3273425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Oval 9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1198510">
            <a:off x="5500688" y="3146425"/>
            <a:ext cx="936625" cy="1582738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 dirty="0">
                <a:solidFill>
                  <a:srgbClr val="000099"/>
                </a:solidFill>
              </a:rPr>
              <a:t>11</a:t>
            </a:r>
            <a:endParaRPr lang="vi-VN" sz="5400" b="1" dirty="0">
              <a:solidFill>
                <a:srgbClr val="000099"/>
              </a:solidFill>
            </a:endParaRPr>
          </a:p>
        </p:txBody>
      </p:sp>
      <p:sp>
        <p:nvSpPr>
          <p:cNvPr id="8202" name="Freeform 10"/>
          <p:cNvSpPr>
            <a:spLocks/>
          </p:cNvSpPr>
          <p:nvPr/>
        </p:nvSpPr>
        <p:spPr bwMode="auto">
          <a:xfrm rot="1198510">
            <a:off x="4711700" y="4514850"/>
            <a:ext cx="468313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 rot="1198510">
            <a:off x="5556250" y="4664075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Oval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711575" y="1222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2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05" name="Freeform 22"/>
          <p:cNvSpPr>
            <a:spLocks/>
          </p:cNvSpPr>
          <p:nvPr/>
        </p:nvSpPr>
        <p:spPr bwMode="auto">
          <a:xfrm>
            <a:off x="3748088" y="1704975"/>
            <a:ext cx="468312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6" name="AutoShape 23"/>
          <p:cNvSpPr>
            <a:spLocks noChangeArrowheads="1"/>
          </p:cNvSpPr>
          <p:nvPr/>
        </p:nvSpPr>
        <p:spPr bwMode="auto">
          <a:xfrm>
            <a:off x="4071938" y="1704975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Oval 25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-864877">
            <a:off x="2578100" y="577850"/>
            <a:ext cx="936625" cy="15827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6078"/>
                  <a:invGamma/>
                </a:schemeClr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7200" b="1" dirty="0">
                <a:solidFill>
                  <a:schemeClr val="accent2"/>
                </a:solidFill>
              </a:rPr>
              <a:t>1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08" name="Freeform 26"/>
          <p:cNvSpPr>
            <a:spLocks/>
          </p:cNvSpPr>
          <p:nvPr/>
        </p:nvSpPr>
        <p:spPr bwMode="auto">
          <a:xfrm rot="-864877">
            <a:off x="3230563" y="2133600"/>
            <a:ext cx="468312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9" name="AutoShape 27"/>
          <p:cNvSpPr>
            <a:spLocks noChangeArrowheads="1"/>
          </p:cNvSpPr>
          <p:nvPr/>
        </p:nvSpPr>
        <p:spPr bwMode="auto">
          <a:xfrm rot="-864877">
            <a:off x="3162300" y="214153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Oval 29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791075" y="311150"/>
            <a:ext cx="936625" cy="15827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000099"/>
                </a:solidFill>
              </a:rPr>
              <a:t>3</a:t>
            </a:r>
            <a:endParaRPr lang="vi-VN" sz="7200" b="1" dirty="0">
              <a:solidFill>
                <a:srgbClr val="000099"/>
              </a:solidFill>
            </a:endParaRPr>
          </a:p>
        </p:txBody>
      </p:sp>
      <p:sp>
        <p:nvSpPr>
          <p:cNvPr id="8211" name="Freeform 30"/>
          <p:cNvSpPr>
            <a:spLocks/>
          </p:cNvSpPr>
          <p:nvPr/>
        </p:nvSpPr>
        <p:spPr bwMode="auto">
          <a:xfrm>
            <a:off x="4827588" y="1893888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2" name="AutoShape 31"/>
          <p:cNvSpPr>
            <a:spLocks noChangeArrowheads="1"/>
          </p:cNvSpPr>
          <p:nvPr/>
        </p:nvSpPr>
        <p:spPr bwMode="auto">
          <a:xfrm>
            <a:off x="5151438" y="18938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Oval 45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143375" y="1606550"/>
            <a:ext cx="936625" cy="15827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6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14" name="Freeform 46"/>
          <p:cNvSpPr>
            <a:spLocks/>
          </p:cNvSpPr>
          <p:nvPr/>
        </p:nvSpPr>
        <p:spPr bwMode="auto">
          <a:xfrm>
            <a:off x="4179888" y="3189288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5" name="AutoShape 47"/>
          <p:cNvSpPr>
            <a:spLocks noChangeArrowheads="1"/>
          </p:cNvSpPr>
          <p:nvPr/>
        </p:nvSpPr>
        <p:spPr bwMode="auto">
          <a:xfrm>
            <a:off x="4503738" y="31892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Oval 49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-539169">
            <a:off x="3379788" y="1843088"/>
            <a:ext cx="936625" cy="1582737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000099"/>
                </a:solidFill>
              </a:rPr>
              <a:t>5</a:t>
            </a:r>
            <a:endParaRPr lang="vi-VN" sz="7200" b="1" dirty="0">
              <a:solidFill>
                <a:srgbClr val="000099"/>
              </a:solidFill>
            </a:endParaRPr>
          </a:p>
        </p:txBody>
      </p:sp>
      <p:sp>
        <p:nvSpPr>
          <p:cNvPr id="8217" name="Freeform 50"/>
          <p:cNvSpPr>
            <a:spLocks/>
          </p:cNvSpPr>
          <p:nvPr/>
        </p:nvSpPr>
        <p:spPr bwMode="auto">
          <a:xfrm rot="-539169">
            <a:off x="3800475" y="342741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8" name="AutoShape 51"/>
          <p:cNvSpPr>
            <a:spLocks noChangeArrowheads="1"/>
          </p:cNvSpPr>
          <p:nvPr/>
        </p:nvSpPr>
        <p:spPr bwMode="auto">
          <a:xfrm rot="-539169">
            <a:off x="3879850" y="3421063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9" name="Oval 53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-1165290">
            <a:off x="2368550" y="19891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4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20" name="Freeform 54"/>
          <p:cNvSpPr>
            <a:spLocks/>
          </p:cNvSpPr>
          <p:nvPr/>
        </p:nvSpPr>
        <p:spPr bwMode="auto">
          <a:xfrm rot="-1165290">
            <a:off x="3228975" y="349726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1" name="AutoShape 55"/>
          <p:cNvSpPr>
            <a:spLocks noChangeArrowheads="1"/>
          </p:cNvSpPr>
          <p:nvPr/>
        </p:nvSpPr>
        <p:spPr bwMode="auto">
          <a:xfrm rot="-1165290">
            <a:off x="3028950" y="353218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2" name="Oval 4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632288">
            <a:off x="4516438" y="3074988"/>
            <a:ext cx="936625" cy="1582737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 b="1" dirty="0">
                <a:solidFill>
                  <a:schemeClr val="accent2"/>
                </a:solidFill>
              </a:rPr>
              <a:t>10</a:t>
            </a:r>
            <a:endParaRPr lang="vi-VN" sz="6600" b="1" dirty="0">
              <a:solidFill>
                <a:schemeClr val="accent2"/>
              </a:solidFill>
            </a:endParaRPr>
          </a:p>
        </p:txBody>
      </p:sp>
      <p:sp>
        <p:nvSpPr>
          <p:cNvPr id="8223" name="Freeform 42"/>
          <p:cNvSpPr>
            <a:spLocks/>
          </p:cNvSpPr>
          <p:nvPr/>
        </p:nvSpPr>
        <p:spPr bwMode="auto">
          <a:xfrm rot="632288">
            <a:off x="4108450" y="4579938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4" name="AutoShape 43"/>
          <p:cNvSpPr>
            <a:spLocks noChangeArrowheads="1"/>
          </p:cNvSpPr>
          <p:nvPr/>
        </p:nvSpPr>
        <p:spPr bwMode="auto">
          <a:xfrm rot="632288">
            <a:off x="4713288" y="46370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5" name="Oval 13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-672914">
            <a:off x="3244850" y="3294063"/>
            <a:ext cx="936625" cy="1582737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920000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>
                <a:solidFill>
                  <a:schemeClr val="accent2"/>
                </a:solidFill>
              </a:rPr>
              <a:t>9</a:t>
            </a:r>
            <a:endParaRPr lang="vi-VN" sz="7200" b="1">
              <a:solidFill>
                <a:schemeClr val="accent2"/>
              </a:solidFill>
            </a:endParaRPr>
          </a:p>
        </p:txBody>
      </p:sp>
      <p:sp>
        <p:nvSpPr>
          <p:cNvPr id="8226" name="Freeform 14"/>
          <p:cNvSpPr>
            <a:spLocks/>
          </p:cNvSpPr>
          <p:nvPr/>
        </p:nvSpPr>
        <p:spPr bwMode="auto">
          <a:xfrm rot="-672914">
            <a:off x="3760788" y="4868863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7" name="AutoShape 15"/>
          <p:cNvSpPr>
            <a:spLocks noChangeArrowheads="1"/>
          </p:cNvSpPr>
          <p:nvPr/>
        </p:nvSpPr>
        <p:spPr bwMode="auto">
          <a:xfrm rot="-672914">
            <a:off x="3779838" y="4867275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8" name="Oval 37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265461">
            <a:off x="4052888" y="4060825"/>
            <a:ext cx="936625" cy="1582738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 dirty="0">
                <a:solidFill>
                  <a:schemeClr val="accent2"/>
                </a:solidFill>
              </a:rPr>
              <a:t>12</a:t>
            </a:r>
            <a:endParaRPr lang="vi-VN" sz="4800" b="1" dirty="0">
              <a:solidFill>
                <a:schemeClr val="accent2"/>
              </a:solidFill>
            </a:endParaRPr>
          </a:p>
        </p:txBody>
      </p:sp>
      <p:sp>
        <p:nvSpPr>
          <p:cNvPr id="8229" name="AutoShape 39"/>
          <p:cNvSpPr>
            <a:spLocks noChangeArrowheads="1"/>
          </p:cNvSpPr>
          <p:nvPr/>
        </p:nvSpPr>
        <p:spPr bwMode="auto">
          <a:xfrm rot="265461">
            <a:off x="4343400" y="5637213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Oval 3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1692273">
            <a:off x="6676477" y="2854587"/>
            <a:ext cx="853501" cy="152110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6600" b="1" dirty="0">
                <a:solidFill>
                  <a:srgbClr val="FFFF00"/>
                </a:solidFill>
              </a:rPr>
              <a:t>13</a:t>
            </a:r>
            <a:endParaRPr lang="vi-VN" sz="6600" b="1" dirty="0">
              <a:solidFill>
                <a:srgbClr val="FFFF00"/>
              </a:solidFill>
            </a:endParaRPr>
          </a:p>
        </p:txBody>
      </p:sp>
      <p:sp>
        <p:nvSpPr>
          <p:cNvPr id="39" name="AutoShape 39"/>
          <p:cNvSpPr>
            <a:spLocks noChangeArrowheads="1"/>
          </p:cNvSpPr>
          <p:nvPr/>
        </p:nvSpPr>
        <p:spPr bwMode="auto">
          <a:xfrm rot="265461">
            <a:off x="6637513" y="4196251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42"/>
          <p:cNvSpPr>
            <a:spLocks/>
          </p:cNvSpPr>
          <p:nvPr/>
        </p:nvSpPr>
        <p:spPr bwMode="auto">
          <a:xfrm rot="632288">
            <a:off x="5293060" y="4206104"/>
            <a:ext cx="1224879" cy="299842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Oval 53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20389942">
            <a:off x="1609497" y="2266724"/>
            <a:ext cx="936625" cy="1582737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FFFF00"/>
                </a:solidFill>
              </a:rPr>
              <a:t>14</a:t>
            </a:r>
            <a:endParaRPr lang="vi-VN" sz="7200" b="1" dirty="0">
              <a:solidFill>
                <a:srgbClr val="FFFF00"/>
              </a:solidFill>
            </a:endParaRPr>
          </a:p>
        </p:txBody>
      </p:sp>
      <p:sp>
        <p:nvSpPr>
          <p:cNvPr id="42" name="Freeform 54"/>
          <p:cNvSpPr>
            <a:spLocks/>
          </p:cNvSpPr>
          <p:nvPr/>
        </p:nvSpPr>
        <p:spPr bwMode="auto">
          <a:xfrm rot="19295598">
            <a:off x="2972835" y="364966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AutoShape 55"/>
          <p:cNvSpPr>
            <a:spLocks noChangeArrowheads="1"/>
          </p:cNvSpPr>
          <p:nvPr/>
        </p:nvSpPr>
        <p:spPr bwMode="auto">
          <a:xfrm rot="19295598">
            <a:off x="2261234" y="368458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Oval 4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18865385">
            <a:off x="1794261" y="3644835"/>
            <a:ext cx="936625" cy="15827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FF0000"/>
                </a:solidFill>
              </a:rPr>
              <a:t>15</a:t>
            </a:r>
            <a:endParaRPr lang="vi-VN" sz="7200" b="1" dirty="0">
              <a:solidFill>
                <a:srgbClr val="FF0000"/>
              </a:solidFill>
            </a:endParaRPr>
          </a:p>
        </p:txBody>
      </p:sp>
      <p:sp>
        <p:nvSpPr>
          <p:cNvPr id="45" name="AutoShape 55"/>
          <p:cNvSpPr>
            <a:spLocks noChangeArrowheads="1"/>
          </p:cNvSpPr>
          <p:nvPr/>
        </p:nvSpPr>
        <p:spPr bwMode="auto">
          <a:xfrm rot="-1165290">
            <a:off x="2871752" y="4818476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Oval 45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1287110">
            <a:off x="6858000" y="1219200"/>
            <a:ext cx="936625" cy="1582738"/>
          </a:xfrm>
          <a:prstGeom prst="ellipse">
            <a:avLst/>
          </a:prstGeom>
          <a:blipFill>
            <a:blip r:embed="rId19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C00000"/>
                </a:solidFill>
              </a:rPr>
              <a:t>16</a:t>
            </a:r>
            <a:endParaRPr lang="vi-VN" sz="7200" b="1" dirty="0">
              <a:solidFill>
                <a:srgbClr val="C00000"/>
              </a:solidFill>
            </a:endParaRPr>
          </a:p>
        </p:txBody>
      </p:sp>
      <p:sp>
        <p:nvSpPr>
          <p:cNvPr id="47" name="Freeform 10"/>
          <p:cNvSpPr>
            <a:spLocks/>
          </p:cNvSpPr>
          <p:nvPr/>
        </p:nvSpPr>
        <p:spPr bwMode="auto">
          <a:xfrm rot="1198510">
            <a:off x="5741289" y="2532262"/>
            <a:ext cx="468313" cy="4605375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AutoShape 11"/>
          <p:cNvSpPr>
            <a:spLocks noChangeArrowheads="1"/>
          </p:cNvSpPr>
          <p:nvPr/>
        </p:nvSpPr>
        <p:spPr bwMode="auto">
          <a:xfrm rot="1198510">
            <a:off x="6890532" y="2685181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-381000" y="-152400"/>
            <a:ext cx="34290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0099"/>
                </a:solidFill>
              </a:rPr>
              <a:t>1. </a:t>
            </a:r>
            <a:r>
              <a:rPr lang="en-US" sz="2800" b="1" dirty="0" err="1">
                <a:solidFill>
                  <a:srgbClr val="000099"/>
                </a:solidFill>
              </a:rPr>
              <a:t>Ôn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luyện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tập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đọc</a:t>
            </a:r>
            <a:endParaRPr lang="en-US" sz="28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451859"/>
            <a:ext cx="903649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400" dirty="0">
                <a:latin typeface="+mj-lt"/>
              </a:rPr>
              <a:t>CỘNG HÒA XÃ HỘI CHỦ NGHĨA VIỆT NAM</a:t>
            </a:r>
          </a:p>
          <a:p>
            <a:pPr algn="ctr"/>
            <a:r>
              <a:rPr lang="vi-VN" sz="2400" dirty="0">
                <a:latin typeface="+mj-lt"/>
              </a:rPr>
              <a:t>Độc lập – Tự do – Hạnh phúc</a:t>
            </a:r>
          </a:p>
          <a:p>
            <a:pPr algn="r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ngày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06</a:t>
            </a:r>
            <a:r>
              <a:rPr lang="vi-VN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01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năm 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2400" b="1" dirty="0">
                <a:latin typeface="+mj-lt"/>
              </a:rPr>
              <a:t>ĐƠN XIN CẤP LẠI THẺ ĐỌC SÁCH</a:t>
            </a:r>
            <a:endParaRPr lang="vi-VN" sz="2400" dirty="0">
              <a:latin typeface="+mj-lt"/>
            </a:endParaRPr>
          </a:p>
          <a:p>
            <a:r>
              <a:rPr lang="vi-VN" sz="2400" dirty="0">
                <a:latin typeface="+mj-lt"/>
              </a:rPr>
              <a:t>Kính gửi : </a:t>
            </a:r>
            <a:r>
              <a:rPr lang="vi-VN" sz="2400" dirty="0" smtClean="0">
                <a:latin typeface="+mj-lt"/>
              </a:rPr>
              <a:t>Thư viện Trường Tiểu học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A.</a:t>
            </a:r>
            <a:endParaRPr lang="vi-V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tên là 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endParaRPr lang="vi-V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 ngày: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18/03/2013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          Nam (nữ):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Nam</a:t>
            </a:r>
            <a:endParaRPr lang="vi-V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sinh lớp: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3C.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Tiểu học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A.</a:t>
            </a:r>
            <a:endParaRPr lang="vi-VN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 smtClean="0">
                <a:latin typeface="+mj-lt"/>
              </a:rPr>
              <a:t>Em </a:t>
            </a:r>
            <a:r>
              <a:rPr lang="vi-VN" sz="2400" dirty="0">
                <a:latin typeface="+mj-lt"/>
              </a:rPr>
              <a:t>làm đơn này xin đề nghị Thư viện trường cấp lại cho em thẻ đọc sách năm </a:t>
            </a:r>
            <a:r>
              <a:rPr lang="vi-VN" sz="2400" dirty="0" smtClean="0">
                <a:latin typeface="+mj-lt"/>
              </a:rPr>
              <a:t>20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vi-VN" sz="2400" dirty="0" smtClean="0">
                <a:latin typeface="+mj-lt"/>
              </a:rPr>
              <a:t> </a:t>
            </a:r>
            <a:r>
              <a:rPr lang="vi-VN" sz="2400" dirty="0">
                <a:latin typeface="+mj-lt"/>
              </a:rPr>
              <a:t>vì em đã sơ ý làm mất.</a:t>
            </a:r>
          </a:p>
          <a:p>
            <a:r>
              <a:rPr lang="vi-VN" sz="2400" dirty="0">
                <a:latin typeface="+mj-lt"/>
              </a:rPr>
              <a:t>Được cấp lại thẻ đọc sách, em xin hứa sẽ thực hiện đúng mọi quy định của Thư viện.</a:t>
            </a:r>
          </a:p>
          <a:p>
            <a:r>
              <a:rPr lang="vi-VN" sz="2400" dirty="0">
                <a:latin typeface="+mj-lt"/>
              </a:rPr>
              <a:t>Em xin trân trọng cảm </a:t>
            </a:r>
            <a:r>
              <a:rPr lang="vi-VN" sz="2400" dirty="0" smtClean="0">
                <a:latin typeface="+mj-lt"/>
              </a:rPr>
              <a:t>ơn.</a:t>
            </a:r>
            <a:endParaRPr lang="en-US" sz="2400" dirty="0" smtClean="0">
              <a:latin typeface="+mj-lt"/>
            </a:endParaRP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                                                                                   </a:t>
            </a:r>
            <a:r>
              <a:rPr lang="vi-VN" sz="2400" dirty="0" smtClean="0">
                <a:latin typeface="+mj-lt"/>
              </a:rPr>
              <a:t>Người </a:t>
            </a:r>
            <a:r>
              <a:rPr lang="vi-VN" sz="2400" dirty="0">
                <a:latin typeface="+mj-lt"/>
              </a:rPr>
              <a:t>làm </a:t>
            </a:r>
            <a:r>
              <a:rPr lang="vi-VN" sz="2400" dirty="0" smtClean="0">
                <a:latin typeface="+mj-lt"/>
              </a:rPr>
              <a:t>đơn</a:t>
            </a:r>
            <a:endParaRPr lang="en-US" sz="2400" dirty="0" smtClean="0">
              <a:latin typeface="+mj-lt"/>
            </a:endParaRP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                                                                                 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Huy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Huy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33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000099"/>
                </a:solidFill>
              </a:rPr>
              <a:t>HỌC SINH ÔN LẠI BÀI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1981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ĐỌC LẠI  CÁC BÀI TẬP ĐỌC 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228600" y="2209800"/>
            <a:ext cx="8915400" cy="2743200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DẶN DÒ</a:t>
            </a:r>
          </a:p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VỀ NHÀ ÔN LẠI CÁC BÀI TẬP ĐỌC TỪ </a:t>
            </a:r>
            <a:r>
              <a:rPr lang="en-US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TuẦN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10 – </a:t>
            </a:r>
            <a:r>
              <a:rPr lang="en-US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TuẦN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17</a:t>
            </a:r>
          </a:p>
          <a:p>
            <a:pPr algn="ctr"/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sinh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đoạn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tập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Giọng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76-77.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Trả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lời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câu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hỏi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Đồng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cùng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quán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Chuyện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gì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xảy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ra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làm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Thuyên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và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Đồng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ngạc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nhiên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lvl="0">
              <a:spcBef>
                <a:spcPct val="20000"/>
              </a:spcBef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3.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Vì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sao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anh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thanh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niên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cảm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ơn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Thuyên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và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Đồng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4.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chi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tiết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nào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nói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lên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tình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cảm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thiết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nhân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vật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đối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WordArt 9"/>
          <p:cNvSpPr>
            <a:spLocks noChangeArrowheads="1" noChangeShapeType="1" noTextEdit="1"/>
          </p:cNvSpPr>
          <p:nvPr/>
        </p:nvSpPr>
        <p:spPr bwMode="auto">
          <a:xfrm>
            <a:off x="136525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33349" y="30480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Đồng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cùng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quán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thanh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niên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Chuyện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gì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xảy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ra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làm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Thuyên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và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Đồng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ngạc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nhiên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Lúc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lúng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túng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vì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tiền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thì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thanh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niên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đến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gần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xin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được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trả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giúp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tiền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ct val="20000"/>
              </a:spcBef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</a:t>
            </a:r>
            <a:r>
              <a:rPr lang="en-US" sz="3200" dirty="0" err="1">
                <a:solidFill>
                  <a:srgbClr val="000066"/>
                </a:solidFill>
              </a:rPr>
              <a:t>Anh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thanh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niên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cảm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ơn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Thuyên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và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Đồng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vì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Thuyên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và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Đồng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có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giọng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nói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gợi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cho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anh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thanh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niên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nhớ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đến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người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mẹ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thân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thương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quê</a:t>
            </a:r>
            <a:r>
              <a:rPr lang="en-US" sz="3200" dirty="0">
                <a:solidFill>
                  <a:srgbClr val="000066"/>
                </a:solidFill>
              </a:rPr>
              <a:t> ở </a:t>
            </a:r>
            <a:r>
              <a:rPr lang="en-US" sz="3200" dirty="0" err="1">
                <a:solidFill>
                  <a:srgbClr val="000066"/>
                </a:solidFill>
              </a:rPr>
              <a:t>miền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Trung</a:t>
            </a:r>
            <a:r>
              <a:rPr lang="en-US" sz="3200" dirty="0">
                <a:solidFill>
                  <a:srgbClr val="000066"/>
                </a:solidFill>
              </a:rPr>
              <a:t>.</a:t>
            </a:r>
            <a:endParaRPr kumimoji="0" lang="vi-VN" sz="32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chi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tiết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nói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lên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tình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cảm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thiết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nhân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vật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đối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trẻ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tuổi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lẳng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lặng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cúi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đầu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đôi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môi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mím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chặt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lộ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vẻ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đau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Đồng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yên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lặng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nhìn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nhau</a:t>
            </a:r>
            <a:r>
              <a:rPr lang="en-US" sz="3200" dirty="0">
                <a:solidFill>
                  <a:srgbClr val="000066"/>
                </a:solidFill>
              </a:rPr>
              <a:t>, </a:t>
            </a:r>
            <a:r>
              <a:rPr lang="en-US" sz="3200" dirty="0" err="1">
                <a:solidFill>
                  <a:srgbClr val="000066"/>
                </a:solidFill>
              </a:rPr>
              <a:t>mắt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rớm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lệ</a:t>
            </a:r>
            <a:r>
              <a:rPr lang="en-US" sz="3200" dirty="0">
                <a:solidFill>
                  <a:srgbClr val="000066"/>
                </a:solidFill>
              </a:rPr>
              <a:t>.</a:t>
            </a:r>
            <a:endParaRPr kumimoji="0" lang="vi-VN" sz="32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8382000" y="6172200"/>
            <a:ext cx="762000" cy="6858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 err="1">
                <a:solidFill>
                  <a:srgbClr val="FF0000"/>
                </a:solidFill>
              </a:rPr>
              <a:t>Học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sinh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đoạn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bài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tập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đọc</a:t>
            </a:r>
            <a:r>
              <a:rPr lang="en-US" sz="3600" dirty="0">
                <a:solidFill>
                  <a:srgbClr val="FF0000"/>
                </a:solidFill>
              </a:rPr>
              <a:t> “</a:t>
            </a:r>
            <a:r>
              <a:rPr lang="en-US" sz="3600" dirty="0" err="1">
                <a:solidFill>
                  <a:srgbClr val="FF0000"/>
                </a:solidFill>
              </a:rPr>
              <a:t>Thư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gửi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bà</a:t>
            </a:r>
            <a:r>
              <a:rPr lang="en-US" sz="3600" dirty="0">
                <a:solidFill>
                  <a:srgbClr val="FF0000"/>
                </a:solidFill>
              </a:rPr>
              <a:t>” </a:t>
            </a:r>
            <a:r>
              <a:rPr lang="en-US" sz="3600" dirty="0" err="1">
                <a:solidFill>
                  <a:srgbClr val="FF0000"/>
                </a:solidFill>
              </a:rPr>
              <a:t>trang</a:t>
            </a:r>
            <a:r>
              <a:rPr lang="en-US" sz="3600" dirty="0">
                <a:solidFill>
                  <a:srgbClr val="FF0000"/>
                </a:solidFill>
              </a:rPr>
              <a:t>  81-82. </a:t>
            </a:r>
            <a:r>
              <a:rPr lang="en-US" sz="3600" dirty="0" err="1">
                <a:solidFill>
                  <a:srgbClr val="FF0000"/>
                </a:solidFill>
              </a:rPr>
              <a:t>Trả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lời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trong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các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câu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hỏi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sau</a:t>
            </a:r>
            <a:r>
              <a:rPr lang="en-US" sz="3600" dirty="0">
                <a:solidFill>
                  <a:srgbClr val="FF0000"/>
                </a:solidFill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66"/>
                </a:solidFill>
              </a:rPr>
              <a:t>1. </a:t>
            </a:r>
            <a:r>
              <a:rPr lang="en-US" sz="3600" dirty="0" err="1">
                <a:solidFill>
                  <a:srgbClr val="000066"/>
                </a:solidFill>
              </a:rPr>
              <a:t>Đức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viết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thư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cho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ai</a:t>
            </a:r>
            <a:r>
              <a:rPr lang="en-US" sz="3600" dirty="0">
                <a:solidFill>
                  <a:srgbClr val="000066"/>
                </a:solidFill>
              </a:rPr>
              <a:t>? </a:t>
            </a:r>
            <a:r>
              <a:rPr lang="en-US" sz="3600" dirty="0" err="1">
                <a:solidFill>
                  <a:srgbClr val="000066"/>
                </a:solidFill>
              </a:rPr>
              <a:t>Dòng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đầu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thư</a:t>
            </a:r>
            <a:r>
              <a:rPr lang="en-US" sz="3600" dirty="0">
                <a:solidFill>
                  <a:srgbClr val="000066"/>
                </a:solidFill>
              </a:rPr>
              <a:t>, </a:t>
            </a:r>
            <a:r>
              <a:rPr lang="en-US" sz="3600" dirty="0" err="1">
                <a:solidFill>
                  <a:srgbClr val="000066"/>
                </a:solidFill>
              </a:rPr>
              <a:t>bạn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ghi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thế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nào</a:t>
            </a:r>
            <a:r>
              <a:rPr lang="en-US" sz="3600" dirty="0">
                <a:solidFill>
                  <a:srgbClr val="000066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66"/>
                </a:solidFill>
              </a:rPr>
              <a:t>	2. </a:t>
            </a:r>
            <a:r>
              <a:rPr lang="en-US" sz="3600" dirty="0" err="1">
                <a:solidFill>
                  <a:srgbClr val="000066"/>
                </a:solidFill>
              </a:rPr>
              <a:t>Đức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hỏi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thăm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bà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điều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gì</a:t>
            </a:r>
            <a:r>
              <a:rPr lang="en-US" sz="3600" dirty="0">
                <a:solidFill>
                  <a:srgbClr val="000066"/>
                </a:solidFill>
              </a:rPr>
              <a:t> ? </a:t>
            </a:r>
            <a:r>
              <a:rPr lang="en-US" sz="3600" dirty="0" err="1">
                <a:solidFill>
                  <a:srgbClr val="000066"/>
                </a:solidFill>
              </a:rPr>
              <a:t>Đức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kể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với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bà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những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gì</a:t>
            </a:r>
            <a:r>
              <a:rPr lang="en-US" sz="3600" dirty="0">
                <a:solidFill>
                  <a:srgbClr val="000066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vi-VN" sz="3600" dirty="0">
                <a:solidFill>
                  <a:srgbClr val="000066"/>
                </a:solidFill>
              </a:rPr>
              <a:t>	3.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Đoạn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cuối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thư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cho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thấy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tình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cảm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của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với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bà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thế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nào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vi-VN" sz="3600" dirty="0">
                <a:solidFill>
                  <a:srgbClr val="000066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66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152400"/>
            <a:ext cx="9010651" cy="67056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>
                <a:solidFill>
                  <a:srgbClr val="000066"/>
                </a:solidFill>
              </a:rPr>
              <a:t>1. </a:t>
            </a:r>
            <a:r>
              <a:rPr lang="en-US" sz="3600" dirty="0" err="1">
                <a:solidFill>
                  <a:srgbClr val="000066"/>
                </a:solidFill>
              </a:rPr>
              <a:t>Đức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viết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thư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cho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bà</a:t>
            </a:r>
            <a:r>
              <a:rPr lang="en-US" sz="3600" dirty="0">
                <a:solidFill>
                  <a:srgbClr val="000066"/>
                </a:solidFill>
              </a:rPr>
              <a:t> ở </a:t>
            </a:r>
            <a:r>
              <a:rPr lang="en-US" sz="3600" dirty="0" err="1">
                <a:solidFill>
                  <a:srgbClr val="000066"/>
                </a:solidFill>
              </a:rPr>
              <a:t>quê</a:t>
            </a:r>
            <a:r>
              <a:rPr lang="en-US" sz="3600" dirty="0">
                <a:solidFill>
                  <a:srgbClr val="000066"/>
                </a:solidFill>
              </a:rPr>
              <a:t>. </a:t>
            </a:r>
            <a:r>
              <a:rPr lang="en-US" sz="3600" dirty="0" err="1">
                <a:solidFill>
                  <a:srgbClr val="000066"/>
                </a:solidFill>
              </a:rPr>
              <a:t>Dòng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đầu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thư</a:t>
            </a:r>
            <a:r>
              <a:rPr lang="en-US" sz="3600" dirty="0">
                <a:solidFill>
                  <a:srgbClr val="000066"/>
                </a:solidFill>
              </a:rPr>
              <a:t>, </a:t>
            </a:r>
            <a:r>
              <a:rPr lang="en-US" sz="3600" dirty="0" err="1">
                <a:solidFill>
                  <a:srgbClr val="000066"/>
                </a:solidFill>
              </a:rPr>
              <a:t>bạn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ghi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b="1" i="1" dirty="0" err="1">
                <a:solidFill>
                  <a:srgbClr val="000066"/>
                </a:solidFill>
              </a:rPr>
              <a:t>Hải</a:t>
            </a:r>
            <a:r>
              <a:rPr lang="en-US" sz="3600" b="1" i="1" dirty="0">
                <a:solidFill>
                  <a:srgbClr val="000066"/>
                </a:solidFill>
              </a:rPr>
              <a:t> </a:t>
            </a:r>
            <a:r>
              <a:rPr lang="en-US" sz="3600" b="1" i="1" dirty="0" err="1">
                <a:solidFill>
                  <a:srgbClr val="000066"/>
                </a:solidFill>
              </a:rPr>
              <a:t>Phòng</a:t>
            </a:r>
            <a:r>
              <a:rPr lang="en-US" sz="3600" b="1" i="1" dirty="0">
                <a:solidFill>
                  <a:srgbClr val="000066"/>
                </a:solidFill>
              </a:rPr>
              <a:t> , </a:t>
            </a:r>
            <a:r>
              <a:rPr lang="en-US" sz="3600" b="1" i="1" dirty="0" err="1">
                <a:solidFill>
                  <a:srgbClr val="000066"/>
                </a:solidFill>
              </a:rPr>
              <a:t>ngày</a:t>
            </a:r>
            <a:r>
              <a:rPr lang="en-US" sz="3600" b="1" i="1" dirty="0">
                <a:solidFill>
                  <a:srgbClr val="000066"/>
                </a:solidFill>
              </a:rPr>
              <a:t> 6 </a:t>
            </a:r>
            <a:r>
              <a:rPr lang="en-US" sz="3600" b="1" i="1" dirty="0" err="1">
                <a:solidFill>
                  <a:srgbClr val="000066"/>
                </a:solidFill>
              </a:rPr>
              <a:t>tháng</a:t>
            </a:r>
            <a:r>
              <a:rPr lang="en-US" sz="3600" b="1" i="1" dirty="0">
                <a:solidFill>
                  <a:srgbClr val="000066"/>
                </a:solidFill>
              </a:rPr>
              <a:t> 11 </a:t>
            </a:r>
            <a:r>
              <a:rPr lang="en-US" sz="3600" b="1" i="1" dirty="0" err="1">
                <a:solidFill>
                  <a:srgbClr val="000066"/>
                </a:solidFill>
              </a:rPr>
              <a:t>năm</a:t>
            </a:r>
            <a:r>
              <a:rPr lang="en-US" sz="3600" b="1" i="1" dirty="0">
                <a:solidFill>
                  <a:srgbClr val="000066"/>
                </a:solidFill>
              </a:rPr>
              <a:t> 2003.</a:t>
            </a:r>
          </a:p>
          <a:p>
            <a:pPr marL="61913" indent="-61913" algn="just" eaLnBrk="1" hangingPunct="1">
              <a:spcBef>
                <a:spcPts val="0"/>
              </a:spcBef>
              <a:buFontTx/>
              <a:buNone/>
            </a:pPr>
            <a:r>
              <a:rPr lang="en-US" sz="3600" dirty="0">
                <a:solidFill>
                  <a:srgbClr val="000066"/>
                </a:solidFill>
              </a:rPr>
              <a:t>	2. </a:t>
            </a:r>
            <a:r>
              <a:rPr lang="en-US" sz="3600" dirty="0" err="1">
                <a:solidFill>
                  <a:srgbClr val="000066"/>
                </a:solidFill>
              </a:rPr>
              <a:t>Đức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hỏi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thăm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sức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khỏe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bà</a:t>
            </a:r>
            <a:r>
              <a:rPr lang="en-US" sz="3600" dirty="0">
                <a:solidFill>
                  <a:srgbClr val="000066"/>
                </a:solidFill>
              </a:rPr>
              <a:t> : </a:t>
            </a:r>
            <a:r>
              <a:rPr lang="en-US" sz="3600" dirty="0" err="1">
                <a:solidFill>
                  <a:srgbClr val="000066"/>
                </a:solidFill>
              </a:rPr>
              <a:t>Bà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có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khỏe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không</a:t>
            </a:r>
            <a:r>
              <a:rPr lang="en-US" sz="3600" dirty="0">
                <a:solidFill>
                  <a:srgbClr val="000066"/>
                </a:solidFill>
              </a:rPr>
              <a:t> ạ? </a:t>
            </a:r>
            <a:r>
              <a:rPr lang="en-US" sz="3600" dirty="0" err="1">
                <a:solidFill>
                  <a:srgbClr val="000066"/>
                </a:solidFill>
              </a:rPr>
              <a:t>Đức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kể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với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bà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là</a:t>
            </a:r>
            <a:r>
              <a:rPr lang="en-US" sz="3600" dirty="0">
                <a:solidFill>
                  <a:srgbClr val="000066"/>
                </a:solidFill>
              </a:rPr>
              <a:t> : </a:t>
            </a:r>
            <a:r>
              <a:rPr lang="en-US" sz="3600" dirty="0" err="1">
                <a:solidFill>
                  <a:srgbClr val="000066"/>
                </a:solidFill>
              </a:rPr>
              <a:t>Được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lên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lớp</a:t>
            </a:r>
            <a:r>
              <a:rPr lang="en-US" sz="3600" dirty="0">
                <a:solidFill>
                  <a:srgbClr val="000066"/>
                </a:solidFill>
              </a:rPr>
              <a:t> 3, </a:t>
            </a:r>
            <a:r>
              <a:rPr lang="en-US" sz="3600" dirty="0" err="1">
                <a:solidFill>
                  <a:srgbClr val="000066"/>
                </a:solidFill>
              </a:rPr>
              <a:t>được</a:t>
            </a:r>
            <a:r>
              <a:rPr lang="en-US" sz="3600" dirty="0">
                <a:solidFill>
                  <a:srgbClr val="000066"/>
                </a:solidFill>
              </a:rPr>
              <a:t> 8 </a:t>
            </a:r>
            <a:r>
              <a:rPr lang="en-US" sz="3600" dirty="0" err="1">
                <a:solidFill>
                  <a:srgbClr val="000066"/>
                </a:solidFill>
              </a:rPr>
              <a:t>điểm</a:t>
            </a:r>
            <a:r>
              <a:rPr lang="en-US" sz="3600" dirty="0">
                <a:solidFill>
                  <a:srgbClr val="000066"/>
                </a:solidFill>
              </a:rPr>
              <a:t> 10, </a:t>
            </a:r>
            <a:r>
              <a:rPr lang="en-US" sz="3600" dirty="0" err="1">
                <a:solidFill>
                  <a:srgbClr val="000066"/>
                </a:solidFill>
              </a:rPr>
              <a:t>được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chơi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với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bố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mẹ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vào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những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ngày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nghỉ</a:t>
            </a:r>
            <a:r>
              <a:rPr lang="en-US" sz="3600" dirty="0">
                <a:solidFill>
                  <a:srgbClr val="000066"/>
                </a:solidFill>
              </a:rPr>
              <a:t>, </a:t>
            </a:r>
            <a:r>
              <a:rPr lang="en-US" sz="3600" dirty="0" err="1">
                <a:solidFill>
                  <a:srgbClr val="000066"/>
                </a:solidFill>
              </a:rPr>
              <a:t>kể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về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kỉ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niệm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năm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ngoái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về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quê</a:t>
            </a:r>
            <a:r>
              <a:rPr lang="en-US" sz="3600" dirty="0">
                <a:solidFill>
                  <a:srgbClr val="000066"/>
                </a:solidFill>
              </a:rPr>
              <a:t>; </a:t>
            </a:r>
            <a:r>
              <a:rPr lang="en-US" sz="3600" dirty="0" err="1">
                <a:solidFill>
                  <a:srgbClr val="000066"/>
                </a:solidFill>
              </a:rPr>
              <a:t>được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thả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diều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trên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đê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với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anh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Tuấn</a:t>
            </a:r>
            <a:r>
              <a:rPr lang="en-US" sz="3600" dirty="0">
                <a:solidFill>
                  <a:srgbClr val="000066"/>
                </a:solidFill>
              </a:rPr>
              <a:t>; </a:t>
            </a:r>
            <a:r>
              <a:rPr lang="en-US" sz="3600" dirty="0" err="1">
                <a:solidFill>
                  <a:srgbClr val="000066"/>
                </a:solidFill>
              </a:rPr>
              <a:t>được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nghe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bà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kể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chuyện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cổ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tích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dưới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ánh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trăng</a:t>
            </a:r>
            <a:r>
              <a:rPr lang="en-US" sz="3600" dirty="0">
                <a:solidFill>
                  <a:srgbClr val="000066"/>
                </a:solidFill>
              </a:rPr>
              <a:t>. </a:t>
            </a:r>
          </a:p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vi-VN" sz="3600" dirty="0">
                <a:solidFill>
                  <a:srgbClr val="000066"/>
                </a:solidFill>
              </a:rPr>
              <a:t>	3.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Đoạn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cuối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thư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cho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thấy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tình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cảm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của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Đức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rất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yêu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quý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bà</a:t>
            </a:r>
            <a:r>
              <a:rPr lang="en-US" sz="3600" dirty="0">
                <a:solidFill>
                  <a:srgbClr val="000066"/>
                </a:solidFill>
              </a:rPr>
              <a:t>.</a:t>
            </a:r>
            <a:endParaRPr lang="vi-VN" sz="3600" dirty="0">
              <a:solidFill>
                <a:srgbClr val="000066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sz="3600" dirty="0">
                <a:solidFill>
                  <a:srgbClr val="000066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8229600" y="6324600"/>
            <a:ext cx="9144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457200"/>
            <a:ext cx="9010651" cy="59055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FF0000"/>
                </a:solidFill>
              </a:rPr>
              <a:t>Học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đoạn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bài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tập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“ </a:t>
            </a:r>
            <a:r>
              <a:rPr lang="en-US" dirty="0" err="1">
                <a:solidFill>
                  <a:srgbClr val="FF0000"/>
                </a:solidFill>
              </a:rPr>
              <a:t>Đất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quý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đất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yêu</a:t>
            </a:r>
            <a:r>
              <a:rPr lang="en-US" dirty="0">
                <a:solidFill>
                  <a:srgbClr val="FF0000"/>
                </a:solidFill>
              </a:rPr>
              <a:t>” </a:t>
            </a:r>
            <a:r>
              <a:rPr lang="en-US" dirty="0" err="1">
                <a:solidFill>
                  <a:srgbClr val="FF0000"/>
                </a:solidFill>
              </a:rPr>
              <a:t>trang</a:t>
            </a:r>
            <a:r>
              <a:rPr lang="en-US" dirty="0">
                <a:solidFill>
                  <a:srgbClr val="FF0000"/>
                </a:solidFill>
              </a:rPr>
              <a:t> 84 -85. </a:t>
            </a:r>
            <a:r>
              <a:rPr lang="en-US" dirty="0" err="1">
                <a:solidFill>
                  <a:srgbClr val="FF0000"/>
                </a:solidFill>
              </a:rPr>
              <a:t>Trả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lời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các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câu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hỏi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sau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Hai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được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vua</a:t>
            </a:r>
            <a:r>
              <a:rPr lang="en-US" dirty="0">
                <a:solidFill>
                  <a:srgbClr val="000099"/>
                </a:solidFill>
              </a:rPr>
              <a:t> Ê-</a:t>
            </a:r>
            <a:r>
              <a:rPr lang="en-US" dirty="0" err="1">
                <a:solidFill>
                  <a:srgbClr val="000099"/>
                </a:solidFill>
              </a:rPr>
              <a:t>ti</a:t>
            </a:r>
            <a:r>
              <a:rPr lang="en-US" dirty="0">
                <a:solidFill>
                  <a:srgbClr val="000099"/>
                </a:solidFill>
              </a:rPr>
              <a:t>-ô-pi-a </a:t>
            </a:r>
            <a:r>
              <a:rPr lang="en-US" dirty="0" err="1">
                <a:solidFill>
                  <a:srgbClr val="000099"/>
                </a:solidFill>
              </a:rPr>
              <a:t>đón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tiếp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thế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nào</a:t>
            </a:r>
            <a:r>
              <a:rPr lang="en-US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	2. </a:t>
            </a:r>
            <a:r>
              <a:rPr lang="en-US" dirty="0" err="1">
                <a:solidFill>
                  <a:srgbClr val="000099"/>
                </a:solidFill>
              </a:rPr>
              <a:t>Khi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sắp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xuống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tàu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có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điều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bất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ngờ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xảy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ra</a:t>
            </a:r>
            <a:r>
              <a:rPr lang="en-US" dirty="0">
                <a:solidFill>
                  <a:srgbClr val="000099"/>
                </a:solidFill>
              </a:rPr>
              <a:t>  ?</a:t>
            </a:r>
          </a:p>
          <a:p>
            <a:pPr>
              <a:buNone/>
            </a:pPr>
            <a:r>
              <a:rPr lang="vi-VN" dirty="0">
                <a:solidFill>
                  <a:srgbClr val="000099"/>
                </a:solidFill>
              </a:rPr>
              <a:t>	3. </a:t>
            </a:r>
            <a:r>
              <a:rPr lang="en-US" dirty="0" err="1">
                <a:solidFill>
                  <a:srgbClr val="000099"/>
                </a:solidFill>
              </a:rPr>
              <a:t>Vì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Ê-</a:t>
            </a:r>
            <a:r>
              <a:rPr lang="en-US" dirty="0" err="1">
                <a:solidFill>
                  <a:srgbClr val="000099"/>
                </a:solidFill>
              </a:rPr>
              <a:t>ti</a:t>
            </a:r>
            <a:r>
              <a:rPr lang="en-US" dirty="0">
                <a:solidFill>
                  <a:srgbClr val="000099"/>
                </a:solidFill>
              </a:rPr>
              <a:t>-ô-pi-a </a:t>
            </a:r>
            <a:r>
              <a:rPr lang="en-US" dirty="0" err="1">
                <a:solidFill>
                  <a:srgbClr val="000099"/>
                </a:solidFill>
              </a:rPr>
              <a:t>không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để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mang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dù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chỉ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một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hạt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cát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nhỏ</a:t>
            </a:r>
            <a:r>
              <a:rPr lang="vi-VN" dirty="0">
                <a:solidFill>
                  <a:srgbClr val="000099"/>
                </a:solidFill>
              </a:rPr>
              <a:t>?</a:t>
            </a:r>
          </a:p>
          <a:p>
            <a:pPr>
              <a:buNone/>
            </a:pPr>
            <a:r>
              <a:rPr lang="vi-VN" dirty="0">
                <a:solidFill>
                  <a:srgbClr val="000099"/>
                </a:solidFill>
              </a:rPr>
              <a:t>	4. </a:t>
            </a:r>
            <a:r>
              <a:rPr lang="en-US" dirty="0">
                <a:solidFill>
                  <a:srgbClr val="000099"/>
                </a:solidFill>
              </a:rPr>
              <a:t>Theo </a:t>
            </a:r>
            <a:r>
              <a:rPr lang="en-US" dirty="0" err="1">
                <a:solidFill>
                  <a:srgbClr val="000099"/>
                </a:solidFill>
              </a:rPr>
              <a:t>em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phong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tục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trên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nói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cảm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của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người</a:t>
            </a:r>
            <a:r>
              <a:rPr lang="en-US" dirty="0">
                <a:solidFill>
                  <a:srgbClr val="000099"/>
                </a:solidFill>
              </a:rPr>
              <a:t> Ê-</a:t>
            </a:r>
            <a:r>
              <a:rPr lang="en-US" dirty="0" err="1">
                <a:solidFill>
                  <a:srgbClr val="000099"/>
                </a:solidFill>
              </a:rPr>
              <a:t>ti</a:t>
            </a:r>
            <a:r>
              <a:rPr lang="en-US" dirty="0">
                <a:solidFill>
                  <a:srgbClr val="000099"/>
                </a:solidFill>
              </a:rPr>
              <a:t>-ô-pi-a </a:t>
            </a:r>
            <a:r>
              <a:rPr lang="en-US" dirty="0" err="1">
                <a:solidFill>
                  <a:srgbClr val="000099"/>
                </a:solidFill>
              </a:rPr>
              <a:t>với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quê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hương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như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thế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nào</a:t>
            </a:r>
            <a:r>
              <a:rPr lang="vi-VN" dirty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3336564"/>
  <p:tag name="VIOLETTITLE" val="Tuần 18. Ôn tập Cuối Học kì I (tiết 4)"/>
  <p:tag name="VIOLETLESSON" val="50"/>
  <p:tag name="VIOLETCATID" val="2202"/>
  <p:tag name="VIOLETSUBJECT" val="Tập đọc 3"/>
  <p:tag name="VIOLETAUTHORID" val="239768"/>
  <p:tag name="VIOLETAUTHORNAME" val="Vũ Bi"/>
  <p:tag name="VIOLETAUTHORAVATAR" val="0/239/768/avatar.jpg"/>
  <p:tag name="VIOLETAUTHORADDRESS" val="trường thpt datong-damrong - tỉnh lam dồng"/>
  <p:tag name="VIOLETDATE" val="2021-12-29 13:33:28"/>
  <p:tag name="VIOLETHIT" val="232"/>
  <p:tag name="VIOLETLIKE" val="0"/>
  <p:tag name="INKNOELEADERBOARD" val="49419353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643</Words>
  <Application>Microsoft Office PowerPoint</Application>
  <PresentationFormat>On-screen Show (4:3)</PresentationFormat>
  <Paragraphs>266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3" baseType="lpstr">
      <vt:lpstr>宋体</vt:lpstr>
      <vt:lpstr>.TMC-Ong Do</vt:lpstr>
      <vt:lpstr>Arial</vt:lpstr>
      <vt:lpstr>Arial Black</vt:lpstr>
      <vt:lpstr>Calibri</vt:lpstr>
      <vt:lpstr>Cambria</vt:lpstr>
      <vt:lpstr>HP001 4 hàng</vt:lpstr>
      <vt:lpstr>Times New Roman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HỌC SINH ÔN LẠI BÀI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KIM ANH</dc:creator>
  <cp:lastModifiedBy>AutoBVT</cp:lastModifiedBy>
  <cp:revision>77</cp:revision>
  <dcterms:created xsi:type="dcterms:W3CDTF">2012-11-26T07:18:10Z</dcterms:created>
  <dcterms:modified xsi:type="dcterms:W3CDTF">2022-01-02T16:31:06Z</dcterms:modified>
</cp:coreProperties>
</file>