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3" r:id="rId2"/>
    <p:sldMasterId id="2147483806" r:id="rId3"/>
  </p:sldMasterIdLst>
  <p:notesMasterIdLst>
    <p:notesMasterId r:id="rId26"/>
  </p:notesMasterIdLst>
  <p:sldIdLst>
    <p:sldId id="391" r:id="rId4"/>
    <p:sldId id="390" r:id="rId5"/>
    <p:sldId id="374" r:id="rId6"/>
    <p:sldId id="375" r:id="rId7"/>
    <p:sldId id="332" r:id="rId8"/>
    <p:sldId id="387" r:id="rId9"/>
    <p:sldId id="388" r:id="rId10"/>
    <p:sldId id="376" r:id="rId11"/>
    <p:sldId id="386" r:id="rId12"/>
    <p:sldId id="346" r:id="rId13"/>
    <p:sldId id="382" r:id="rId14"/>
    <p:sldId id="307" r:id="rId15"/>
    <p:sldId id="385" r:id="rId16"/>
    <p:sldId id="361" r:id="rId17"/>
    <p:sldId id="362" r:id="rId18"/>
    <p:sldId id="363" r:id="rId19"/>
    <p:sldId id="349" r:id="rId20"/>
    <p:sldId id="373" r:id="rId21"/>
    <p:sldId id="383" r:id="rId22"/>
    <p:sldId id="377" r:id="rId23"/>
    <p:sldId id="378" r:id="rId24"/>
    <p:sldId id="266" r:id="rId25"/>
  </p:sldIdLst>
  <p:sldSz cx="9144000" cy="6858000" type="screen4x3"/>
  <p:notesSz cx="6858000" cy="9144000"/>
  <p:custDataLst>
    <p:tags r:id="rId2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60093"/>
    <a:srgbClr val="0000FF"/>
    <a:srgbClr val="FF0000"/>
    <a:srgbClr val="006600"/>
    <a:srgbClr val="FFFF66"/>
    <a:srgbClr val="FF33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8" autoAdjust="0"/>
    <p:restoredTop sz="94646" autoAdjust="0"/>
  </p:normalViewPr>
  <p:slideViewPr>
    <p:cSldViewPr>
      <p:cViewPr varScale="1">
        <p:scale>
          <a:sx n="69" d="100"/>
          <a:sy n="69" d="100"/>
        </p:scale>
        <p:origin x="1314" y="7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8456E-443F-4892-88CC-7AFB3573C61C}" type="datetimeFigureOut">
              <a:rPr lang="en-US" smtClean="0"/>
              <a:pPr/>
              <a:t>23/1/2022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2F80F-E4D8-437C-A244-FA42BE171F8C}" type="slidenum">
              <a:rPr lang="en-US" smtClean="0"/>
              <a:pPr/>
              <a:t>‹#›</a:t>
            </a:fld>
            <a:endParaRPr lang="en-US"/>
          </a:p>
        </p:txBody>
      </p:sp>
    </p:spTree>
    <p:extLst>
      <p:ext uri="{BB962C8B-B14F-4D97-AF65-F5344CB8AC3E}">
        <p14:creationId xmlns:p14="http://schemas.microsoft.com/office/powerpoint/2010/main" val="201763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701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3648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9615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450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71671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1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0268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98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9162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0066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518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972354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7482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603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2238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1694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375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8324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65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4565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0312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404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565424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6782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6356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1313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4011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17852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8395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6778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9265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15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60461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577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6370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7923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152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1932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Bấm &amp; sửa kiểu tiêu đề</a:t>
            </a:r>
            <a:endParaRPr lang="en-US" altLang="vi-VN"/>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&amp; sửa kiểu tiêu đề</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660573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820" r:id="rId3"/>
    <p:sldLayoutId id="2147483819"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Lst>
  <p:transition>
    <p:check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Bấm &amp; sửa kiểu tiêu đề</a:t>
            </a:r>
            <a:endParaRPr lang="en-US" altLang="vi-VN"/>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&amp; sửa kiểu tiêu đề</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911639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ransition>
    <p:check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Bấm &amp; sửa kiểu tiêu đề</a:t>
            </a:r>
            <a:endParaRPr lang="en-US" altLang="vi-VN"/>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&amp; sửa kiểu tiêu đề</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110826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ransition>
    <p:check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7"/>
          <p:cNvSpPr>
            <a:spLocks noTextEdit="1"/>
          </p:cNvSpPr>
          <p:nvPr/>
        </p:nvSpPr>
        <p:spPr bwMode="auto">
          <a:xfrm>
            <a:off x="3815916" y="1076325"/>
            <a:ext cx="3986213" cy="514350"/>
          </a:xfrm>
          <a:prstGeom prst="rect">
            <a:avLst/>
          </a:prstGeom>
        </p:spPr>
        <p:txBody>
          <a:bodyPr wrap="none" fromWordArt="1">
            <a:prstTxWarp prst="textPlain">
              <a:avLst>
                <a:gd name="adj" fmla="val 50000"/>
              </a:avLst>
            </a:prstTxWarp>
          </a:bodyPr>
          <a:lstStyle/>
          <a:p>
            <a:pPr algn="ctr" eaLnBrk="1" hangingPunct="1">
              <a:defRPr/>
            </a:pPr>
            <a:r>
              <a:rPr lang="vi-VN" sz="151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PHÒNG GIÁO DỤC VÀ ĐÀO TẠO </a:t>
            </a:r>
            <a:r>
              <a:rPr lang="en-US" sz="151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QUẬN LONG BIÊN</a:t>
            </a:r>
            <a:endParaRPr lang="vi-VN" sz="151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endParaRPr>
          </a:p>
          <a:p>
            <a:pPr algn="ctr" eaLnBrk="1" hangingPunct="1">
              <a:defRPr/>
            </a:pPr>
            <a:r>
              <a:rPr lang="vi-VN" sz="151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TRƯỜNG TIỂU HỌC </a:t>
            </a:r>
            <a:r>
              <a:rPr lang="en-US" sz="151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ÁI MỘ A</a:t>
            </a:r>
          </a:p>
        </p:txBody>
      </p:sp>
      <p:sp>
        <p:nvSpPr>
          <p:cNvPr id="10" name="Text Box 12"/>
          <p:cNvSpPr txBox="1">
            <a:spLocks noChangeArrowheads="1"/>
          </p:cNvSpPr>
          <p:nvPr/>
        </p:nvSpPr>
        <p:spPr bwMode="auto">
          <a:xfrm>
            <a:off x="2600325" y="4811713"/>
            <a:ext cx="3986213"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9pPr>
          </a:lstStyle>
          <a:p>
            <a:pPr algn="ctr" eaLnBrk="1" hangingPunct="1">
              <a:lnSpc>
                <a:spcPct val="100000"/>
              </a:lnSpc>
              <a:spcBef>
                <a:spcPct val="50000"/>
              </a:spcBef>
              <a:buClrTx/>
              <a:buFontTx/>
              <a:buNone/>
              <a:defRPr/>
            </a:pPr>
            <a:r>
              <a:rPr lang="en-US" altLang="en-US" sz="1950" b="1" dirty="0" err="1">
                <a:solidFill>
                  <a:srgbClr val="002060"/>
                </a:solidFill>
                <a:latin typeface="Times New Roman" panose="02020603050405020304" pitchFamily="18" charset="0"/>
                <a:cs typeface="Times New Roman" panose="02020603050405020304" pitchFamily="18" charset="0"/>
              </a:rPr>
              <a:t>Giáo</a:t>
            </a:r>
            <a:r>
              <a:rPr lang="en-US" altLang="en-US" sz="1950" b="1" dirty="0">
                <a:solidFill>
                  <a:srgbClr val="002060"/>
                </a:solidFill>
                <a:latin typeface="Times New Roman" panose="02020603050405020304" pitchFamily="18" charset="0"/>
                <a:cs typeface="Times New Roman" panose="02020603050405020304" pitchFamily="18" charset="0"/>
              </a:rPr>
              <a:t> </a:t>
            </a:r>
            <a:r>
              <a:rPr lang="en-US" altLang="en-US" sz="1950" b="1" dirty="0" err="1">
                <a:solidFill>
                  <a:srgbClr val="002060"/>
                </a:solidFill>
                <a:latin typeface="Times New Roman" panose="02020603050405020304" pitchFamily="18" charset="0"/>
                <a:cs typeface="Times New Roman" panose="02020603050405020304" pitchFamily="18" charset="0"/>
              </a:rPr>
              <a:t>viên</a:t>
            </a:r>
            <a:r>
              <a:rPr lang="en-US" altLang="en-US" sz="1950" b="1" dirty="0">
                <a:solidFill>
                  <a:srgbClr val="002060"/>
                </a:solidFill>
                <a:latin typeface="Times New Roman" panose="02020603050405020304" pitchFamily="18" charset="0"/>
                <a:cs typeface="Times New Roman" panose="02020603050405020304" pitchFamily="18" charset="0"/>
              </a:rPr>
              <a:t>: </a:t>
            </a:r>
            <a:r>
              <a:rPr lang="en-US" altLang="en-US" sz="1950" b="1" dirty="0" err="1">
                <a:solidFill>
                  <a:srgbClr val="002060"/>
                </a:solidFill>
                <a:latin typeface="Times New Roman" panose="02020603050405020304" pitchFamily="18" charset="0"/>
                <a:cs typeface="Times New Roman" panose="02020603050405020304" pitchFamily="18" charset="0"/>
              </a:rPr>
              <a:t>Nguyễn</a:t>
            </a:r>
            <a:r>
              <a:rPr lang="en-US" altLang="en-US" sz="1950" b="1" dirty="0">
                <a:solidFill>
                  <a:srgbClr val="002060"/>
                </a:solidFill>
                <a:latin typeface="Times New Roman" panose="02020603050405020304" pitchFamily="18" charset="0"/>
                <a:cs typeface="Times New Roman" panose="02020603050405020304" pitchFamily="18" charset="0"/>
              </a:rPr>
              <a:t> </a:t>
            </a:r>
            <a:r>
              <a:rPr lang="en-US" altLang="en-US" sz="1950" b="1" dirty="0" err="1">
                <a:solidFill>
                  <a:srgbClr val="002060"/>
                </a:solidFill>
                <a:latin typeface="Times New Roman" panose="02020603050405020304" pitchFamily="18" charset="0"/>
                <a:cs typeface="Times New Roman" panose="02020603050405020304" pitchFamily="18" charset="0"/>
              </a:rPr>
              <a:t>Thị</a:t>
            </a:r>
            <a:r>
              <a:rPr lang="en-US" altLang="en-US" sz="1950" b="1" dirty="0">
                <a:solidFill>
                  <a:srgbClr val="002060"/>
                </a:solidFill>
                <a:latin typeface="Times New Roman" panose="02020603050405020304" pitchFamily="18" charset="0"/>
                <a:cs typeface="Times New Roman" panose="02020603050405020304" pitchFamily="18" charset="0"/>
              </a:rPr>
              <a:t> Thu Lan</a:t>
            </a:r>
          </a:p>
        </p:txBody>
      </p:sp>
      <p:sp>
        <p:nvSpPr>
          <p:cNvPr id="11" name="TextBox 10"/>
          <p:cNvSpPr txBox="1"/>
          <p:nvPr/>
        </p:nvSpPr>
        <p:spPr>
          <a:xfrm>
            <a:off x="1912509" y="2393643"/>
            <a:ext cx="5802742" cy="1371600"/>
          </a:xfrm>
          <a:prstGeom prst="rect">
            <a:avLst/>
          </a:prstGeom>
          <a:noFill/>
        </p:spPr>
        <p:txBody>
          <a:bodyPr spcFirstLastPara="1">
            <a:prstTxWarp prst="textArchUp">
              <a:avLst/>
            </a:prstTxWarp>
            <a:spAutoFit/>
          </a:bodyPr>
          <a:lstStyle/>
          <a:p>
            <a:pPr algn="ctr">
              <a:defRPr/>
            </a:pPr>
            <a:r>
              <a:rPr lang="vi-VN" sz="405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Bài giảng trực tuyến lớp 3</a:t>
            </a:r>
            <a:endParaRPr lang="en-US" sz="405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TextBox 11"/>
          <p:cNvSpPr txBox="1"/>
          <p:nvPr/>
        </p:nvSpPr>
        <p:spPr>
          <a:xfrm>
            <a:off x="1547813" y="3144005"/>
            <a:ext cx="6254316" cy="1852400"/>
          </a:xfrm>
          <a:prstGeom prst="rect">
            <a:avLst/>
          </a:prstGeom>
          <a:noFill/>
        </p:spPr>
        <p:txBody>
          <a:bodyPr>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38"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Môn</a:t>
            </a:r>
            <a:r>
              <a:rPr lang="en-US" sz="2400" b="1" spc="38"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400" b="1" spc="38"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Tập</a:t>
            </a:r>
            <a:r>
              <a:rPr lang="en-US" sz="2400" b="1" spc="38"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400" b="1" spc="38"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đọc</a:t>
            </a:r>
            <a:r>
              <a:rPr lang="en-US" sz="2400" b="1" spc="38"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400" b="1" spc="38"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Kể</a:t>
            </a:r>
            <a:r>
              <a:rPr lang="en-US" sz="2400" b="1" spc="38"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400" b="1" spc="38"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chuyện</a:t>
            </a:r>
            <a:endParaRPr lang="en-US" sz="2400" b="1" spc="38"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defRPr/>
            </a:pPr>
            <a:r>
              <a:rPr lang="en-US" sz="2400" b="1" spc="38"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Bài</a:t>
            </a:r>
            <a:r>
              <a:rPr lang="en-US" sz="2400" b="1" spc="38"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 </a:t>
            </a:r>
            <a:r>
              <a:rPr lang="en-US" sz="24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Ở </a:t>
            </a:r>
            <a:r>
              <a:rPr lang="en-US" sz="24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lại</a:t>
            </a:r>
            <a:r>
              <a:rPr lang="en-US" sz="24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24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với</a:t>
            </a:r>
            <a:r>
              <a:rPr lang="en-US" sz="24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24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chiến</a:t>
            </a:r>
            <a:r>
              <a:rPr lang="en-US" sz="24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24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khu</a:t>
            </a:r>
            <a:endParaRPr lang="en-US" sz="2400" b="1" spc="38"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defRPr/>
            </a:pPr>
            <a:endParaRPr lang="en-US" sz="2100" b="1" spc="38"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8319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38" y="0"/>
            <a:ext cx="9152938" cy="6858000"/>
          </a:xfrm>
          <a:prstGeom prst="rect">
            <a:avLst/>
          </a:prstGeom>
        </p:spPr>
      </p:pic>
      <p:sp>
        <p:nvSpPr>
          <p:cNvPr id="8" name="Rectangle 7"/>
          <p:cNvSpPr/>
          <p:nvPr/>
        </p:nvSpPr>
        <p:spPr>
          <a:xfrm>
            <a:off x="3886200" y="228600"/>
            <a:ext cx="979755" cy="646331"/>
          </a:xfrm>
          <a:prstGeom prst="rect">
            <a:avLst/>
          </a:prstGeom>
          <a:solidFill>
            <a:schemeClr val="bg1"/>
          </a:solidFill>
          <a:ln>
            <a:solidFill>
              <a:srgbClr val="0000FF"/>
            </a:solidFill>
          </a:ln>
        </p:spPr>
        <p:txBody>
          <a:bodyPr wrap="none">
            <a:spAutoFit/>
          </a:bodyPr>
          <a:lstStyle/>
          <a:p>
            <a:r>
              <a:rPr lang="en-US" altLang="en-US" sz="3600" b="1">
                <a:latin typeface="Times New Roman" panose="02020603050405020304" pitchFamily="18" charset="0"/>
                <a:cs typeface="Times New Roman" panose="02020603050405020304" pitchFamily="18" charset="0"/>
              </a:rPr>
              <a:t>Lán</a:t>
            </a:r>
            <a:endParaRPr lang="en-US" sz="3600"/>
          </a:p>
        </p:txBody>
      </p:sp>
    </p:spTree>
    <p:extLst>
      <p:ext uri="{BB962C8B-B14F-4D97-AF65-F5344CB8AC3E}">
        <p14:creationId xmlns:p14="http://schemas.microsoft.com/office/powerpoint/2010/main" val="3638895811"/>
      </p:ext>
    </p:extLst>
  </p:cSld>
  <p:clrMapOvr>
    <a:masterClrMapping/>
  </p:clrMapOvr>
  <p:transition>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2819400"/>
            <a:ext cx="6172200" cy="1143000"/>
          </a:xfrm>
        </p:spPr>
        <p:txBody>
          <a:bodyPr/>
          <a:lstStyle/>
          <a:p>
            <a:r>
              <a:rPr lang="vi-VN" sz="8000" b="1" dirty="0">
                <a:solidFill>
                  <a:srgbClr val="FF0000"/>
                </a:solidFill>
                <a:effectLst>
                  <a:outerShdw blurRad="38100" dist="38100" dir="2700000" algn="tl">
                    <a:srgbClr val="000000">
                      <a:alpha val="43137"/>
                    </a:srgbClr>
                  </a:outerShdw>
                </a:effectLst>
              </a:rPr>
              <a:t>Tìm hiểu bài</a:t>
            </a:r>
            <a:endParaRPr lang="en-US" sz="8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598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7" name="Rectangle 11"/>
          <p:cNvSpPr>
            <a:spLocks noChangeArrowheads="1"/>
          </p:cNvSpPr>
          <p:nvPr/>
        </p:nvSpPr>
        <p:spPr bwMode="auto">
          <a:xfrm>
            <a:off x="0" y="1447800"/>
            <a:ext cx="88849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sz="3600" b="1" dirty="0">
                <a:latin typeface="Times New Roman" panose="02020603050405020304" pitchFamily="18" charset="0"/>
                <a:cs typeface="Times New Roman" panose="02020603050405020304" pitchFamily="18" charset="0"/>
              </a:rPr>
              <a:t>1</a:t>
            </a:r>
            <a:r>
              <a:rPr lang="en-US" altLang="en-US" sz="3600" b="1" dirty="0">
                <a:latin typeface="Times New Roman" panose="02020603050405020304" pitchFamily="18" charset="0"/>
                <a:cs typeface="Times New Roman" panose="02020603050405020304" pitchFamily="18" charset="0"/>
              </a:rPr>
              <a:t>.</a:t>
            </a:r>
            <a:r>
              <a:rPr lang="vi-VN" altLang="en-US" sz="3600" b="1" dirty="0">
                <a:latin typeface="Times New Roman" panose="02020603050405020304" pitchFamily="18" charset="0"/>
                <a:cs typeface="Times New Roman" panose="02020603050405020304" pitchFamily="18" charset="0"/>
              </a:rPr>
              <a:t> Trung đoàn trưởng đến gặp các chiến sĩ nhỏ tuổi để làm gì ?</a:t>
            </a:r>
            <a:endParaRPr lang="en-US" altLang="en-US" sz="3600" b="1" dirty="0">
              <a:latin typeface="Times New Roman" panose="02020603050405020304" pitchFamily="18" charset="0"/>
            </a:endParaRPr>
          </a:p>
        </p:txBody>
      </p:sp>
      <p:sp>
        <p:nvSpPr>
          <p:cNvPr id="70668" name="Rectangle 12"/>
          <p:cNvSpPr>
            <a:spLocks noChangeArrowheads="1"/>
          </p:cNvSpPr>
          <p:nvPr/>
        </p:nvSpPr>
        <p:spPr bwMode="auto">
          <a:xfrm>
            <a:off x="0" y="2648129"/>
            <a:ext cx="883501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en-US" alt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báo</a:t>
            </a:r>
            <a:r>
              <a:rPr lang="en-US" sz="3600" dirty="0">
                <a:solidFill>
                  <a:srgbClr val="FF0000"/>
                </a:solidFill>
                <a:latin typeface="Times New Roman" panose="02020603050405020304" pitchFamily="18" charset="0"/>
                <a:cs typeface="Times New Roman" panose="02020603050405020304" pitchFamily="18" charset="0"/>
              </a:rPr>
              <a:t> ý </a:t>
            </a:r>
            <a:r>
              <a:rPr lang="en-US" sz="3600" dirty="0" err="1">
                <a:solidFill>
                  <a:srgbClr val="FF0000"/>
                </a:solidFill>
                <a:latin typeface="Times New Roman" panose="02020603050405020304" pitchFamily="18" charset="0"/>
                <a:cs typeface="Times New Roman" panose="02020603050405020304" pitchFamily="18" charset="0"/>
              </a:rPr>
              <a:t>kiến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trung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đoàn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sĩ</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nhỏ</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trở</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cuộc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chiến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còn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khổ</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thiếu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thốn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lòng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chịu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nổi</a:t>
            </a:r>
            <a:r>
              <a:rPr lang="en-US" sz="36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0667"/>
                                        </p:tgtEl>
                                        <p:attrNameLst>
                                          <p:attrName>style.visibility</p:attrName>
                                        </p:attrNameLst>
                                      </p:cBhvr>
                                      <p:to>
                                        <p:strVal val="visible"/>
                                      </p:to>
                                    </p:set>
                                    <p:animEffect transition="in" filter="wipe(down)">
                                      <p:cBhvr>
                                        <p:cTn id="7" dur="500"/>
                                        <p:tgtEl>
                                          <p:spTgt spid="706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0668"/>
                                        </p:tgtEl>
                                        <p:attrNameLst>
                                          <p:attrName>style.visibility</p:attrName>
                                        </p:attrNameLst>
                                      </p:cBhvr>
                                      <p:to>
                                        <p:strVal val="visible"/>
                                      </p:to>
                                    </p:set>
                                    <p:animEffect transition="in" filter="wipe(down)">
                                      <p:cBhvr>
                                        <p:cTn id="12" dur="500"/>
                                        <p:tgtEl>
                                          <p:spTgt spid="70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p:bldP spid="706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7" name="Rectangle 11"/>
          <p:cNvSpPr>
            <a:spLocks noChangeArrowheads="1"/>
          </p:cNvSpPr>
          <p:nvPr/>
        </p:nvSpPr>
        <p:spPr bwMode="auto">
          <a:xfrm>
            <a:off x="0" y="1447800"/>
            <a:ext cx="88849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sz="3600" b="1" dirty="0">
                <a:latin typeface="Times New Roman" panose="02020603050405020304" pitchFamily="18" charset="0"/>
                <a:cs typeface="Times New Roman" panose="02020603050405020304" pitchFamily="18" charset="0"/>
              </a:rPr>
              <a:t>1</a:t>
            </a:r>
            <a:r>
              <a:rPr lang="en-US" altLang="en-US" sz="3600" b="1" dirty="0">
                <a:latin typeface="Times New Roman" panose="02020603050405020304" pitchFamily="18" charset="0"/>
                <a:cs typeface="Times New Roman" panose="02020603050405020304" pitchFamily="18" charset="0"/>
              </a:rPr>
              <a:t>.</a:t>
            </a:r>
            <a:r>
              <a:rPr lang="vi-VN" altLang="en-US" sz="3600" b="1" dirty="0">
                <a:latin typeface="Times New Roman" panose="02020603050405020304" pitchFamily="18" charset="0"/>
                <a:cs typeface="Times New Roman" panose="02020603050405020304" pitchFamily="18" charset="0"/>
              </a:rPr>
              <a:t> Trung đoàn trưởng đến gặp các chiến sĩ nhỏ tuổi để làm gì ?</a:t>
            </a:r>
            <a:endParaRPr lang="en-US" altLang="en-US" sz="3600" b="1" dirty="0">
              <a:latin typeface="Times New Roman" panose="02020603050405020304" pitchFamily="18" charset="0"/>
            </a:endParaRPr>
          </a:p>
        </p:txBody>
      </p:sp>
      <p:sp>
        <p:nvSpPr>
          <p:cNvPr id="70668" name="Rectangle 12"/>
          <p:cNvSpPr>
            <a:spLocks noChangeArrowheads="1"/>
          </p:cNvSpPr>
          <p:nvPr/>
        </p:nvSpPr>
        <p:spPr bwMode="auto">
          <a:xfrm>
            <a:off x="0" y="2648129"/>
            <a:ext cx="883501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en-US" alt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báo</a:t>
            </a:r>
            <a:r>
              <a:rPr lang="en-US" sz="3600" dirty="0">
                <a:solidFill>
                  <a:srgbClr val="FF0000"/>
                </a:solidFill>
                <a:latin typeface="Times New Roman" panose="02020603050405020304" pitchFamily="18" charset="0"/>
                <a:cs typeface="Times New Roman" panose="02020603050405020304" pitchFamily="18" charset="0"/>
              </a:rPr>
              <a:t> ý </a:t>
            </a:r>
            <a:r>
              <a:rPr lang="en-US" sz="3600" dirty="0" err="1">
                <a:solidFill>
                  <a:srgbClr val="FF0000"/>
                </a:solidFill>
                <a:latin typeface="Times New Roman" panose="02020603050405020304" pitchFamily="18" charset="0"/>
                <a:cs typeface="Times New Roman" panose="02020603050405020304" pitchFamily="18" charset="0"/>
              </a:rPr>
              <a:t>kiến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trung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đoàn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sĩ</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nhỏ</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trở</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cuộc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chiến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còn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khổ</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thiếu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thốn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lòng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chịu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nổi</a:t>
            </a:r>
            <a:r>
              <a:rPr 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191810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0667"/>
                                        </p:tgtEl>
                                        <p:attrNameLst>
                                          <p:attrName>style.visibility</p:attrName>
                                        </p:attrNameLst>
                                      </p:cBhvr>
                                      <p:to>
                                        <p:strVal val="visible"/>
                                      </p:to>
                                    </p:set>
                                    <p:animEffect transition="in" filter="wipe(down)">
                                      <p:cBhvr>
                                        <p:cTn id="7" dur="500"/>
                                        <p:tgtEl>
                                          <p:spTgt spid="706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0668"/>
                                        </p:tgtEl>
                                        <p:attrNameLst>
                                          <p:attrName>style.visibility</p:attrName>
                                        </p:attrNameLst>
                                      </p:cBhvr>
                                      <p:to>
                                        <p:strVal val="visible"/>
                                      </p:to>
                                    </p:set>
                                    <p:animEffect transition="in" filter="wipe(down)">
                                      <p:cBhvr>
                                        <p:cTn id="12" dur="500"/>
                                        <p:tgtEl>
                                          <p:spTgt spid="70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p:bldP spid="706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208" y="1158001"/>
            <a:ext cx="8798725" cy="107721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Vì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nghẹn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 </a:t>
            </a:r>
          </a:p>
        </p:txBody>
      </p:sp>
      <p:sp>
        <p:nvSpPr>
          <p:cNvPr id="3" name="Rectangle 2"/>
          <p:cNvSpPr/>
          <p:nvPr/>
        </p:nvSpPr>
        <p:spPr>
          <a:xfrm>
            <a:off x="153966" y="2369148"/>
            <a:ext cx="8798725" cy="1745863"/>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Vì</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các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sĩ</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nhỏ</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rất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xúc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động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bất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ngờ</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nghĩ</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rằng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mình</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phải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rời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xa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xa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chỉ</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huy</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phải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trở</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về</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nhà</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không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được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tham</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đấu</a:t>
            </a:r>
            <a:r>
              <a:rPr lang="en-US" sz="3200" dirty="0">
                <a:solidFill>
                  <a:srgbClr val="FF0000"/>
                </a:solidFill>
                <a:latin typeface="Times New Roman" panose="02020603050405020304" pitchFamily="18" charset="0"/>
                <a:ea typeface="Times New Roman" panose="02020603050405020304" pitchFamily="18" charset="0"/>
              </a:rPr>
              <a:t>. </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87208" y="4248940"/>
            <a:ext cx="6616491"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153966" y="4883482"/>
            <a:ext cx="8865210" cy="1224951"/>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a:solidFill>
                  <a:srgbClr val="FF0000"/>
                </a:solidFill>
                <a:latin typeface="Times New Roman" panose="02020603050405020304" pitchFamily="18" charset="0"/>
                <a:ea typeface="Times New Roman" panose="02020603050405020304" pitchFamily="18" charset="0"/>
              </a:rPr>
              <a:t>- Lượm, Mừng và tất cả các bạn đều tha thiết xin ở lại.</a:t>
            </a:r>
            <a:endParaRPr lang="en-US" sz="32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8193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893" y="1331741"/>
            <a:ext cx="8798725" cy="584775"/>
          </a:xfrm>
          <a:prstGeom prst="rect">
            <a:avLst/>
          </a:prstGeom>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3</a:t>
            </a:r>
            <a:r>
              <a:rPr lang="en-US" sz="3200" b="1" dirty="0">
                <a:latin typeface="Times New Roman" panose="02020603050405020304" pitchFamily="18" charset="0"/>
                <a:cs typeface="Times New Roman" panose="02020603050405020304" pitchFamily="18" charset="0"/>
              </a:rPr>
              <a:t>.</a:t>
            </a:r>
            <a:r>
              <a:rPr lang="vi-VN" sz="3200" b="1" dirty="0">
                <a:latin typeface="Times New Roman" panose="02020603050405020304" pitchFamily="18" charset="0"/>
                <a:cs typeface="Times New Roman" panose="02020603050405020304" pitchFamily="18" charset="0"/>
              </a:rPr>
              <a:t> Vì sao Lượm và các bạn không muốn về nhà?</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27650" y="2364202"/>
            <a:ext cx="8798725" cy="1745863"/>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Các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bạn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sẵn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sàng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chịu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đựng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khổ</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sẵn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sàng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chịu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ăn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đói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sống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chết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với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không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muốn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bỏ</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về</a:t>
            </a:r>
            <a:r>
              <a:rPr lang="en-US" sz="3200" dirty="0">
                <a:solidFill>
                  <a:srgbClr val="FF0000"/>
                </a:solidFill>
                <a:latin typeface="Times New Roman" panose="02020603050405020304" pitchFamily="18" charset="0"/>
                <a:ea typeface="Times New Roman" panose="02020603050405020304" pitchFamily="18" charset="0"/>
              </a:rPr>
              <a:t> ở </a:t>
            </a:r>
            <a:r>
              <a:rPr lang="en-US" sz="3200" dirty="0" err="1">
                <a:solidFill>
                  <a:srgbClr val="FF0000"/>
                </a:solidFill>
                <a:latin typeface="Times New Roman" panose="02020603050405020304" pitchFamily="18" charset="0"/>
                <a:ea typeface="Times New Roman" panose="02020603050405020304" pitchFamily="18" charset="0"/>
              </a:rPr>
              <a:t>chung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với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tụi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Tây</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tụi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Việt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gian</a:t>
            </a:r>
            <a:r>
              <a:rPr lang="en-US" sz="3200" dirty="0">
                <a:solidFill>
                  <a:srgbClr val="FF0000"/>
                </a:solidFill>
                <a:latin typeface="Times New Roman" panose="02020603050405020304" pitchFamily="18" charset="0"/>
                <a:ea typeface="Times New Roman" panose="02020603050405020304" pitchFamily="18" charset="0"/>
              </a:rPr>
              <a:t>.</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74748" y="4429645"/>
            <a:ext cx="7633821"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4.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Mừng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94408" y="5334000"/>
            <a:ext cx="8865210" cy="1224951"/>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dirty="0">
                <a:solidFill>
                  <a:srgbClr val="FF0000"/>
                </a:solidFill>
                <a:latin typeface="Times New Roman" panose="02020603050405020304" pitchFamily="18" charset="0"/>
                <a:ea typeface="Times New Roman" panose="02020603050405020304" pitchFamily="18" charset="0"/>
              </a:rPr>
              <a:t>- </a:t>
            </a:r>
            <a:r>
              <a:rPr lang="vi-VN" sz="3200" dirty="0">
                <a:solidFill>
                  <a:srgbClr val="FF0000"/>
                </a:solidFill>
                <a:latin typeface="Times New Roman" panose="02020603050405020304" pitchFamily="18" charset="0"/>
                <a:ea typeface="Times New Roman" panose="02020603050405020304" pitchFamily="18" charset="0"/>
              </a:rPr>
              <a:t>Mừng rất ngây thơ, chân thật xin trung đoàn cho các em ăn ít đi, miễn là đừng bắt các em phải trở về.</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265818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893" y="1045094"/>
            <a:ext cx="8798725" cy="1077218"/>
          </a:xfrm>
          <a:prstGeom prst="rect">
            <a:avLst/>
          </a:prstGeom>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Thái độ của trung đoàn trưởng thế nào khi nghe lời van xin của các bạn?</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53966" y="2156718"/>
            <a:ext cx="8798725" cy="2878480"/>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vi-VN" sz="3200" dirty="0">
                <a:solidFill>
                  <a:srgbClr val="FF0000"/>
                </a:solidFill>
                <a:latin typeface="Times New Roman" panose="02020603050405020304" pitchFamily="18" charset="0"/>
                <a:ea typeface="Times New Roman" panose="02020603050405020304" pitchFamily="18" charset="0"/>
              </a:rPr>
              <a:t>- Trung đoàn cảm động rơi nước mắt trước những lời van xin thống thiết, van xin được chiến đấu hy sinh vì Tổ quốc của các chiến sĩ nhỏ. Ông hứa sẽ về báo cáo lại với Ban chỉ huy nguyện vọng của các em.</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98679" y="4837884"/>
            <a:ext cx="7105407"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5.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ảnh</a:t>
            </a:r>
            <a:r>
              <a:rPr lang="en-US" sz="3200" b="1" dirty="0">
                <a:latin typeface="Times New Roman" panose="02020603050405020304" pitchFamily="18" charset="0"/>
                <a:cs typeface="Times New Roman" panose="02020603050405020304" pitchFamily="18" charset="0"/>
              </a:rPr>
              <a:t> so </a:t>
            </a:r>
            <a:r>
              <a:rPr lang="en-US" sz="3200" b="1" dirty="0" err="1">
                <a:latin typeface="Times New Roman" panose="02020603050405020304" pitchFamily="18" charset="0"/>
                <a:cs typeface="Times New Roman" panose="02020603050405020304" pitchFamily="18" charset="0"/>
              </a:rPr>
              <a:t>sánh</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94408" y="5399038"/>
            <a:ext cx="8865210" cy="1154162"/>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vi-VN" sz="3000" dirty="0">
                <a:solidFill>
                  <a:srgbClr val="FF0000"/>
                </a:solidFill>
                <a:latin typeface="+mj-lt"/>
              </a:rPr>
              <a:t>Tiếng hát bay lượn trên mặt suối, tràn qua lớp cây rừng, bùng lên như ngọn lửa rực rỡ giữa đêm rừng lạnh tối.</a:t>
            </a:r>
            <a:endParaRPr lang="en-US" sz="3000" dirty="0">
              <a:solidFill>
                <a:srgbClr val="FF0000"/>
              </a:solidFill>
              <a:effectLst/>
              <a:latin typeface="+mj-lt"/>
              <a:ea typeface="Times New Roman" panose="02020603050405020304" pitchFamily="18" charset="0"/>
            </a:endParaRPr>
          </a:p>
        </p:txBody>
      </p:sp>
    </p:spTree>
    <p:extLst>
      <p:ext uri="{BB962C8B-B14F-4D97-AF65-F5344CB8AC3E}">
        <p14:creationId xmlns:p14="http://schemas.microsoft.com/office/powerpoint/2010/main" val="376350448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408709" y="3200400"/>
            <a:ext cx="8001000" cy="1754326"/>
          </a:xfrm>
          <a:prstGeom prst="rect">
            <a:avLst/>
          </a:prstGeom>
          <a:solidFill>
            <a:schemeClr val="bg1"/>
          </a:solidFill>
          <a:ln>
            <a:solidFill>
              <a:srgbClr val="C00000"/>
            </a:solid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vi-VN" altLang="en-US" sz="3600" b="1">
                <a:solidFill>
                  <a:srgbClr val="FF0000"/>
                </a:solidFill>
                <a:latin typeface="Times New Roman" panose="02020603050405020304" pitchFamily="18" charset="0"/>
                <a:cs typeface="Times New Roman" panose="02020603050405020304" pitchFamily="18" charset="0"/>
              </a:rPr>
              <a:t>Các chiến sĩ Vệ quốc đoàn nhỏ tuổi rất yêu nước, không quản ngại khó khăn gian khổ, sẵn sàng hi sinh vì Tổ quốc.</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65919" y="1600200"/>
            <a:ext cx="8610600" cy="1200329"/>
          </a:xfrm>
          <a:prstGeom prst="rect">
            <a:avLst/>
          </a:prstGeom>
        </p:spPr>
        <p:txBody>
          <a:bodyPr wrap="square">
            <a:spAutoFit/>
          </a:bodyPr>
          <a:lstStyle/>
          <a:p>
            <a:pPr algn="just"/>
            <a:r>
              <a:rPr lang="en-US" sz="3600" b="1" dirty="0">
                <a:solidFill>
                  <a:srgbClr val="002060"/>
                </a:solidFill>
                <a:latin typeface="Times New Roman" panose="02020603050405020304" pitchFamily="18" charset="0"/>
                <a:cs typeface="Times New Roman" panose="02020603050405020304" pitchFamily="18" charset="0"/>
              </a:rPr>
              <a:t>Qua </a:t>
            </a:r>
            <a:r>
              <a:rPr lang="en-US" sz="3600" b="1" dirty="0" err="1">
                <a:solidFill>
                  <a:srgbClr val="002060"/>
                </a:solidFill>
                <a:latin typeface="Times New Roman" panose="02020603050405020304" pitchFamily="18" charset="0"/>
                <a:cs typeface="Times New Roman" panose="02020603050405020304" pitchFamily="18" charset="0"/>
              </a:rPr>
              <a:t>câu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chuyện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này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em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hiểu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điều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gì</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về</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các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chiến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sĩ</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Vệ</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quốc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đoàn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nhỏ</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tuổi</a:t>
            </a:r>
            <a:r>
              <a:rPr lang="en-US" sz="36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571716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14400" y="1371600"/>
            <a:ext cx="6600680" cy="2862322"/>
          </a:xfrm>
          <a:prstGeom prst="rect">
            <a:avLst/>
          </a:prstGeom>
        </p:spPr>
        <p:txBody>
          <a:bodyPr wrap="square">
            <a:spAutoFit/>
          </a:bodyPr>
          <a:lstStyle/>
          <a:p>
            <a:pPr algn="l"/>
            <a:r>
              <a:rPr lang="nl-NL" sz="3600" b="1" dirty="0">
                <a:solidFill>
                  <a:srgbClr val="0000FF"/>
                </a:solidFill>
                <a:latin typeface="Times New Roman" pitchFamily="18" charset="0"/>
                <a:cs typeface="Times New Roman" pitchFamily="18" charset="0"/>
              </a:rPr>
              <a:t>      </a:t>
            </a:r>
            <a:r>
              <a:rPr lang="nl-NL" sz="3600" b="1" u="sng" dirty="0">
                <a:solidFill>
                  <a:srgbClr val="FF0000"/>
                </a:solidFill>
                <a:latin typeface="Times New Roman" pitchFamily="18" charset="0"/>
                <a:cs typeface="Times New Roman" pitchFamily="18" charset="0"/>
              </a:rPr>
              <a:t>Nội dung</a:t>
            </a:r>
            <a:r>
              <a:rPr lang="nl-NL" sz="3600" b="1" dirty="0">
                <a:solidFill>
                  <a:srgbClr val="0000FF"/>
                </a:solidFill>
                <a:latin typeface="Times New Roman" pitchFamily="18" charset="0"/>
                <a:cs typeface="Times New Roman" pitchFamily="18" charset="0"/>
              </a:rPr>
              <a:t>: Ca ngợi tinh thần yêu nước không quản ngại khó khăn, gian khổ của các chiến sĩ nhỏ tuổi trong cuộc kháng chiến chống thực dân Pháp trước đây.</a:t>
            </a:r>
            <a:endParaRPr lang="en-US" sz="36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24426531"/>
      </p:ext>
    </p:extLst>
  </p:cSld>
  <p:clrMapOvr>
    <a:masterClrMapping/>
  </p:clrMapOvr>
  <p:transition>
    <p:checke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2667000"/>
            <a:ext cx="5029200" cy="1143000"/>
          </a:xfrm>
        </p:spPr>
        <p:txBody>
          <a:bodyPr/>
          <a:lstStyle/>
          <a:p>
            <a:r>
              <a:rPr lang="vi-VN" sz="8000" b="1" dirty="0">
                <a:solidFill>
                  <a:srgbClr val="FF0000"/>
                </a:solidFill>
                <a:effectLst>
                  <a:outerShdw blurRad="38100" dist="38100" dir="2700000" algn="tl">
                    <a:srgbClr val="000000">
                      <a:alpha val="43137"/>
                    </a:srgbClr>
                  </a:outerShdw>
                </a:effectLst>
              </a:rPr>
              <a:t>Kể chuyện</a:t>
            </a:r>
            <a:endParaRPr lang="en-US" sz="8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8973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ound Same Side Corner Rectangle 43"/>
          <p:cNvSpPr>
            <a:spLocks noChangeArrowheads="1"/>
          </p:cNvSpPr>
          <p:nvPr/>
        </p:nvSpPr>
        <p:spPr bwMode="auto">
          <a:xfrm rot="10800000">
            <a:off x="0" y="6324600"/>
            <a:ext cx="9144000" cy="533400"/>
          </a:xfrm>
          <a:custGeom>
            <a:avLst/>
            <a:gdLst>
              <a:gd name="T0" fmla="*/ 9144000 w 9144000"/>
              <a:gd name="T1" fmla="*/ 4168 h 1066800"/>
              <a:gd name="T2" fmla="*/ 4572000 w 9144000"/>
              <a:gd name="T3" fmla="*/ 8335 h 1066800"/>
              <a:gd name="T4" fmla="*/ 0 w 9144000"/>
              <a:gd name="T5" fmla="*/ 4168 h 1066800"/>
              <a:gd name="T6" fmla="*/ 4572000 w 9144000"/>
              <a:gd name="T7" fmla="*/ 0 h 1066800"/>
              <a:gd name="T8" fmla="*/ 0 60000 65536"/>
              <a:gd name="T9" fmla="*/ 5898240 60000 65536"/>
              <a:gd name="T10" fmla="*/ 11796480 60000 65536"/>
              <a:gd name="T11" fmla="*/ 17694720 60000 65536"/>
              <a:gd name="T12" fmla="*/ 52077 w 9144000"/>
              <a:gd name="T13" fmla="*/ 52078 h 1066800"/>
              <a:gd name="T14" fmla="*/ 9091923 w 9144000"/>
              <a:gd name="T15" fmla="*/ 1066800 h 1066800"/>
            </a:gdLst>
            <a:ahLst/>
            <a:cxnLst>
              <a:cxn ang="T8">
                <a:pos x="T0" y="T1"/>
              </a:cxn>
              <a:cxn ang="T9">
                <a:pos x="T2" y="T3"/>
              </a:cxn>
              <a:cxn ang="T10">
                <a:pos x="T4" y="T5"/>
              </a:cxn>
              <a:cxn ang="T11">
                <a:pos x="T6" y="T7"/>
              </a:cxn>
            </a:cxnLst>
            <a:rect l="T12" t="T13" r="T14" b="T15"/>
            <a:pathLst>
              <a:path w="9144000" h="1066800">
                <a:moveTo>
                  <a:pt x="177804" y="0"/>
                </a:moveTo>
                <a:lnTo>
                  <a:pt x="8966196" y="0"/>
                </a:lnTo>
                <a:cubicBezTo>
                  <a:pt x="9064394" y="0"/>
                  <a:pt x="9144000" y="79605"/>
                  <a:pt x="9144000" y="177804"/>
                </a:cubicBezTo>
                <a:lnTo>
                  <a:pt x="9144000" y="1066800"/>
                </a:lnTo>
                <a:lnTo>
                  <a:pt x="0" y="1066800"/>
                </a:lnTo>
                <a:lnTo>
                  <a:pt x="0" y="177804"/>
                </a:lnTo>
                <a:lnTo>
                  <a:pt x="0" y="177803"/>
                </a:lnTo>
                <a:cubicBezTo>
                  <a:pt x="0" y="79605"/>
                  <a:pt x="79605" y="-1"/>
                  <a:pt x="177804" y="0"/>
                </a:cubicBezTo>
                <a:close/>
              </a:path>
            </a:pathLst>
          </a:custGeom>
          <a:solidFill>
            <a:srgbClr val="953735"/>
          </a:solidFill>
          <a:ln w="25400" algn="ctr">
            <a:solidFill>
              <a:srgbClr val="385D8A"/>
            </a:solidFill>
            <a:miter lim="800000"/>
            <a:headEnd/>
            <a:tailEnd/>
          </a:ln>
        </p:spPr>
        <p:txBody>
          <a:bodyPr rot="10800000" anchor="ctr"/>
          <a:lstStyle/>
          <a:p>
            <a:endParaRPr lang="en-US"/>
          </a:p>
        </p:txBody>
      </p:sp>
      <p:grpSp>
        <p:nvGrpSpPr>
          <p:cNvPr id="3080" name="Group 8"/>
          <p:cNvGrpSpPr>
            <a:grpSpLocks/>
          </p:cNvGrpSpPr>
          <p:nvPr/>
        </p:nvGrpSpPr>
        <p:grpSpPr bwMode="auto">
          <a:xfrm>
            <a:off x="609600" y="4038600"/>
            <a:ext cx="1606550" cy="1141413"/>
            <a:chOff x="384" y="2544"/>
            <a:chExt cx="1012" cy="719"/>
          </a:xfrm>
        </p:grpSpPr>
        <p:sp>
          <p:nvSpPr>
            <p:cNvPr id="10310" name="Oval 9"/>
            <p:cNvSpPr>
              <a:spLocks noChangeArrowheads="1"/>
            </p:cNvSpPr>
            <p:nvPr/>
          </p:nvSpPr>
          <p:spPr bwMode="gray">
            <a:xfrm rot="-1543677">
              <a:off x="699" y="2964"/>
              <a:ext cx="697" cy="200"/>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3082" name="Oval 10"/>
            <p:cNvSpPr>
              <a:spLocks noChangeArrowheads="1"/>
            </p:cNvSpPr>
            <p:nvPr/>
          </p:nvSpPr>
          <p:spPr bwMode="gray">
            <a:xfrm>
              <a:off x="384" y="2544"/>
              <a:ext cx="745" cy="719"/>
            </a:xfrm>
            <a:prstGeom prst="ellipse">
              <a:avLst/>
            </a:prstGeom>
            <a:gradFill rotWithShape="1">
              <a:gsLst>
                <a:gs pos="0">
                  <a:schemeClr val="bg2"/>
                </a:gs>
                <a:gs pos="100000">
                  <a:schemeClr val="bg2">
                    <a:gamma/>
                    <a:shade val="35686"/>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lIns="95782" tIns="47891" rIns="95782" bIns="47891" anchor="ctr"/>
            <a:lstStyle>
              <a:lvl1pPr defTabSz="957263">
                <a:defRPr>
                  <a:solidFill>
                    <a:schemeClr val="tx1"/>
                  </a:solidFill>
                  <a:latin typeface="Arial" panose="020B0604020202020204" pitchFamily="34" charset="0"/>
                </a:defRPr>
              </a:lvl1pPr>
              <a:lvl2pPr marL="479425" defTabSz="957263">
                <a:defRPr>
                  <a:solidFill>
                    <a:schemeClr val="tx1"/>
                  </a:solidFill>
                  <a:latin typeface="Arial" panose="020B0604020202020204" pitchFamily="34" charset="0"/>
                </a:defRPr>
              </a:lvl2pPr>
              <a:lvl3pPr marL="957263" defTabSz="957263">
                <a:defRPr>
                  <a:solidFill>
                    <a:schemeClr val="tx1"/>
                  </a:solidFill>
                  <a:latin typeface="Arial" panose="020B0604020202020204" pitchFamily="34" charset="0"/>
                </a:defRPr>
              </a:lvl3pPr>
              <a:lvl4pPr marL="1436688" defTabSz="957263">
                <a:defRPr>
                  <a:solidFill>
                    <a:schemeClr val="tx1"/>
                  </a:solidFill>
                  <a:latin typeface="Arial" panose="020B0604020202020204" pitchFamily="34" charset="0"/>
                </a:defRPr>
              </a:lvl4pPr>
              <a:lvl5pPr marL="1916113" defTabSz="957263">
                <a:defRPr>
                  <a:solidFill>
                    <a:schemeClr val="tx1"/>
                  </a:solidFill>
                  <a:latin typeface="Arial" panose="020B0604020202020204" pitchFamily="34" charset="0"/>
                </a:defRPr>
              </a:lvl5pPr>
              <a:lvl6pPr marL="2373313" defTabSz="957263" fontAlgn="base">
                <a:spcBef>
                  <a:spcPct val="0"/>
                </a:spcBef>
                <a:spcAft>
                  <a:spcPct val="0"/>
                </a:spcAft>
                <a:defRPr>
                  <a:solidFill>
                    <a:schemeClr val="tx1"/>
                  </a:solidFill>
                  <a:latin typeface="Arial" panose="020B0604020202020204" pitchFamily="34" charset="0"/>
                </a:defRPr>
              </a:lvl6pPr>
              <a:lvl7pPr marL="2830513" defTabSz="957263" fontAlgn="base">
                <a:spcBef>
                  <a:spcPct val="0"/>
                </a:spcBef>
                <a:spcAft>
                  <a:spcPct val="0"/>
                </a:spcAft>
                <a:defRPr>
                  <a:solidFill>
                    <a:schemeClr val="tx1"/>
                  </a:solidFill>
                  <a:latin typeface="Arial" panose="020B0604020202020204" pitchFamily="34" charset="0"/>
                </a:defRPr>
              </a:lvl7pPr>
              <a:lvl8pPr marL="3287713" defTabSz="957263" fontAlgn="base">
                <a:spcBef>
                  <a:spcPct val="0"/>
                </a:spcBef>
                <a:spcAft>
                  <a:spcPct val="0"/>
                </a:spcAft>
                <a:defRPr>
                  <a:solidFill>
                    <a:schemeClr val="tx1"/>
                  </a:solidFill>
                  <a:latin typeface="Arial" panose="020B0604020202020204" pitchFamily="34" charset="0"/>
                </a:defRPr>
              </a:lvl8pPr>
              <a:lvl9pPr marL="3744913" defTabSz="957263"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vi-VN" sz="1900"/>
            </a:p>
          </p:txBody>
        </p:sp>
        <p:sp>
          <p:nvSpPr>
            <p:cNvPr id="10312" name="Text Box 11"/>
            <p:cNvSpPr txBox="1">
              <a:spLocks noChangeArrowheads="1"/>
            </p:cNvSpPr>
            <p:nvPr/>
          </p:nvSpPr>
          <p:spPr bwMode="gray">
            <a:xfrm>
              <a:off x="414" y="2784"/>
              <a:ext cx="720"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r>
                <a:rPr lang="en-US" altLang="vi-VN" sz="2400" b="1">
                  <a:solidFill>
                    <a:srgbClr val="FF0000"/>
                  </a:solidFill>
                  <a:latin typeface="Times New Roman" pitchFamily="18" charset="0"/>
                </a:rPr>
                <a:t>Đoạn 1</a:t>
              </a:r>
            </a:p>
          </p:txBody>
        </p:sp>
      </p:grpSp>
      <p:grpSp>
        <p:nvGrpSpPr>
          <p:cNvPr id="3084" name="Group 12"/>
          <p:cNvGrpSpPr>
            <a:grpSpLocks/>
          </p:cNvGrpSpPr>
          <p:nvPr/>
        </p:nvGrpSpPr>
        <p:grpSpPr bwMode="auto">
          <a:xfrm>
            <a:off x="152400" y="3733800"/>
            <a:ext cx="2133600" cy="1905000"/>
            <a:chOff x="1920" y="1440"/>
            <a:chExt cx="1827" cy="1705"/>
          </a:xfrm>
        </p:grpSpPr>
        <p:grpSp>
          <p:nvGrpSpPr>
            <p:cNvPr id="10299" name="Group 13"/>
            <p:cNvGrpSpPr>
              <a:grpSpLocks/>
            </p:cNvGrpSpPr>
            <p:nvPr/>
          </p:nvGrpSpPr>
          <p:grpSpPr bwMode="auto">
            <a:xfrm>
              <a:off x="1920" y="1440"/>
              <a:ext cx="1827" cy="1705"/>
              <a:chOff x="1872" y="1824"/>
              <a:chExt cx="2014" cy="1821"/>
            </a:xfrm>
          </p:grpSpPr>
          <p:sp>
            <p:nvSpPr>
              <p:cNvPr id="3086" name="AutoShape 14"/>
              <p:cNvSpPr>
                <a:spLocks noChangeArrowheads="1"/>
              </p:cNvSpPr>
              <p:nvPr/>
            </p:nvSpPr>
            <p:spPr bwMode="gray">
              <a:xfrm rot="16200000" flipH="1">
                <a:off x="1821" y="2528"/>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087" name="AutoShape 15"/>
              <p:cNvSpPr>
                <a:spLocks noChangeArrowheads="1"/>
              </p:cNvSpPr>
              <p:nvPr/>
            </p:nvSpPr>
            <p:spPr bwMode="gray">
              <a:xfrm rot="5400000" flipH="1">
                <a:off x="3628" y="2495"/>
                <a:ext cx="311"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088" name="AutoShape 16"/>
              <p:cNvSpPr>
                <a:spLocks noChangeArrowheads="1"/>
              </p:cNvSpPr>
              <p:nvPr/>
            </p:nvSpPr>
            <p:spPr bwMode="gray">
              <a:xfrm rot="10800000" flipH="1">
                <a:off x="2725" y="3439"/>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10304" name="Oval 17"/>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10305" name="Oval 18"/>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3091" name="Oval 19"/>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vi-VN">
                  <a:latin typeface="Arial" panose="020B0604020202020204" pitchFamily="34" charset="0"/>
                </a:endParaRPr>
              </a:p>
            </p:txBody>
          </p:sp>
          <p:sp>
            <p:nvSpPr>
              <p:cNvPr id="10307" name="Oval 20"/>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vi-VN"/>
              </a:p>
            </p:txBody>
          </p:sp>
          <p:sp>
            <p:nvSpPr>
              <p:cNvPr id="3093" name="Oval 21"/>
              <p:cNvSpPr>
                <a:spLocks noChangeArrowheads="1"/>
              </p:cNvSpPr>
              <p:nvPr/>
            </p:nvSpPr>
            <p:spPr bwMode="gray">
              <a:xfrm>
                <a:off x="2337" y="2083"/>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vi-VN">
                  <a:latin typeface="Arial" panose="020B0604020202020204" pitchFamily="34" charset="0"/>
                </a:endParaRPr>
              </a:p>
            </p:txBody>
          </p:sp>
          <p:sp>
            <p:nvSpPr>
              <p:cNvPr id="10309" name="Oval 22"/>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grpSp>
        <p:sp>
          <p:nvSpPr>
            <p:cNvPr id="10300" name="Text Box 23"/>
            <p:cNvSpPr txBox="1">
              <a:spLocks noChangeArrowheads="1"/>
            </p:cNvSpPr>
            <p:nvPr/>
          </p:nvSpPr>
          <p:spPr bwMode="gray">
            <a:xfrm>
              <a:off x="2233" y="1967"/>
              <a:ext cx="117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pPr algn="ctr"/>
              <a:r>
                <a:rPr lang="en-US" altLang="vi-VN" sz="3200" b="1" dirty="0">
                  <a:latin typeface="Times New Roman" pitchFamily="18" charset="0"/>
                </a:rPr>
                <a:t> </a:t>
              </a:r>
              <a:r>
                <a:rPr lang="en-US" altLang="vi-VN" sz="2800" b="1" dirty="0" err="1">
                  <a:latin typeface="Times New Roman" pitchFamily="18" charset="0"/>
                </a:rPr>
                <a:t>Đoạn</a:t>
              </a:r>
              <a:r>
                <a:rPr lang="en-US" altLang="vi-VN" sz="2800" b="1" dirty="0">
                  <a:latin typeface="Times New Roman" pitchFamily="18" charset="0"/>
                </a:rPr>
                <a:t> 1</a:t>
              </a:r>
            </a:p>
          </p:txBody>
        </p:sp>
      </p:grpSp>
      <p:grpSp>
        <p:nvGrpSpPr>
          <p:cNvPr id="3096" name="Group 24"/>
          <p:cNvGrpSpPr>
            <a:grpSpLocks/>
          </p:cNvGrpSpPr>
          <p:nvPr/>
        </p:nvGrpSpPr>
        <p:grpSpPr bwMode="auto">
          <a:xfrm>
            <a:off x="2743200" y="3962400"/>
            <a:ext cx="1546225" cy="1143000"/>
            <a:chOff x="1824" y="720"/>
            <a:chExt cx="974" cy="720"/>
          </a:xfrm>
        </p:grpSpPr>
        <p:sp>
          <p:nvSpPr>
            <p:cNvPr id="10296" name="Oval 25"/>
            <p:cNvSpPr>
              <a:spLocks noChangeArrowheads="1"/>
            </p:cNvSpPr>
            <p:nvPr/>
          </p:nvSpPr>
          <p:spPr bwMode="gray">
            <a:xfrm rot="-1543677">
              <a:off x="2101" y="1166"/>
              <a:ext cx="697" cy="199"/>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3098" name="Oval 26"/>
            <p:cNvSpPr>
              <a:spLocks noChangeArrowheads="1"/>
            </p:cNvSpPr>
            <p:nvPr/>
          </p:nvSpPr>
          <p:spPr bwMode="gray">
            <a:xfrm>
              <a:off x="1824" y="720"/>
              <a:ext cx="747" cy="720"/>
            </a:xfrm>
            <a:prstGeom prst="ellipse">
              <a:avLst/>
            </a:prstGeom>
            <a:gradFill rotWithShape="1">
              <a:gsLst>
                <a:gs pos="0">
                  <a:schemeClr val="hlink"/>
                </a:gs>
                <a:gs pos="100000">
                  <a:schemeClr val="hlink">
                    <a:gamma/>
                    <a:shade val="3451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lIns="95782" tIns="47891" rIns="95782" bIns="47891" anchor="ctr"/>
            <a:lstStyle>
              <a:lvl1pPr defTabSz="957263">
                <a:defRPr>
                  <a:solidFill>
                    <a:schemeClr val="tx1"/>
                  </a:solidFill>
                  <a:latin typeface="Arial" panose="020B0604020202020204" pitchFamily="34" charset="0"/>
                </a:defRPr>
              </a:lvl1pPr>
              <a:lvl2pPr marL="479425" defTabSz="957263">
                <a:defRPr>
                  <a:solidFill>
                    <a:schemeClr val="tx1"/>
                  </a:solidFill>
                  <a:latin typeface="Arial" panose="020B0604020202020204" pitchFamily="34" charset="0"/>
                </a:defRPr>
              </a:lvl2pPr>
              <a:lvl3pPr marL="957263" defTabSz="957263">
                <a:defRPr>
                  <a:solidFill>
                    <a:schemeClr val="tx1"/>
                  </a:solidFill>
                  <a:latin typeface="Arial" panose="020B0604020202020204" pitchFamily="34" charset="0"/>
                </a:defRPr>
              </a:lvl3pPr>
              <a:lvl4pPr marL="1436688" defTabSz="957263">
                <a:defRPr>
                  <a:solidFill>
                    <a:schemeClr val="tx1"/>
                  </a:solidFill>
                  <a:latin typeface="Arial" panose="020B0604020202020204" pitchFamily="34" charset="0"/>
                </a:defRPr>
              </a:lvl4pPr>
              <a:lvl5pPr marL="1916113" defTabSz="957263">
                <a:defRPr>
                  <a:solidFill>
                    <a:schemeClr val="tx1"/>
                  </a:solidFill>
                  <a:latin typeface="Arial" panose="020B0604020202020204" pitchFamily="34" charset="0"/>
                </a:defRPr>
              </a:lvl5pPr>
              <a:lvl6pPr marL="2373313" defTabSz="957263" fontAlgn="base">
                <a:spcBef>
                  <a:spcPct val="0"/>
                </a:spcBef>
                <a:spcAft>
                  <a:spcPct val="0"/>
                </a:spcAft>
                <a:defRPr>
                  <a:solidFill>
                    <a:schemeClr val="tx1"/>
                  </a:solidFill>
                  <a:latin typeface="Arial" panose="020B0604020202020204" pitchFamily="34" charset="0"/>
                </a:defRPr>
              </a:lvl6pPr>
              <a:lvl7pPr marL="2830513" defTabSz="957263" fontAlgn="base">
                <a:spcBef>
                  <a:spcPct val="0"/>
                </a:spcBef>
                <a:spcAft>
                  <a:spcPct val="0"/>
                </a:spcAft>
                <a:defRPr>
                  <a:solidFill>
                    <a:schemeClr val="tx1"/>
                  </a:solidFill>
                  <a:latin typeface="Arial" panose="020B0604020202020204" pitchFamily="34" charset="0"/>
                </a:defRPr>
              </a:lvl7pPr>
              <a:lvl8pPr marL="3287713" defTabSz="957263" fontAlgn="base">
                <a:spcBef>
                  <a:spcPct val="0"/>
                </a:spcBef>
                <a:spcAft>
                  <a:spcPct val="0"/>
                </a:spcAft>
                <a:defRPr>
                  <a:solidFill>
                    <a:schemeClr val="tx1"/>
                  </a:solidFill>
                  <a:latin typeface="Arial" panose="020B0604020202020204" pitchFamily="34" charset="0"/>
                </a:defRPr>
              </a:lvl8pPr>
              <a:lvl9pPr marL="3744913" defTabSz="957263"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vi-VN" sz="1900"/>
            </a:p>
          </p:txBody>
        </p:sp>
        <p:sp>
          <p:nvSpPr>
            <p:cNvPr id="10298" name="Text Box 27"/>
            <p:cNvSpPr txBox="1">
              <a:spLocks noChangeArrowheads="1"/>
            </p:cNvSpPr>
            <p:nvPr/>
          </p:nvSpPr>
          <p:spPr bwMode="gray">
            <a:xfrm>
              <a:off x="1857" y="944"/>
              <a:ext cx="702"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r>
                <a:rPr lang="en-US" altLang="vi-VN" sz="2400" b="1">
                  <a:solidFill>
                    <a:schemeClr val="bg1"/>
                  </a:solidFill>
                  <a:latin typeface="Times New Roman" pitchFamily="18" charset="0"/>
                </a:rPr>
                <a:t>Đoạn 2</a:t>
              </a:r>
            </a:p>
          </p:txBody>
        </p:sp>
      </p:grpSp>
      <p:grpSp>
        <p:nvGrpSpPr>
          <p:cNvPr id="3100" name="Group 28"/>
          <p:cNvGrpSpPr>
            <a:grpSpLocks/>
          </p:cNvGrpSpPr>
          <p:nvPr/>
        </p:nvGrpSpPr>
        <p:grpSpPr bwMode="auto">
          <a:xfrm>
            <a:off x="2362200" y="3686175"/>
            <a:ext cx="2133600" cy="1905000"/>
            <a:chOff x="1920" y="1440"/>
            <a:chExt cx="1827" cy="1705"/>
          </a:xfrm>
        </p:grpSpPr>
        <p:grpSp>
          <p:nvGrpSpPr>
            <p:cNvPr id="10285" name="Group 29"/>
            <p:cNvGrpSpPr>
              <a:grpSpLocks/>
            </p:cNvGrpSpPr>
            <p:nvPr/>
          </p:nvGrpSpPr>
          <p:grpSpPr bwMode="auto">
            <a:xfrm>
              <a:off x="1920" y="1440"/>
              <a:ext cx="1827" cy="1705"/>
              <a:chOff x="1872" y="1824"/>
              <a:chExt cx="2014" cy="1821"/>
            </a:xfrm>
          </p:grpSpPr>
          <p:sp>
            <p:nvSpPr>
              <p:cNvPr id="3102" name="AutoShape 30"/>
              <p:cNvSpPr>
                <a:spLocks noChangeArrowheads="1"/>
              </p:cNvSpPr>
              <p:nvPr/>
            </p:nvSpPr>
            <p:spPr bwMode="gray">
              <a:xfrm rot="16200000" flipH="1">
                <a:off x="1821" y="2528"/>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03" name="AutoShape 31"/>
              <p:cNvSpPr>
                <a:spLocks noChangeArrowheads="1"/>
              </p:cNvSpPr>
              <p:nvPr/>
            </p:nvSpPr>
            <p:spPr bwMode="gray">
              <a:xfrm rot="5400000" flipH="1">
                <a:off x="3628" y="2495"/>
                <a:ext cx="311"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04" name="AutoShape 32"/>
              <p:cNvSpPr>
                <a:spLocks noChangeArrowheads="1"/>
              </p:cNvSpPr>
              <p:nvPr/>
            </p:nvSpPr>
            <p:spPr bwMode="gray">
              <a:xfrm rot="10800000" flipH="1">
                <a:off x="2725" y="3439"/>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10290" name="Oval 3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10291" name="Oval 3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3107" name="Oval 35"/>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vi-VN">
                  <a:latin typeface="Arial" panose="020B0604020202020204" pitchFamily="34" charset="0"/>
                </a:endParaRPr>
              </a:p>
            </p:txBody>
          </p:sp>
          <p:sp>
            <p:nvSpPr>
              <p:cNvPr id="10293" name="Oval 36"/>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vi-VN"/>
              </a:p>
            </p:txBody>
          </p:sp>
          <p:sp>
            <p:nvSpPr>
              <p:cNvPr id="3109" name="Oval 37"/>
              <p:cNvSpPr>
                <a:spLocks noChangeArrowheads="1"/>
              </p:cNvSpPr>
              <p:nvPr/>
            </p:nvSpPr>
            <p:spPr bwMode="gray">
              <a:xfrm>
                <a:off x="2337" y="2083"/>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vi-VN">
                  <a:latin typeface="Arial" panose="020B0604020202020204" pitchFamily="34" charset="0"/>
                </a:endParaRPr>
              </a:p>
            </p:txBody>
          </p:sp>
          <p:sp>
            <p:nvSpPr>
              <p:cNvPr id="10295" name="Oval 38"/>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grpSp>
        <p:sp>
          <p:nvSpPr>
            <p:cNvPr id="10286" name="Text Box 39"/>
            <p:cNvSpPr txBox="1">
              <a:spLocks noChangeArrowheads="1"/>
            </p:cNvSpPr>
            <p:nvPr/>
          </p:nvSpPr>
          <p:spPr bwMode="gray">
            <a:xfrm>
              <a:off x="2233" y="1967"/>
              <a:ext cx="117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pPr algn="ctr"/>
              <a:r>
                <a:rPr lang="en-US" altLang="vi-VN" sz="3200" b="1">
                  <a:latin typeface="Times New Roman" pitchFamily="18" charset="0"/>
                </a:rPr>
                <a:t> </a:t>
              </a:r>
              <a:r>
                <a:rPr lang="en-US" altLang="vi-VN" sz="2800" b="1">
                  <a:latin typeface="Times New Roman" pitchFamily="18" charset="0"/>
                </a:rPr>
                <a:t>Đoạn 2</a:t>
              </a:r>
            </a:p>
          </p:txBody>
        </p:sp>
      </p:grpSp>
      <p:grpSp>
        <p:nvGrpSpPr>
          <p:cNvPr id="3112" name="Group 40"/>
          <p:cNvGrpSpPr>
            <a:grpSpLocks/>
          </p:cNvGrpSpPr>
          <p:nvPr/>
        </p:nvGrpSpPr>
        <p:grpSpPr bwMode="auto">
          <a:xfrm>
            <a:off x="5033963" y="4090988"/>
            <a:ext cx="1674812" cy="1143000"/>
            <a:chOff x="2832" y="720"/>
            <a:chExt cx="1055" cy="720"/>
          </a:xfrm>
        </p:grpSpPr>
        <p:sp>
          <p:nvSpPr>
            <p:cNvPr id="10282" name="Oval 41"/>
            <p:cNvSpPr>
              <a:spLocks noChangeArrowheads="1"/>
            </p:cNvSpPr>
            <p:nvPr/>
          </p:nvSpPr>
          <p:spPr bwMode="gray">
            <a:xfrm rot="-1543677">
              <a:off x="3190" y="1141"/>
              <a:ext cx="697" cy="199"/>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3114" name="Oval 42"/>
            <p:cNvSpPr>
              <a:spLocks noChangeArrowheads="1"/>
            </p:cNvSpPr>
            <p:nvPr/>
          </p:nvSpPr>
          <p:spPr bwMode="gray">
            <a:xfrm>
              <a:off x="2832" y="720"/>
              <a:ext cx="705" cy="720"/>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lIns="95782" tIns="47891" rIns="95782" bIns="47891" anchor="ctr"/>
            <a:lstStyle>
              <a:lvl1pPr defTabSz="957263">
                <a:defRPr>
                  <a:solidFill>
                    <a:schemeClr val="tx1"/>
                  </a:solidFill>
                  <a:latin typeface="Arial" panose="020B0604020202020204" pitchFamily="34" charset="0"/>
                </a:defRPr>
              </a:lvl1pPr>
              <a:lvl2pPr marL="479425" defTabSz="957263">
                <a:defRPr>
                  <a:solidFill>
                    <a:schemeClr val="tx1"/>
                  </a:solidFill>
                  <a:latin typeface="Arial" panose="020B0604020202020204" pitchFamily="34" charset="0"/>
                </a:defRPr>
              </a:lvl2pPr>
              <a:lvl3pPr marL="957263" defTabSz="957263">
                <a:defRPr>
                  <a:solidFill>
                    <a:schemeClr val="tx1"/>
                  </a:solidFill>
                  <a:latin typeface="Arial" panose="020B0604020202020204" pitchFamily="34" charset="0"/>
                </a:defRPr>
              </a:lvl3pPr>
              <a:lvl4pPr marL="1436688" defTabSz="957263">
                <a:defRPr>
                  <a:solidFill>
                    <a:schemeClr val="tx1"/>
                  </a:solidFill>
                  <a:latin typeface="Arial" panose="020B0604020202020204" pitchFamily="34" charset="0"/>
                </a:defRPr>
              </a:lvl4pPr>
              <a:lvl5pPr marL="1916113" defTabSz="957263">
                <a:defRPr>
                  <a:solidFill>
                    <a:schemeClr val="tx1"/>
                  </a:solidFill>
                  <a:latin typeface="Arial" panose="020B0604020202020204" pitchFamily="34" charset="0"/>
                </a:defRPr>
              </a:lvl5pPr>
              <a:lvl6pPr marL="2373313" defTabSz="957263" fontAlgn="base">
                <a:spcBef>
                  <a:spcPct val="0"/>
                </a:spcBef>
                <a:spcAft>
                  <a:spcPct val="0"/>
                </a:spcAft>
                <a:defRPr>
                  <a:solidFill>
                    <a:schemeClr val="tx1"/>
                  </a:solidFill>
                  <a:latin typeface="Arial" panose="020B0604020202020204" pitchFamily="34" charset="0"/>
                </a:defRPr>
              </a:lvl6pPr>
              <a:lvl7pPr marL="2830513" defTabSz="957263" fontAlgn="base">
                <a:spcBef>
                  <a:spcPct val="0"/>
                </a:spcBef>
                <a:spcAft>
                  <a:spcPct val="0"/>
                </a:spcAft>
                <a:defRPr>
                  <a:solidFill>
                    <a:schemeClr val="tx1"/>
                  </a:solidFill>
                  <a:latin typeface="Arial" panose="020B0604020202020204" pitchFamily="34" charset="0"/>
                </a:defRPr>
              </a:lvl7pPr>
              <a:lvl8pPr marL="3287713" defTabSz="957263" fontAlgn="base">
                <a:spcBef>
                  <a:spcPct val="0"/>
                </a:spcBef>
                <a:spcAft>
                  <a:spcPct val="0"/>
                </a:spcAft>
                <a:defRPr>
                  <a:solidFill>
                    <a:schemeClr val="tx1"/>
                  </a:solidFill>
                  <a:latin typeface="Arial" panose="020B0604020202020204" pitchFamily="34" charset="0"/>
                </a:defRPr>
              </a:lvl8pPr>
              <a:lvl9pPr marL="3744913" defTabSz="957263"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vi-VN" sz="1900" b="1"/>
            </a:p>
          </p:txBody>
        </p:sp>
        <p:sp>
          <p:nvSpPr>
            <p:cNvPr id="10284" name="Text Box 43"/>
            <p:cNvSpPr txBox="1">
              <a:spLocks noChangeArrowheads="1"/>
            </p:cNvSpPr>
            <p:nvPr/>
          </p:nvSpPr>
          <p:spPr bwMode="gray">
            <a:xfrm>
              <a:off x="2852" y="936"/>
              <a:ext cx="702"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r>
                <a:rPr lang="en-US" altLang="vi-VN" sz="2400" b="1">
                  <a:solidFill>
                    <a:schemeClr val="bg1"/>
                  </a:solidFill>
                  <a:latin typeface="Times New Roman" pitchFamily="18" charset="0"/>
                </a:rPr>
                <a:t>Đoạn 3</a:t>
              </a:r>
            </a:p>
          </p:txBody>
        </p:sp>
      </p:grpSp>
      <p:grpSp>
        <p:nvGrpSpPr>
          <p:cNvPr id="3116" name="Group 44"/>
          <p:cNvGrpSpPr>
            <a:grpSpLocks/>
          </p:cNvGrpSpPr>
          <p:nvPr/>
        </p:nvGrpSpPr>
        <p:grpSpPr bwMode="auto">
          <a:xfrm>
            <a:off x="4648200" y="3662363"/>
            <a:ext cx="2133600" cy="1905000"/>
            <a:chOff x="1920" y="1440"/>
            <a:chExt cx="1827" cy="1705"/>
          </a:xfrm>
        </p:grpSpPr>
        <p:grpSp>
          <p:nvGrpSpPr>
            <p:cNvPr id="10271" name="Group 45"/>
            <p:cNvGrpSpPr>
              <a:grpSpLocks/>
            </p:cNvGrpSpPr>
            <p:nvPr/>
          </p:nvGrpSpPr>
          <p:grpSpPr bwMode="auto">
            <a:xfrm>
              <a:off x="1920" y="1440"/>
              <a:ext cx="1827" cy="1705"/>
              <a:chOff x="1872" y="1824"/>
              <a:chExt cx="2014" cy="1821"/>
            </a:xfrm>
          </p:grpSpPr>
          <p:sp>
            <p:nvSpPr>
              <p:cNvPr id="3118" name="AutoShape 46"/>
              <p:cNvSpPr>
                <a:spLocks noChangeArrowheads="1"/>
              </p:cNvSpPr>
              <p:nvPr/>
            </p:nvSpPr>
            <p:spPr bwMode="gray">
              <a:xfrm rot="16200000" flipH="1">
                <a:off x="1821" y="2528"/>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19" name="AutoShape 47"/>
              <p:cNvSpPr>
                <a:spLocks noChangeArrowheads="1"/>
              </p:cNvSpPr>
              <p:nvPr/>
            </p:nvSpPr>
            <p:spPr bwMode="gray">
              <a:xfrm rot="5400000" flipH="1">
                <a:off x="3628" y="2495"/>
                <a:ext cx="311"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20" name="AutoShape 48"/>
              <p:cNvSpPr>
                <a:spLocks noChangeArrowheads="1"/>
              </p:cNvSpPr>
              <p:nvPr/>
            </p:nvSpPr>
            <p:spPr bwMode="gray">
              <a:xfrm rot="10800000" flipH="1">
                <a:off x="2725" y="3439"/>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10276" name="Oval 4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10277" name="Oval 5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3123" name="Oval 51"/>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vi-VN">
                  <a:latin typeface="Arial" panose="020B0604020202020204" pitchFamily="34" charset="0"/>
                </a:endParaRPr>
              </a:p>
            </p:txBody>
          </p:sp>
          <p:sp>
            <p:nvSpPr>
              <p:cNvPr id="10279" name="Oval 52"/>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vi-VN"/>
              </a:p>
            </p:txBody>
          </p:sp>
          <p:sp>
            <p:nvSpPr>
              <p:cNvPr id="3125" name="Oval 53"/>
              <p:cNvSpPr>
                <a:spLocks noChangeArrowheads="1"/>
              </p:cNvSpPr>
              <p:nvPr/>
            </p:nvSpPr>
            <p:spPr bwMode="gray">
              <a:xfrm>
                <a:off x="2337" y="2083"/>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vi-VN">
                  <a:latin typeface="Arial" panose="020B0604020202020204" pitchFamily="34" charset="0"/>
                </a:endParaRPr>
              </a:p>
            </p:txBody>
          </p:sp>
          <p:sp>
            <p:nvSpPr>
              <p:cNvPr id="10281" name="Oval 54"/>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grpSp>
        <p:sp>
          <p:nvSpPr>
            <p:cNvPr id="10272" name="Text Box 55"/>
            <p:cNvSpPr txBox="1">
              <a:spLocks noChangeArrowheads="1"/>
            </p:cNvSpPr>
            <p:nvPr/>
          </p:nvSpPr>
          <p:spPr bwMode="gray">
            <a:xfrm>
              <a:off x="2233" y="1967"/>
              <a:ext cx="117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pPr algn="ctr"/>
              <a:r>
                <a:rPr lang="en-US" altLang="vi-VN" sz="3200" b="1">
                  <a:latin typeface="Times New Roman" pitchFamily="18" charset="0"/>
                </a:rPr>
                <a:t> </a:t>
              </a:r>
              <a:r>
                <a:rPr lang="en-US" altLang="vi-VN" sz="2800" b="1">
                  <a:latin typeface="Times New Roman" pitchFamily="18" charset="0"/>
                </a:rPr>
                <a:t>Đoạn 3</a:t>
              </a:r>
            </a:p>
          </p:txBody>
        </p:sp>
      </p:grpSp>
      <p:grpSp>
        <p:nvGrpSpPr>
          <p:cNvPr id="3128" name="Group 56"/>
          <p:cNvGrpSpPr>
            <a:grpSpLocks/>
          </p:cNvGrpSpPr>
          <p:nvPr/>
        </p:nvGrpSpPr>
        <p:grpSpPr bwMode="auto">
          <a:xfrm>
            <a:off x="7277100" y="4038600"/>
            <a:ext cx="1573213" cy="1143000"/>
            <a:chOff x="4224" y="2832"/>
            <a:chExt cx="991" cy="720"/>
          </a:xfrm>
        </p:grpSpPr>
        <p:sp>
          <p:nvSpPr>
            <p:cNvPr id="10267" name="Oval 57"/>
            <p:cNvSpPr>
              <a:spLocks noChangeArrowheads="1"/>
            </p:cNvSpPr>
            <p:nvPr/>
          </p:nvSpPr>
          <p:spPr bwMode="gray">
            <a:xfrm rot="-1543677">
              <a:off x="4518" y="3226"/>
              <a:ext cx="697" cy="228"/>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grpSp>
          <p:nvGrpSpPr>
            <p:cNvPr id="10268" name="Group 58"/>
            <p:cNvGrpSpPr>
              <a:grpSpLocks/>
            </p:cNvGrpSpPr>
            <p:nvPr/>
          </p:nvGrpSpPr>
          <p:grpSpPr bwMode="auto">
            <a:xfrm>
              <a:off x="4224" y="2832"/>
              <a:ext cx="705" cy="720"/>
              <a:chOff x="4128" y="2544"/>
              <a:chExt cx="705" cy="720"/>
            </a:xfrm>
          </p:grpSpPr>
          <p:sp>
            <p:nvSpPr>
              <p:cNvPr id="10269" name="Oval 59"/>
              <p:cNvSpPr>
                <a:spLocks noChangeArrowheads="1"/>
              </p:cNvSpPr>
              <p:nvPr/>
            </p:nvSpPr>
            <p:spPr bwMode="gray">
              <a:xfrm>
                <a:off x="4128" y="2544"/>
                <a:ext cx="705" cy="720"/>
              </a:xfrm>
              <a:prstGeom prst="ellipse">
                <a:avLst/>
              </a:prstGeom>
              <a:gradFill rotWithShape="1">
                <a:gsLst>
                  <a:gs pos="0">
                    <a:srgbClr val="350000"/>
                  </a:gs>
                  <a:gs pos="50000">
                    <a:srgbClr val="990000"/>
                  </a:gs>
                  <a:gs pos="100000">
                    <a:srgbClr val="3500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lIns="95782" tIns="47891" rIns="95782" bIns="47891" anchor="ctr"/>
              <a:lstStyle/>
              <a:p>
                <a:pPr algn="ctr" defTabSz="957263" eaLnBrk="1" hangingPunct="1"/>
                <a:endParaRPr lang="vi-VN" altLang="vi-VN" sz="1900" b="1"/>
              </a:p>
            </p:txBody>
          </p:sp>
          <p:sp>
            <p:nvSpPr>
              <p:cNvPr id="10270" name="Text Box 60"/>
              <p:cNvSpPr txBox="1">
                <a:spLocks noChangeArrowheads="1"/>
              </p:cNvSpPr>
              <p:nvPr/>
            </p:nvSpPr>
            <p:spPr bwMode="gray">
              <a:xfrm>
                <a:off x="4128" y="2736"/>
                <a:ext cx="702"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r>
                  <a:rPr lang="en-US" altLang="vi-VN" sz="2400" b="1">
                    <a:solidFill>
                      <a:schemeClr val="bg1"/>
                    </a:solidFill>
                    <a:latin typeface="Times New Roman" pitchFamily="18" charset="0"/>
                  </a:rPr>
                  <a:t>Đoạn 4</a:t>
                </a:r>
              </a:p>
            </p:txBody>
          </p:sp>
        </p:grpSp>
      </p:grpSp>
      <p:grpSp>
        <p:nvGrpSpPr>
          <p:cNvPr id="3133" name="Group 61"/>
          <p:cNvGrpSpPr>
            <a:grpSpLocks/>
          </p:cNvGrpSpPr>
          <p:nvPr/>
        </p:nvGrpSpPr>
        <p:grpSpPr bwMode="auto">
          <a:xfrm>
            <a:off x="6934200" y="3581400"/>
            <a:ext cx="2133600" cy="1905000"/>
            <a:chOff x="1920" y="1440"/>
            <a:chExt cx="1827" cy="1705"/>
          </a:xfrm>
        </p:grpSpPr>
        <p:grpSp>
          <p:nvGrpSpPr>
            <p:cNvPr id="10256" name="Group 62"/>
            <p:cNvGrpSpPr>
              <a:grpSpLocks/>
            </p:cNvGrpSpPr>
            <p:nvPr/>
          </p:nvGrpSpPr>
          <p:grpSpPr bwMode="auto">
            <a:xfrm>
              <a:off x="1920" y="1440"/>
              <a:ext cx="1827" cy="1705"/>
              <a:chOff x="1872" y="1824"/>
              <a:chExt cx="2014" cy="1821"/>
            </a:xfrm>
          </p:grpSpPr>
          <p:sp>
            <p:nvSpPr>
              <p:cNvPr id="3135" name="AutoShape 63"/>
              <p:cNvSpPr>
                <a:spLocks noChangeArrowheads="1"/>
              </p:cNvSpPr>
              <p:nvPr/>
            </p:nvSpPr>
            <p:spPr bwMode="gray">
              <a:xfrm rot="16200000" flipH="1">
                <a:off x="1821" y="2528"/>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36" name="AutoShape 64"/>
              <p:cNvSpPr>
                <a:spLocks noChangeArrowheads="1"/>
              </p:cNvSpPr>
              <p:nvPr/>
            </p:nvSpPr>
            <p:spPr bwMode="gray">
              <a:xfrm rot="5400000" flipH="1">
                <a:off x="3628" y="2495"/>
                <a:ext cx="311"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37" name="AutoShape 65"/>
              <p:cNvSpPr>
                <a:spLocks noChangeArrowheads="1"/>
              </p:cNvSpPr>
              <p:nvPr/>
            </p:nvSpPr>
            <p:spPr bwMode="gray">
              <a:xfrm rot="10800000" flipH="1">
                <a:off x="2725" y="3439"/>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10261" name="Oval 6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10262" name="Oval 6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3140" name="Oval 68"/>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vi-VN">
                  <a:latin typeface="Arial" panose="020B0604020202020204" pitchFamily="34" charset="0"/>
                </a:endParaRPr>
              </a:p>
            </p:txBody>
          </p:sp>
          <p:sp>
            <p:nvSpPr>
              <p:cNvPr id="10264" name="Oval 6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vi-VN"/>
              </a:p>
            </p:txBody>
          </p:sp>
          <p:sp>
            <p:nvSpPr>
              <p:cNvPr id="3142" name="Oval 70"/>
              <p:cNvSpPr>
                <a:spLocks noChangeArrowheads="1"/>
              </p:cNvSpPr>
              <p:nvPr/>
            </p:nvSpPr>
            <p:spPr bwMode="gray">
              <a:xfrm>
                <a:off x="2337" y="2083"/>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vi-VN">
                  <a:latin typeface="Arial" panose="020B0604020202020204" pitchFamily="34" charset="0"/>
                </a:endParaRPr>
              </a:p>
            </p:txBody>
          </p:sp>
          <p:sp>
            <p:nvSpPr>
              <p:cNvPr id="10266" name="Oval 7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grpSp>
        <p:sp>
          <p:nvSpPr>
            <p:cNvPr id="10257" name="Text Box 72"/>
            <p:cNvSpPr txBox="1">
              <a:spLocks noChangeArrowheads="1"/>
            </p:cNvSpPr>
            <p:nvPr/>
          </p:nvSpPr>
          <p:spPr bwMode="gray">
            <a:xfrm>
              <a:off x="2233" y="1967"/>
              <a:ext cx="117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pPr algn="ctr"/>
              <a:r>
                <a:rPr lang="en-US" altLang="vi-VN" sz="3200" b="1">
                  <a:latin typeface="Times New Roman" pitchFamily="18" charset="0"/>
                </a:rPr>
                <a:t> </a:t>
              </a:r>
              <a:r>
                <a:rPr lang="en-US" altLang="vi-VN" sz="2800" b="1">
                  <a:latin typeface="Times New Roman" pitchFamily="18" charset="0"/>
                </a:rPr>
                <a:t>Đoạn 4</a:t>
              </a:r>
            </a:p>
          </p:txBody>
        </p:sp>
      </p:grpSp>
      <p:sp>
        <p:nvSpPr>
          <p:cNvPr id="3147" name="AutoShape 75"/>
          <p:cNvSpPr>
            <a:spLocks noChangeArrowheads="1"/>
          </p:cNvSpPr>
          <p:nvPr/>
        </p:nvSpPr>
        <p:spPr bwMode="gray">
          <a:xfrm>
            <a:off x="228600" y="1143000"/>
            <a:ext cx="2743200" cy="5334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eaLnBrk="1" hangingPunct="1"/>
            <a:r>
              <a:rPr lang="en-US" altLang="vi-VN" sz="2800" b="1" i="1">
                <a:latin typeface="Times New Roman" pitchFamily="18" charset="0"/>
              </a:rPr>
              <a:t>Khởi động</a:t>
            </a:r>
          </a:p>
        </p:txBody>
      </p:sp>
      <p:sp>
        <p:nvSpPr>
          <p:cNvPr id="3148" name="WordArt 76"/>
          <p:cNvSpPr>
            <a:spLocks noChangeArrowheads="1" noChangeShapeType="1" noTextEdit="1"/>
          </p:cNvSpPr>
          <p:nvPr/>
        </p:nvSpPr>
        <p:spPr bwMode="auto">
          <a:xfrm>
            <a:off x="3325813" y="2906713"/>
            <a:ext cx="3276600" cy="685800"/>
          </a:xfrm>
          <a:prstGeom prst="rect">
            <a:avLst/>
          </a:prstGeom>
        </p:spPr>
        <p:txBody>
          <a:bodyPr wrap="none" fromWordArt="1">
            <a:prstTxWarp prst="textPlain">
              <a:avLst>
                <a:gd name="adj" fmla="val 50000"/>
              </a:avLst>
            </a:prstTxWarp>
          </a:bodyPr>
          <a:lstStyle/>
          <a:p>
            <a:pPr algn="ctr"/>
            <a:r>
              <a:rPr lang="vi-VN" sz="3600" b="1" i="1" kern="10">
                <a:ln w="9525">
                  <a:solidFill>
                    <a:schemeClr val="bg1"/>
                  </a:solidFill>
                  <a:round/>
                  <a:headEnd/>
                  <a:tailEnd/>
                </a:ln>
                <a:solidFill>
                  <a:srgbClr val="FF0000">
                    <a:alpha val="87057"/>
                  </a:srgbClr>
                </a:solidFill>
                <a:effectLst>
                  <a:outerShdw dist="35921" dir="2700000" algn="ctr" rotWithShape="0">
                    <a:srgbClr val="C0C0C0">
                      <a:alpha val="79999"/>
                    </a:srgbClr>
                  </a:outerShdw>
                </a:effectLst>
                <a:latin typeface="Times New Roman"/>
                <a:cs typeface="Times New Roman"/>
              </a:rPr>
              <a:t> Hai Bà Trưng</a:t>
            </a:r>
            <a:endParaRPr lang="en-US" sz="3600" b="1" i="1" kern="10">
              <a:ln w="9525">
                <a:solidFill>
                  <a:schemeClr val="bg1"/>
                </a:solidFill>
                <a:round/>
                <a:headEnd/>
                <a:tailEnd/>
              </a:ln>
              <a:solidFill>
                <a:srgbClr val="FF0000">
                  <a:alpha val="87057"/>
                </a:srgbClr>
              </a:solidFill>
              <a:effectLst>
                <a:outerShdw dist="35921" dir="2700000" algn="ctr" rotWithShape="0">
                  <a:srgbClr val="C0C0C0">
                    <a:alpha val="79999"/>
                  </a:srgbClr>
                </a:outerShdw>
              </a:effectLst>
              <a:latin typeface="Times New Roman"/>
              <a:cs typeface="Times New Roman"/>
            </a:endParaRPr>
          </a:p>
        </p:txBody>
      </p:sp>
      <p:sp>
        <p:nvSpPr>
          <p:cNvPr id="3149" name="Text Box 77"/>
          <p:cNvSpPr txBox="1">
            <a:spLocks noChangeArrowheads="1"/>
          </p:cNvSpPr>
          <p:nvPr/>
        </p:nvSpPr>
        <p:spPr bwMode="auto">
          <a:xfrm>
            <a:off x="762000" y="2209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a:solidFill>
                  <a:schemeClr val="accent2"/>
                </a:solidFill>
                <a:latin typeface="Times New Roman" pitchFamily="18" charset="0"/>
              </a:rPr>
              <a:t>Bốn em  mỗi em đọc  một đoạn của bài  </a:t>
            </a:r>
          </a:p>
        </p:txBody>
      </p:sp>
    </p:spTree>
    <p:extLst>
      <p:ext uri="{BB962C8B-B14F-4D97-AF65-F5344CB8AC3E}">
        <p14:creationId xmlns:p14="http://schemas.microsoft.com/office/powerpoint/2010/main" val="4087288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147"/>
                                        </p:tgtEl>
                                        <p:attrNameLst>
                                          <p:attrName>style.visibility</p:attrName>
                                        </p:attrNameLst>
                                      </p:cBhvr>
                                      <p:to>
                                        <p:strVal val="visible"/>
                                      </p:to>
                                    </p:set>
                                    <p:animEffect transition="in" filter="wheel(4)">
                                      <p:cBhvr>
                                        <p:cTn id="7" dur="2000"/>
                                        <p:tgtEl>
                                          <p:spTgt spid="3147"/>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3148"/>
                                        </p:tgtEl>
                                        <p:attrNameLst>
                                          <p:attrName>style.visibility</p:attrName>
                                        </p:attrNameLst>
                                      </p:cBhvr>
                                      <p:to>
                                        <p:strVal val="visible"/>
                                      </p:to>
                                    </p:set>
                                    <p:anim calcmode="lin" valueType="num">
                                      <p:cBhvr>
                                        <p:cTn id="10" dur="1000" fill="hold"/>
                                        <p:tgtEl>
                                          <p:spTgt spid="3148"/>
                                        </p:tgtEl>
                                        <p:attrNameLst>
                                          <p:attrName>ppt_w</p:attrName>
                                        </p:attrNameLst>
                                      </p:cBhvr>
                                      <p:tavLst>
                                        <p:tav tm="0">
                                          <p:val>
                                            <p:fltVal val="0"/>
                                          </p:val>
                                        </p:tav>
                                        <p:tav tm="100000">
                                          <p:val>
                                            <p:strVal val="#ppt_w"/>
                                          </p:val>
                                        </p:tav>
                                      </p:tavLst>
                                    </p:anim>
                                    <p:anim calcmode="lin" valueType="num">
                                      <p:cBhvr>
                                        <p:cTn id="11" dur="1000" fill="hold"/>
                                        <p:tgtEl>
                                          <p:spTgt spid="3148"/>
                                        </p:tgtEl>
                                        <p:attrNameLst>
                                          <p:attrName>ppt_h</p:attrName>
                                        </p:attrNameLst>
                                      </p:cBhvr>
                                      <p:tavLst>
                                        <p:tav tm="0">
                                          <p:val>
                                            <p:fltVal val="0"/>
                                          </p:val>
                                        </p:tav>
                                        <p:tav tm="100000">
                                          <p:val>
                                            <p:strVal val="#ppt_h"/>
                                          </p:val>
                                        </p:tav>
                                      </p:tavLst>
                                    </p:anim>
                                    <p:anim calcmode="lin" valueType="num">
                                      <p:cBhvr>
                                        <p:cTn id="12" dur="1000" fill="hold"/>
                                        <p:tgtEl>
                                          <p:spTgt spid="3148"/>
                                        </p:tgtEl>
                                        <p:attrNameLst>
                                          <p:attrName>style.rotation</p:attrName>
                                        </p:attrNameLst>
                                      </p:cBhvr>
                                      <p:tavLst>
                                        <p:tav tm="0">
                                          <p:val>
                                            <p:fltVal val="90"/>
                                          </p:val>
                                        </p:tav>
                                        <p:tav tm="100000">
                                          <p:val>
                                            <p:fltVal val="0"/>
                                          </p:val>
                                        </p:tav>
                                      </p:tavLst>
                                    </p:anim>
                                    <p:animEffect transition="in" filter="fade">
                                      <p:cBhvr>
                                        <p:cTn id="13" dur="1000"/>
                                        <p:tgtEl>
                                          <p:spTgt spid="3148"/>
                                        </p:tgtEl>
                                      </p:cBhvr>
                                    </p:animEffect>
                                  </p:childTnLst>
                                </p:cTn>
                              </p:par>
                              <p:par>
                                <p:cTn id="14" presetID="22" presetClass="emph" presetSubtype="0" repeatCount="5000" fill="hold" grpId="1" nodeType="withEffect">
                                  <p:stCondLst>
                                    <p:cond delay="0"/>
                                  </p:stCondLst>
                                  <p:iterate type="lt">
                                    <p:tmPct val="0"/>
                                  </p:iterate>
                                  <p:childTnLst>
                                    <p:animClr clrSpc="hsl" dir="cw">
                                      <p:cBhvr override="childStyle">
                                        <p:cTn id="15" dur="500" fill="hold"/>
                                        <p:tgtEl>
                                          <p:spTgt spid="3148"/>
                                        </p:tgtEl>
                                        <p:attrNameLst>
                                          <p:attrName>style.color</p:attrName>
                                        </p:attrNameLst>
                                      </p:cBhvr>
                                      <p:by>
                                        <p:hsl h="-7200000" s="0" l="0"/>
                                      </p:by>
                                    </p:animClr>
                                    <p:animClr clrSpc="hsl" dir="cw">
                                      <p:cBhvr>
                                        <p:cTn id="16" dur="500" fill="hold"/>
                                        <p:tgtEl>
                                          <p:spTgt spid="3148"/>
                                        </p:tgtEl>
                                        <p:attrNameLst>
                                          <p:attrName>fillcolor</p:attrName>
                                        </p:attrNameLst>
                                      </p:cBhvr>
                                      <p:by>
                                        <p:hsl h="-7200000" s="0" l="0"/>
                                      </p:by>
                                    </p:animClr>
                                    <p:animClr clrSpc="hsl" dir="cw">
                                      <p:cBhvr>
                                        <p:cTn id="17" dur="500" fill="hold"/>
                                        <p:tgtEl>
                                          <p:spTgt spid="3148"/>
                                        </p:tgtEl>
                                        <p:attrNameLst>
                                          <p:attrName>stroke.color</p:attrName>
                                        </p:attrNameLst>
                                      </p:cBhvr>
                                      <p:by>
                                        <p:hsl h="-7200000" s="0" l="0"/>
                                      </p:by>
                                    </p:animClr>
                                    <p:set>
                                      <p:cBhvr>
                                        <p:cTn id="18" dur="500" fill="hold"/>
                                        <p:tgtEl>
                                          <p:spTgt spid="3148"/>
                                        </p:tgtEl>
                                        <p:attrNameLst>
                                          <p:attrName>fill.type</p:attrName>
                                        </p:attrNameLst>
                                      </p:cBhvr>
                                      <p:to>
                                        <p:strVal val="solid"/>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149"/>
                                        </p:tgtEl>
                                        <p:attrNameLst>
                                          <p:attrName>style.visibility</p:attrName>
                                        </p:attrNameLst>
                                      </p:cBhvr>
                                      <p:to>
                                        <p:strVal val="visible"/>
                                      </p:to>
                                    </p:set>
                                    <p:animEffect transition="in" filter="wipe(left)">
                                      <p:cBhvr>
                                        <p:cTn id="23" dur="2000"/>
                                        <p:tgtEl>
                                          <p:spTgt spid="3149"/>
                                        </p:tgtEl>
                                      </p:cBhvr>
                                    </p:animEffect>
                                  </p:childTnLst>
                                </p:cTn>
                              </p:par>
                            </p:childTnLst>
                          </p:cTn>
                        </p:par>
                        <p:par>
                          <p:cTn id="24" fill="hold" nodeType="afterGroup">
                            <p:stCondLst>
                              <p:cond delay="2000"/>
                            </p:stCondLst>
                            <p:childTnLst>
                              <p:par>
                                <p:cTn id="25" presetID="20" presetClass="entr" presetSubtype="0" fill="hold" nodeType="afterEffect">
                                  <p:stCondLst>
                                    <p:cond delay="0"/>
                                  </p:stCondLst>
                                  <p:childTnLst>
                                    <p:set>
                                      <p:cBhvr>
                                        <p:cTn id="26" dur="1" fill="hold">
                                          <p:stCondLst>
                                            <p:cond delay="0"/>
                                          </p:stCondLst>
                                        </p:cTn>
                                        <p:tgtEl>
                                          <p:spTgt spid="3084"/>
                                        </p:tgtEl>
                                        <p:attrNameLst>
                                          <p:attrName>style.visibility</p:attrName>
                                        </p:attrNameLst>
                                      </p:cBhvr>
                                      <p:to>
                                        <p:strVal val="visible"/>
                                      </p:to>
                                    </p:set>
                                    <p:animEffect transition="in" filter="wedge">
                                      <p:cBhvr>
                                        <p:cTn id="27" dur="2000"/>
                                        <p:tgtEl>
                                          <p:spTgt spid="3084"/>
                                        </p:tgtEl>
                                      </p:cBhvr>
                                    </p:animEffect>
                                  </p:childTnLst>
                                </p:cTn>
                              </p:par>
                              <p:par>
                                <p:cTn id="28" presetID="20" presetClass="entr" presetSubtype="0" fill="hold" nodeType="withEffect">
                                  <p:stCondLst>
                                    <p:cond delay="0"/>
                                  </p:stCondLst>
                                  <p:childTnLst>
                                    <p:set>
                                      <p:cBhvr>
                                        <p:cTn id="29" dur="1" fill="hold">
                                          <p:stCondLst>
                                            <p:cond delay="0"/>
                                          </p:stCondLst>
                                        </p:cTn>
                                        <p:tgtEl>
                                          <p:spTgt spid="3100"/>
                                        </p:tgtEl>
                                        <p:attrNameLst>
                                          <p:attrName>style.visibility</p:attrName>
                                        </p:attrNameLst>
                                      </p:cBhvr>
                                      <p:to>
                                        <p:strVal val="visible"/>
                                      </p:to>
                                    </p:set>
                                    <p:animEffect transition="in" filter="wedge">
                                      <p:cBhvr>
                                        <p:cTn id="30" dur="2000"/>
                                        <p:tgtEl>
                                          <p:spTgt spid="3100"/>
                                        </p:tgtEl>
                                      </p:cBhvr>
                                    </p:animEffect>
                                  </p:childTnLst>
                                </p:cTn>
                              </p:par>
                              <p:par>
                                <p:cTn id="31" presetID="20" presetClass="entr" presetSubtype="0" fill="hold" nodeType="withEffect">
                                  <p:stCondLst>
                                    <p:cond delay="0"/>
                                  </p:stCondLst>
                                  <p:childTnLst>
                                    <p:set>
                                      <p:cBhvr>
                                        <p:cTn id="32" dur="1" fill="hold">
                                          <p:stCondLst>
                                            <p:cond delay="0"/>
                                          </p:stCondLst>
                                        </p:cTn>
                                        <p:tgtEl>
                                          <p:spTgt spid="3116"/>
                                        </p:tgtEl>
                                        <p:attrNameLst>
                                          <p:attrName>style.visibility</p:attrName>
                                        </p:attrNameLst>
                                      </p:cBhvr>
                                      <p:to>
                                        <p:strVal val="visible"/>
                                      </p:to>
                                    </p:set>
                                    <p:animEffect transition="in" filter="wedge">
                                      <p:cBhvr>
                                        <p:cTn id="33" dur="2000"/>
                                        <p:tgtEl>
                                          <p:spTgt spid="3116"/>
                                        </p:tgtEl>
                                      </p:cBhvr>
                                    </p:animEffect>
                                  </p:childTnLst>
                                </p:cTn>
                              </p:par>
                              <p:par>
                                <p:cTn id="34" presetID="20" presetClass="entr" presetSubtype="0" fill="hold" nodeType="withEffect">
                                  <p:stCondLst>
                                    <p:cond delay="0"/>
                                  </p:stCondLst>
                                  <p:childTnLst>
                                    <p:set>
                                      <p:cBhvr>
                                        <p:cTn id="35" dur="1" fill="hold">
                                          <p:stCondLst>
                                            <p:cond delay="0"/>
                                          </p:stCondLst>
                                        </p:cTn>
                                        <p:tgtEl>
                                          <p:spTgt spid="3133"/>
                                        </p:tgtEl>
                                        <p:attrNameLst>
                                          <p:attrName>style.visibility</p:attrName>
                                        </p:attrNameLst>
                                      </p:cBhvr>
                                      <p:to>
                                        <p:strVal val="visible"/>
                                      </p:to>
                                    </p:set>
                                    <p:animEffect transition="in" filter="wedge">
                                      <p:cBhvr>
                                        <p:cTn id="36" dur="2000"/>
                                        <p:tgtEl>
                                          <p:spTgt spid="3133"/>
                                        </p:tgtEl>
                                      </p:cBhvr>
                                    </p:animEffect>
                                  </p:childTnLst>
                                </p:cTn>
                              </p:par>
                              <p:par>
                                <p:cTn id="37" presetID="20" presetClass="entr" presetSubtype="0" fill="hold" nodeType="withEffect">
                                  <p:stCondLst>
                                    <p:cond delay="0"/>
                                  </p:stCondLst>
                                  <p:childTnLst>
                                    <p:set>
                                      <p:cBhvr>
                                        <p:cTn id="38" dur="1" fill="hold">
                                          <p:stCondLst>
                                            <p:cond delay="0"/>
                                          </p:stCondLst>
                                        </p:cTn>
                                        <p:tgtEl>
                                          <p:spTgt spid="3128"/>
                                        </p:tgtEl>
                                        <p:attrNameLst>
                                          <p:attrName>style.visibility</p:attrName>
                                        </p:attrNameLst>
                                      </p:cBhvr>
                                      <p:to>
                                        <p:strVal val="visible"/>
                                      </p:to>
                                    </p:set>
                                    <p:animEffect transition="in" filter="wedge">
                                      <p:cBhvr>
                                        <p:cTn id="39" dur="2000"/>
                                        <p:tgtEl>
                                          <p:spTgt spid="3128"/>
                                        </p:tgtEl>
                                      </p:cBhvr>
                                    </p:animEffect>
                                  </p:childTnLst>
                                </p:cTn>
                              </p:par>
                              <p:par>
                                <p:cTn id="40" presetID="20" presetClass="entr" presetSubtype="0" fill="hold" nodeType="withEffect">
                                  <p:stCondLst>
                                    <p:cond delay="0"/>
                                  </p:stCondLst>
                                  <p:childTnLst>
                                    <p:set>
                                      <p:cBhvr>
                                        <p:cTn id="41" dur="1" fill="hold">
                                          <p:stCondLst>
                                            <p:cond delay="0"/>
                                          </p:stCondLst>
                                        </p:cTn>
                                        <p:tgtEl>
                                          <p:spTgt spid="3112"/>
                                        </p:tgtEl>
                                        <p:attrNameLst>
                                          <p:attrName>style.visibility</p:attrName>
                                        </p:attrNameLst>
                                      </p:cBhvr>
                                      <p:to>
                                        <p:strVal val="visible"/>
                                      </p:to>
                                    </p:set>
                                    <p:animEffect transition="in" filter="wedge">
                                      <p:cBhvr>
                                        <p:cTn id="42" dur="2000"/>
                                        <p:tgtEl>
                                          <p:spTgt spid="3112"/>
                                        </p:tgtEl>
                                      </p:cBhvr>
                                    </p:animEffect>
                                  </p:childTnLst>
                                </p:cTn>
                              </p:par>
                              <p:par>
                                <p:cTn id="43" presetID="20" presetClass="entr" presetSubtype="0" fill="hold" nodeType="withEffect">
                                  <p:stCondLst>
                                    <p:cond delay="0"/>
                                  </p:stCondLst>
                                  <p:childTnLst>
                                    <p:set>
                                      <p:cBhvr>
                                        <p:cTn id="44" dur="1" fill="hold">
                                          <p:stCondLst>
                                            <p:cond delay="0"/>
                                          </p:stCondLst>
                                        </p:cTn>
                                        <p:tgtEl>
                                          <p:spTgt spid="3096"/>
                                        </p:tgtEl>
                                        <p:attrNameLst>
                                          <p:attrName>style.visibility</p:attrName>
                                        </p:attrNameLst>
                                      </p:cBhvr>
                                      <p:to>
                                        <p:strVal val="visible"/>
                                      </p:to>
                                    </p:set>
                                    <p:animEffect transition="in" filter="wedge">
                                      <p:cBhvr>
                                        <p:cTn id="45" dur="2000"/>
                                        <p:tgtEl>
                                          <p:spTgt spid="3096"/>
                                        </p:tgtEl>
                                      </p:cBhvr>
                                    </p:animEffect>
                                  </p:childTnLst>
                                </p:cTn>
                              </p:par>
                              <p:par>
                                <p:cTn id="46" presetID="20" presetClass="entr" presetSubtype="0" fill="hold" nodeType="withEffect">
                                  <p:stCondLst>
                                    <p:cond delay="0"/>
                                  </p:stCondLst>
                                  <p:childTnLst>
                                    <p:set>
                                      <p:cBhvr>
                                        <p:cTn id="47" dur="1" fill="hold">
                                          <p:stCondLst>
                                            <p:cond delay="0"/>
                                          </p:stCondLst>
                                        </p:cTn>
                                        <p:tgtEl>
                                          <p:spTgt spid="3080"/>
                                        </p:tgtEl>
                                        <p:attrNameLst>
                                          <p:attrName>style.visibility</p:attrName>
                                        </p:attrNameLst>
                                      </p:cBhvr>
                                      <p:to>
                                        <p:strVal val="visible"/>
                                      </p:to>
                                    </p:set>
                                    <p:animEffect transition="in" filter="wedge">
                                      <p:cBhvr>
                                        <p:cTn id="48" dur="2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3084"/>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21" presetClass="exit" presetSubtype="4" fill="hold" nodeType="withEffect">
                                  <p:stCondLst>
                                    <p:cond delay="0"/>
                                  </p:stCondLst>
                                  <p:childTnLst>
                                    <p:animEffect transition="out" filter="wheel(4)">
                                      <p:cBhvr>
                                        <p:cTn id="53" dur="2000"/>
                                        <p:tgtEl>
                                          <p:spTgt spid="3084"/>
                                        </p:tgtEl>
                                      </p:cBhvr>
                                    </p:animEffect>
                                    <p:set>
                                      <p:cBhvr>
                                        <p:cTn id="54" dur="1" fill="hold">
                                          <p:stCondLst>
                                            <p:cond delay="1999"/>
                                          </p:stCondLst>
                                        </p:cTn>
                                        <p:tgtEl>
                                          <p:spTgt spid="3084"/>
                                        </p:tgtEl>
                                        <p:attrNameLst>
                                          <p:attrName>style.visibility</p:attrName>
                                        </p:attrNameLst>
                                      </p:cBhvr>
                                      <p:to>
                                        <p:strVal val="hidden"/>
                                      </p:to>
                                    </p:set>
                                  </p:childTnLst>
                                </p:cTn>
                              </p:par>
                            </p:childTnLst>
                          </p:cTn>
                        </p:par>
                      </p:childTnLst>
                    </p:cTn>
                  </p:par>
                </p:childTnLst>
              </p:cTn>
              <p:nextCondLst>
                <p:cond evt="onClick" delay="0">
                  <p:tgtEl>
                    <p:spTgt spid="3084"/>
                  </p:tgtEl>
                </p:cond>
              </p:nextCondLst>
            </p:seq>
            <p:seq concurrent="1" nextAc="seek">
              <p:cTn id="55" restart="whenNotActive" fill="hold" evtFilter="cancelBubble" nodeType="interactiveSeq">
                <p:stCondLst>
                  <p:cond evt="onClick" delay="0">
                    <p:tgtEl>
                      <p:spTgt spid="3100"/>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21" presetClass="exit" presetSubtype="4" fill="hold" nodeType="withEffect">
                                  <p:stCondLst>
                                    <p:cond delay="0"/>
                                  </p:stCondLst>
                                  <p:childTnLst>
                                    <p:animEffect transition="out" filter="wheel(4)">
                                      <p:cBhvr>
                                        <p:cTn id="59" dur="2000"/>
                                        <p:tgtEl>
                                          <p:spTgt spid="3100"/>
                                        </p:tgtEl>
                                      </p:cBhvr>
                                    </p:animEffect>
                                    <p:set>
                                      <p:cBhvr>
                                        <p:cTn id="60" dur="1" fill="hold">
                                          <p:stCondLst>
                                            <p:cond delay="1999"/>
                                          </p:stCondLst>
                                        </p:cTn>
                                        <p:tgtEl>
                                          <p:spTgt spid="3100"/>
                                        </p:tgtEl>
                                        <p:attrNameLst>
                                          <p:attrName>style.visibility</p:attrName>
                                        </p:attrNameLst>
                                      </p:cBhvr>
                                      <p:to>
                                        <p:strVal val="hidden"/>
                                      </p:to>
                                    </p:set>
                                  </p:childTnLst>
                                </p:cTn>
                              </p:par>
                            </p:childTnLst>
                          </p:cTn>
                        </p:par>
                      </p:childTnLst>
                    </p:cTn>
                  </p:par>
                </p:childTnLst>
              </p:cTn>
              <p:nextCondLst>
                <p:cond evt="onClick" delay="0">
                  <p:tgtEl>
                    <p:spTgt spid="3100"/>
                  </p:tgtEl>
                </p:cond>
              </p:nextCondLst>
            </p:seq>
            <p:seq concurrent="1" nextAc="seek">
              <p:cTn id="61" restart="whenNotActive" fill="hold" evtFilter="cancelBubble" nodeType="interactiveSeq">
                <p:stCondLst>
                  <p:cond evt="onClick" delay="0">
                    <p:tgtEl>
                      <p:spTgt spid="3116"/>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21" presetClass="exit" presetSubtype="4" fill="hold" nodeType="withEffect">
                                  <p:stCondLst>
                                    <p:cond delay="0"/>
                                  </p:stCondLst>
                                  <p:childTnLst>
                                    <p:animEffect transition="out" filter="wheel(4)">
                                      <p:cBhvr>
                                        <p:cTn id="65" dur="2000"/>
                                        <p:tgtEl>
                                          <p:spTgt spid="3116"/>
                                        </p:tgtEl>
                                      </p:cBhvr>
                                    </p:animEffect>
                                    <p:set>
                                      <p:cBhvr>
                                        <p:cTn id="66" dur="1" fill="hold">
                                          <p:stCondLst>
                                            <p:cond delay="1999"/>
                                          </p:stCondLst>
                                        </p:cTn>
                                        <p:tgtEl>
                                          <p:spTgt spid="3116"/>
                                        </p:tgtEl>
                                        <p:attrNameLst>
                                          <p:attrName>style.visibility</p:attrName>
                                        </p:attrNameLst>
                                      </p:cBhvr>
                                      <p:to>
                                        <p:strVal val="hidden"/>
                                      </p:to>
                                    </p:set>
                                  </p:childTnLst>
                                </p:cTn>
                              </p:par>
                            </p:childTnLst>
                          </p:cTn>
                        </p:par>
                      </p:childTnLst>
                    </p:cTn>
                  </p:par>
                </p:childTnLst>
              </p:cTn>
              <p:nextCondLst>
                <p:cond evt="onClick" delay="0">
                  <p:tgtEl>
                    <p:spTgt spid="3116"/>
                  </p:tgtEl>
                </p:cond>
              </p:nextCondLst>
            </p:seq>
            <p:seq concurrent="1" nextAc="seek">
              <p:cTn id="67" restart="whenNotActive" fill="hold" evtFilter="cancelBubble" nodeType="interactiveSeq">
                <p:stCondLst>
                  <p:cond evt="onClick" delay="0">
                    <p:tgtEl>
                      <p:spTgt spid="3133"/>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21" presetClass="exit" presetSubtype="4" fill="hold" nodeType="withEffect">
                                  <p:stCondLst>
                                    <p:cond delay="0"/>
                                  </p:stCondLst>
                                  <p:childTnLst>
                                    <p:animEffect transition="out" filter="wheel(4)">
                                      <p:cBhvr>
                                        <p:cTn id="71" dur="2000"/>
                                        <p:tgtEl>
                                          <p:spTgt spid="3133"/>
                                        </p:tgtEl>
                                      </p:cBhvr>
                                    </p:animEffect>
                                    <p:set>
                                      <p:cBhvr>
                                        <p:cTn id="72" dur="1" fill="hold">
                                          <p:stCondLst>
                                            <p:cond delay="1999"/>
                                          </p:stCondLst>
                                        </p:cTn>
                                        <p:tgtEl>
                                          <p:spTgt spid="3133"/>
                                        </p:tgtEl>
                                        <p:attrNameLst>
                                          <p:attrName>style.visibility</p:attrName>
                                        </p:attrNameLst>
                                      </p:cBhvr>
                                      <p:to>
                                        <p:strVal val="hidden"/>
                                      </p:to>
                                    </p:set>
                                  </p:childTnLst>
                                </p:cTn>
                              </p:par>
                            </p:childTnLst>
                          </p:cTn>
                        </p:par>
                      </p:childTnLst>
                    </p:cTn>
                  </p:par>
                </p:childTnLst>
              </p:cTn>
              <p:nextCondLst>
                <p:cond evt="onClick" delay="0">
                  <p:tgtEl>
                    <p:spTgt spid="3133"/>
                  </p:tgtEl>
                </p:cond>
              </p:nextCondLst>
            </p:seq>
          </p:childTnLst>
        </p:cTn>
      </p:par>
    </p:tnLst>
    <p:bldLst>
      <p:bldP spid="3147" grpId="0" animBg="1"/>
      <p:bldP spid="3148" grpId="0" animBg="1"/>
      <p:bldP spid="3148" grpId="1" animBg="1"/>
      <p:bldP spid="31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p:cNvSpPr>
          <p:nvPr>
            <p:ph idx="1"/>
          </p:nvPr>
        </p:nvSpPr>
        <p:spPr>
          <a:xfrm>
            <a:off x="-20782" y="228600"/>
            <a:ext cx="9144000" cy="6858000"/>
          </a:xfrm>
        </p:spPr>
        <p:txBody>
          <a:bodyPr/>
          <a:lstStyle/>
          <a:p>
            <a:pPr eaLnBrk="1" hangingPunct="1">
              <a:lnSpc>
                <a:spcPct val="80000"/>
              </a:lnSpc>
              <a:buFontTx/>
              <a:buNone/>
            </a:pPr>
            <a:endParaRPr lang="en-US" altLang="vi-VN" sz="1800" dirty="0">
              <a:latin typeface="Times New Roman" panose="02020603050405020304" pitchFamily="18" charset="0"/>
              <a:cs typeface="Times New Roman" panose="02020603050405020304" pitchFamily="18" charset="0"/>
            </a:endParaRPr>
          </a:p>
          <a:p>
            <a:pPr algn="ctr" eaLnBrk="1" hangingPunct="1">
              <a:lnSpc>
                <a:spcPct val="80000"/>
              </a:lnSpc>
              <a:buFontTx/>
              <a:buNone/>
            </a:pPr>
            <a:r>
              <a:rPr lang="en-US" altLang="vi-VN" sz="2800" dirty="0">
                <a:solidFill>
                  <a:srgbClr val="00B0F0"/>
                </a:solidFill>
                <a:latin typeface="Times New Roman" panose="02020603050405020304" pitchFamily="18" charset="0"/>
                <a:cs typeface="Times New Roman" panose="02020603050405020304" pitchFamily="18" charset="0"/>
              </a:rPr>
              <a:t> </a:t>
            </a:r>
            <a:r>
              <a:rPr lang="en-US" altLang="vi-VN" b="1" dirty="0">
                <a:solidFill>
                  <a:srgbClr val="0000FF"/>
                </a:solidFill>
                <a:latin typeface="Times New Roman" panose="02020603050405020304" pitchFamily="18" charset="0"/>
                <a:cs typeface="Times New Roman" panose="02020603050405020304" pitchFamily="18" charset="0"/>
              </a:rPr>
              <a:t>KỂ CHUYỆN</a:t>
            </a:r>
            <a:r>
              <a:rPr lang="en-US" altLang="vi-VN" dirty="0">
                <a:solidFill>
                  <a:srgbClr val="0000FF"/>
                </a:solidFill>
                <a:latin typeface="Times New Roman" panose="02020603050405020304" pitchFamily="18" charset="0"/>
                <a:cs typeface="Times New Roman" panose="02020603050405020304" pitchFamily="18" charset="0"/>
              </a:rPr>
              <a:t> </a:t>
            </a:r>
          </a:p>
          <a:p>
            <a:pPr algn="ctr" eaLnBrk="1" hangingPunct="1">
              <a:lnSpc>
                <a:spcPct val="80000"/>
              </a:lnSpc>
              <a:buFontTx/>
              <a:buNone/>
            </a:pPr>
            <a:r>
              <a:rPr lang="en-US" altLang="vi-VN" b="1" dirty="0" err="1">
                <a:solidFill>
                  <a:srgbClr val="0000FF"/>
                </a:solidFill>
                <a:latin typeface="Times New Roman" panose="02020603050405020304" pitchFamily="18" charset="0"/>
                <a:cs typeface="Times New Roman" panose="02020603050405020304" pitchFamily="18" charset="0"/>
              </a:rPr>
              <a:t>Dựa</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theo</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các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câu</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hỏi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gợi</a:t>
            </a:r>
            <a:r>
              <a:rPr lang="en-US" altLang="vi-VN" b="1" dirty="0">
                <a:solidFill>
                  <a:srgbClr val="0000FF"/>
                </a:solidFill>
                <a:latin typeface="Times New Roman" panose="02020603050405020304" pitchFamily="18" charset="0"/>
                <a:cs typeface="Times New Roman" panose="02020603050405020304" pitchFamily="18" charset="0"/>
              </a:rPr>
              <a:t> ý </a:t>
            </a:r>
            <a:r>
              <a:rPr lang="en-US" altLang="vi-VN" b="1" dirty="0" err="1">
                <a:solidFill>
                  <a:srgbClr val="0000FF"/>
                </a:solidFill>
                <a:latin typeface="Times New Roman" panose="02020603050405020304" pitchFamily="18" charset="0"/>
                <a:cs typeface="Times New Roman" panose="02020603050405020304" pitchFamily="18" charset="0"/>
              </a:rPr>
              <a:t>dưới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đây</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kể</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lại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câu</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chuyện</a:t>
            </a:r>
            <a:r>
              <a:rPr lang="en-US" altLang="vi-VN" b="1" dirty="0">
                <a:solidFill>
                  <a:srgbClr val="0000FF"/>
                </a:solidFill>
                <a:latin typeface="Times New Roman" panose="02020603050405020304" pitchFamily="18" charset="0"/>
                <a:cs typeface="Times New Roman" panose="02020603050405020304" pitchFamily="18" charset="0"/>
              </a:rPr>
              <a:t> Ở </a:t>
            </a:r>
            <a:r>
              <a:rPr lang="en-US" altLang="vi-VN" b="1" dirty="0" err="1">
                <a:solidFill>
                  <a:srgbClr val="0000FF"/>
                </a:solidFill>
                <a:latin typeface="Times New Roman" panose="02020603050405020304" pitchFamily="18" charset="0"/>
                <a:cs typeface="Times New Roman" panose="02020603050405020304" pitchFamily="18" charset="0"/>
              </a:rPr>
              <a:t>lại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với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chiến</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khu</a:t>
            </a:r>
            <a:r>
              <a:rPr lang="en-US" altLang="vi-VN" b="1" dirty="0">
                <a:solidFill>
                  <a:srgbClr val="0000FF"/>
                </a:solidFill>
                <a:latin typeface="Times New Roman" panose="02020603050405020304" pitchFamily="18" charset="0"/>
                <a:cs typeface="Times New Roman" panose="02020603050405020304" pitchFamily="18" charset="0"/>
              </a:rPr>
              <a:t> :</a:t>
            </a:r>
          </a:p>
          <a:p>
            <a:pPr algn="ctr" eaLnBrk="1" hangingPunct="1">
              <a:lnSpc>
                <a:spcPct val="80000"/>
              </a:lnSpc>
              <a:buFontTx/>
              <a:buNone/>
            </a:pPr>
            <a:endParaRPr lang="en-US" altLang="vi-VN" b="1" dirty="0">
              <a:solidFill>
                <a:srgbClr val="0000FF"/>
              </a:solidFill>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vi-VN" sz="2800" b="1" u="sng" dirty="0">
                <a:solidFill>
                  <a:srgbClr val="FF0000"/>
                </a:solidFill>
                <a:latin typeface="Times New Roman" panose="02020603050405020304" pitchFamily="18" charset="0"/>
                <a:cs typeface="Times New Roman" panose="02020603050405020304" pitchFamily="18" charset="0"/>
              </a:rPr>
              <a:t>a/ </a:t>
            </a:r>
            <a:r>
              <a:rPr lang="en-US" altLang="vi-VN" sz="2800" b="1" u="sng" dirty="0" err="1">
                <a:solidFill>
                  <a:srgbClr val="FF0000"/>
                </a:solidFill>
                <a:latin typeface="Times New Roman" panose="02020603050405020304" pitchFamily="18" charset="0"/>
                <a:cs typeface="Times New Roman" panose="02020603050405020304" pitchFamily="18" charset="0"/>
              </a:rPr>
              <a:t>Đoạn</a:t>
            </a:r>
            <a:r>
              <a:rPr lang="en-US" altLang="vi-VN" sz="2800" b="1" u="sng" dirty="0">
                <a:solidFill>
                  <a:srgbClr val="FF0000"/>
                </a:solidFill>
                <a:latin typeface="Times New Roman" panose="02020603050405020304" pitchFamily="18" charset="0"/>
                <a:cs typeface="Times New Roman" panose="02020603050405020304" pitchFamily="18" charset="0"/>
              </a:rPr>
              <a:t> 1</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Đề</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nghị</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của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trung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đoàn</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trưởng</a:t>
            </a:r>
            <a:r>
              <a:rPr lang="en-US" altLang="vi-VN" sz="2800" dirty="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Trung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đoàn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trưởng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tới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gặp</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ai</a:t>
            </a:r>
            <a:r>
              <a:rPr lang="en-US" altLang="vi-VN" sz="2800" dirty="0">
                <a:solidFill>
                  <a:srgbClr val="0000FF"/>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Trung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đoàn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trưởng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nói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gì</a:t>
            </a:r>
            <a:r>
              <a:rPr lang="en-US" altLang="vi-VN" sz="2800" dirty="0">
                <a:solidFill>
                  <a:srgbClr val="0000FF"/>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b="1" u="sng" dirty="0">
                <a:solidFill>
                  <a:srgbClr val="FF0000"/>
                </a:solidFill>
                <a:latin typeface="Times New Roman" panose="02020603050405020304" pitchFamily="18" charset="0"/>
                <a:cs typeface="Times New Roman" panose="02020603050405020304" pitchFamily="18" charset="0"/>
              </a:rPr>
              <a:t>b/ </a:t>
            </a:r>
            <a:r>
              <a:rPr lang="en-US" altLang="vi-VN" sz="2800" b="1" u="sng" dirty="0" err="1">
                <a:solidFill>
                  <a:srgbClr val="FF0000"/>
                </a:solidFill>
                <a:latin typeface="Times New Roman" panose="02020603050405020304" pitchFamily="18" charset="0"/>
                <a:cs typeface="Times New Roman" panose="02020603050405020304" pitchFamily="18" charset="0"/>
              </a:rPr>
              <a:t>Đoạn</a:t>
            </a:r>
            <a:r>
              <a:rPr lang="en-US" altLang="vi-VN" sz="2800" b="1" u="sng" dirty="0">
                <a:solidFill>
                  <a:srgbClr val="FF0000"/>
                </a:solidFill>
                <a:latin typeface="Times New Roman" panose="02020603050405020304" pitchFamily="18" charset="0"/>
                <a:cs typeface="Times New Roman" panose="02020603050405020304" pitchFamily="18" charset="0"/>
              </a:rPr>
              <a:t> 2</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Chúng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em</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xin</a:t>
            </a:r>
            <a:r>
              <a:rPr lang="en-US" altLang="vi-VN" sz="2800" dirty="0">
                <a:solidFill>
                  <a:srgbClr val="FF0000"/>
                </a:solidFill>
                <a:latin typeface="Times New Roman" panose="02020603050405020304" pitchFamily="18" charset="0"/>
                <a:cs typeface="Times New Roman" panose="02020603050405020304" pitchFamily="18" charset="0"/>
              </a:rPr>
              <a:t> ở </a:t>
            </a:r>
            <a:r>
              <a:rPr lang="en-US" altLang="vi-VN" sz="2800" dirty="0" err="1">
                <a:solidFill>
                  <a:srgbClr val="FF0000"/>
                </a:solidFill>
                <a:latin typeface="Times New Roman" panose="02020603050405020304" pitchFamily="18" charset="0"/>
                <a:cs typeface="Times New Roman" panose="02020603050405020304" pitchFamily="18" charset="0"/>
              </a:rPr>
              <a:t>lại</a:t>
            </a:r>
            <a:r>
              <a:rPr lang="en-US" altLang="vi-VN" sz="2800" dirty="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Lượm</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nói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gì</a:t>
            </a:r>
            <a:r>
              <a:rPr lang="en-US" altLang="vi-VN" sz="2800" dirty="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Toàn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đội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hưởng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ứng</a:t>
            </a:r>
            <a:r>
              <a:rPr lang="en-US" altLang="vi-VN" sz="2800" dirty="0">
                <a:solidFill>
                  <a:srgbClr val="0000FF"/>
                </a:solidFill>
                <a:latin typeface="Times New Roman" panose="02020603050405020304" pitchFamily="18" charset="0"/>
                <a:cs typeface="Times New Roman" panose="02020603050405020304" pitchFamily="18" charset="0"/>
              </a:rPr>
              <a:t> ý </a:t>
            </a:r>
            <a:r>
              <a:rPr lang="en-US" altLang="vi-VN" sz="2800" dirty="0" err="1">
                <a:solidFill>
                  <a:srgbClr val="0000FF"/>
                </a:solidFill>
                <a:latin typeface="Times New Roman" panose="02020603050405020304" pitchFamily="18" charset="0"/>
                <a:cs typeface="Times New Roman" panose="02020603050405020304" pitchFamily="18" charset="0"/>
              </a:rPr>
              <a:t>kiến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của</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Lượm</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như</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thế</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nào</a:t>
            </a:r>
            <a:r>
              <a:rPr lang="en-US" altLang="vi-VN" sz="2800" dirty="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Mừng</a:t>
            </a:r>
            <a:r>
              <a:rPr lang="en-US" altLang="vi-VN" sz="2800" dirty="0">
                <a:solidFill>
                  <a:srgbClr val="0000FF"/>
                </a:solidFill>
                <a:latin typeface="Times New Roman" panose="02020603050405020304" pitchFamily="18" charset="0"/>
                <a:cs typeface="Times New Roman" panose="02020603050405020304" pitchFamily="18" charset="0"/>
              </a:rPr>
              <a:t> van </a:t>
            </a:r>
            <a:r>
              <a:rPr lang="en-US" altLang="vi-VN" sz="2800" dirty="0" err="1">
                <a:solidFill>
                  <a:srgbClr val="0000FF"/>
                </a:solidFill>
                <a:latin typeface="Times New Roman" panose="02020603050405020304" pitchFamily="18" charset="0"/>
                <a:cs typeface="Times New Roman" panose="02020603050405020304" pitchFamily="18" charset="0"/>
              </a:rPr>
              <a:t>xin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điều</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gì</a:t>
            </a:r>
            <a:r>
              <a:rPr lang="en-US" altLang="vi-VN" sz="2800" dirty="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2800" b="1" u="sng" dirty="0">
                <a:solidFill>
                  <a:srgbClr val="FF0000"/>
                </a:solidFill>
                <a:latin typeface="Times New Roman" panose="02020603050405020304" pitchFamily="18" charset="0"/>
                <a:cs typeface="Times New Roman" panose="02020603050405020304" pitchFamily="18" charset="0"/>
              </a:rPr>
              <a:t>c/ </a:t>
            </a:r>
            <a:r>
              <a:rPr lang="en-US" altLang="vi-VN" sz="2800" b="1" u="sng" dirty="0" err="1">
                <a:solidFill>
                  <a:srgbClr val="FF0000"/>
                </a:solidFill>
                <a:latin typeface="Times New Roman" panose="02020603050405020304" pitchFamily="18" charset="0"/>
                <a:cs typeface="Times New Roman" panose="02020603050405020304" pitchFamily="18" charset="0"/>
              </a:rPr>
              <a:t>Đoạn</a:t>
            </a:r>
            <a:r>
              <a:rPr lang="en-US" altLang="vi-VN" sz="2800" b="1" u="sng" dirty="0">
                <a:solidFill>
                  <a:srgbClr val="FF0000"/>
                </a:solidFill>
                <a:latin typeface="Times New Roman" panose="02020603050405020304" pitchFamily="18" charset="0"/>
                <a:cs typeface="Times New Roman" panose="02020603050405020304" pitchFamily="18" charset="0"/>
              </a:rPr>
              <a:t> 3</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Lời</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hứa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của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người</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chỉ</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huy</a:t>
            </a:r>
            <a:r>
              <a:rPr lang="en-US" altLang="vi-VN" sz="2800" dirty="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b="1" u="sng" dirty="0">
                <a:solidFill>
                  <a:srgbClr val="FF0000"/>
                </a:solidFill>
                <a:latin typeface="Times New Roman" panose="02020603050405020304" pitchFamily="18" charset="0"/>
                <a:cs typeface="Times New Roman" panose="02020603050405020304" pitchFamily="18" charset="0"/>
              </a:rPr>
              <a:t>d/ </a:t>
            </a:r>
            <a:r>
              <a:rPr lang="en-US" altLang="vi-VN" sz="2800" b="1" u="sng" dirty="0" err="1">
                <a:solidFill>
                  <a:srgbClr val="FF0000"/>
                </a:solidFill>
                <a:latin typeface="Times New Roman" panose="02020603050405020304" pitchFamily="18" charset="0"/>
                <a:cs typeface="Times New Roman" panose="02020603050405020304" pitchFamily="18" charset="0"/>
              </a:rPr>
              <a:t>Đoạn</a:t>
            </a:r>
            <a:r>
              <a:rPr lang="en-US" altLang="vi-VN" sz="2800" b="1" u="sng" dirty="0">
                <a:solidFill>
                  <a:srgbClr val="FF0000"/>
                </a:solidFill>
                <a:latin typeface="Times New Roman" panose="02020603050405020304" pitchFamily="18" charset="0"/>
                <a:cs typeface="Times New Roman" panose="02020603050405020304" pitchFamily="18" charset="0"/>
              </a:rPr>
              <a:t> 4</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Tiếng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hát</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giữa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rừng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đêm</a:t>
            </a:r>
            <a:r>
              <a:rPr lang="en-US" altLang="vi-VN" sz="1800" dirty="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290277960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500"/>
                                        <p:tgtEl>
                                          <p:spTgt spid="48131">
                                            <p:txEl>
                                              <p:pRg st="1" end="1"/>
                                            </p:txEl>
                                          </p:spTgt>
                                        </p:tgtEl>
                                      </p:cBhvr>
                                    </p:animEffect>
                                    <p:anim calcmode="lin" valueType="num">
                                      <p:cBhvr>
                                        <p:cTn id="8" dur="500" fill="hold"/>
                                        <p:tgtEl>
                                          <p:spTgt spid="48131">
                                            <p:txEl>
                                              <p:pRg st="1" end="1"/>
                                            </p:txEl>
                                          </p:spTgt>
                                        </p:tgtEl>
                                        <p:attrNameLst>
                                          <p:attrName>ppt_w</p:attrName>
                                        </p:attrNameLst>
                                      </p:cBhvr>
                                      <p:tavLst>
                                        <p:tav tm="0" fmla="#ppt_w*sin(2.5*pi*$)">
                                          <p:val>
                                            <p:fltVal val="0"/>
                                          </p:val>
                                        </p:tav>
                                        <p:tav tm="100000">
                                          <p:val>
                                            <p:fltVal val="1"/>
                                          </p:val>
                                        </p:tav>
                                      </p:tavLst>
                                    </p:anim>
                                    <p:anim calcmode="lin" valueType="num">
                                      <p:cBhvr>
                                        <p:cTn id="9" dur="500" fill="hold"/>
                                        <p:tgtEl>
                                          <p:spTgt spid="48131">
                                            <p:txEl>
                                              <p:pRg st="1" end="1"/>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fade">
                                      <p:cBhvr>
                                        <p:cTn id="12" dur="500"/>
                                        <p:tgtEl>
                                          <p:spTgt spid="48131">
                                            <p:txEl>
                                              <p:pRg st="2" end="2"/>
                                            </p:txEl>
                                          </p:spTgt>
                                        </p:tgtEl>
                                      </p:cBhvr>
                                    </p:animEffect>
                                    <p:anim calcmode="lin" valueType="num">
                                      <p:cBhvr>
                                        <p:cTn id="13" dur="500" fill="hold"/>
                                        <p:tgtEl>
                                          <p:spTgt spid="48131">
                                            <p:txEl>
                                              <p:pRg st="2" end="2"/>
                                            </p:txEl>
                                          </p:spTgt>
                                        </p:tgtEl>
                                        <p:attrNameLst>
                                          <p:attrName>ppt_w</p:attrName>
                                        </p:attrNameLst>
                                      </p:cBhvr>
                                      <p:tavLst>
                                        <p:tav tm="0" fmla="#ppt_w*sin(2.5*pi*$)">
                                          <p:val>
                                            <p:fltVal val="0"/>
                                          </p:val>
                                        </p:tav>
                                        <p:tav tm="100000">
                                          <p:val>
                                            <p:fltVal val="1"/>
                                          </p:val>
                                        </p:tav>
                                      </p:tavLst>
                                    </p:anim>
                                    <p:anim calcmode="lin" valueType="num">
                                      <p:cBhvr>
                                        <p:cTn id="14" dur="500" fill="hold"/>
                                        <p:tgtEl>
                                          <p:spTgt spid="4813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4" fill="hold" nodeType="click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animEffect transition="in" filter="wheel(4)">
                                      <p:cBhvr>
                                        <p:cTn id="19" dur="500"/>
                                        <p:tgtEl>
                                          <p:spTgt spid="48131">
                                            <p:txEl>
                                              <p:pRg st="4" end="4"/>
                                            </p:txEl>
                                          </p:spTgt>
                                        </p:tgtEl>
                                      </p:cBhvr>
                                    </p:animEffect>
                                  </p:childTnLst>
                                </p:cTn>
                              </p:par>
                              <p:par>
                                <p:cTn id="20" presetID="21" presetClass="entr" presetSubtype="4" fill="hold" nodeType="withEffect">
                                  <p:stCondLst>
                                    <p:cond delay="0"/>
                                  </p:stCondLst>
                                  <p:childTnLst>
                                    <p:set>
                                      <p:cBhvr>
                                        <p:cTn id="21" dur="1" fill="hold">
                                          <p:stCondLst>
                                            <p:cond delay="0"/>
                                          </p:stCondLst>
                                        </p:cTn>
                                        <p:tgtEl>
                                          <p:spTgt spid="48131">
                                            <p:txEl>
                                              <p:pRg st="5" end="5"/>
                                            </p:txEl>
                                          </p:spTgt>
                                        </p:tgtEl>
                                        <p:attrNameLst>
                                          <p:attrName>style.visibility</p:attrName>
                                        </p:attrNameLst>
                                      </p:cBhvr>
                                      <p:to>
                                        <p:strVal val="visible"/>
                                      </p:to>
                                    </p:set>
                                    <p:animEffect transition="in" filter="wheel(4)">
                                      <p:cBhvr>
                                        <p:cTn id="22" dur="500"/>
                                        <p:tgtEl>
                                          <p:spTgt spid="48131">
                                            <p:txEl>
                                              <p:pRg st="5" end="5"/>
                                            </p:txEl>
                                          </p:spTgt>
                                        </p:tgtEl>
                                      </p:cBhvr>
                                    </p:animEffect>
                                  </p:childTnLst>
                                </p:cTn>
                              </p:par>
                              <p:par>
                                <p:cTn id="23" presetID="21" presetClass="entr" presetSubtype="4" fill="hold" nodeType="withEffect">
                                  <p:stCondLst>
                                    <p:cond delay="0"/>
                                  </p:stCondLst>
                                  <p:childTnLst>
                                    <p:set>
                                      <p:cBhvr>
                                        <p:cTn id="24" dur="1" fill="hold">
                                          <p:stCondLst>
                                            <p:cond delay="0"/>
                                          </p:stCondLst>
                                        </p:cTn>
                                        <p:tgtEl>
                                          <p:spTgt spid="48131">
                                            <p:txEl>
                                              <p:pRg st="6" end="6"/>
                                            </p:txEl>
                                          </p:spTgt>
                                        </p:tgtEl>
                                        <p:attrNameLst>
                                          <p:attrName>style.visibility</p:attrName>
                                        </p:attrNameLst>
                                      </p:cBhvr>
                                      <p:to>
                                        <p:strVal val="visible"/>
                                      </p:to>
                                    </p:set>
                                    <p:animEffect transition="in" filter="wheel(4)">
                                      <p:cBhvr>
                                        <p:cTn id="25" dur="500"/>
                                        <p:tgtEl>
                                          <p:spTgt spid="48131">
                                            <p:txEl>
                                              <p:pRg st="6" end="6"/>
                                            </p:txEl>
                                          </p:spTgt>
                                        </p:tgtEl>
                                      </p:cBhvr>
                                    </p:animEffect>
                                  </p:childTnLst>
                                </p:cTn>
                              </p:par>
                              <p:par>
                                <p:cTn id="26" presetID="21" presetClass="entr" presetSubtype="4" fill="hold" nodeType="withEffect">
                                  <p:stCondLst>
                                    <p:cond delay="0"/>
                                  </p:stCondLst>
                                  <p:childTnLst>
                                    <p:set>
                                      <p:cBhvr>
                                        <p:cTn id="27" dur="1" fill="hold">
                                          <p:stCondLst>
                                            <p:cond delay="0"/>
                                          </p:stCondLst>
                                        </p:cTn>
                                        <p:tgtEl>
                                          <p:spTgt spid="48131">
                                            <p:txEl>
                                              <p:pRg st="7" end="7"/>
                                            </p:txEl>
                                          </p:spTgt>
                                        </p:tgtEl>
                                        <p:attrNameLst>
                                          <p:attrName>style.visibility</p:attrName>
                                        </p:attrNameLst>
                                      </p:cBhvr>
                                      <p:to>
                                        <p:strVal val="visible"/>
                                      </p:to>
                                    </p:set>
                                    <p:animEffect transition="in" filter="wheel(4)">
                                      <p:cBhvr>
                                        <p:cTn id="28" dur="500"/>
                                        <p:tgtEl>
                                          <p:spTgt spid="48131">
                                            <p:txEl>
                                              <p:pRg st="7" end="7"/>
                                            </p:txEl>
                                          </p:spTgt>
                                        </p:tgtEl>
                                      </p:cBhvr>
                                    </p:animEffect>
                                  </p:childTnLst>
                                </p:cTn>
                              </p:par>
                              <p:par>
                                <p:cTn id="29" presetID="21" presetClass="entr" presetSubtype="4" fill="hold" nodeType="withEffect">
                                  <p:stCondLst>
                                    <p:cond delay="0"/>
                                  </p:stCondLst>
                                  <p:childTnLst>
                                    <p:set>
                                      <p:cBhvr>
                                        <p:cTn id="30" dur="1" fill="hold">
                                          <p:stCondLst>
                                            <p:cond delay="0"/>
                                          </p:stCondLst>
                                        </p:cTn>
                                        <p:tgtEl>
                                          <p:spTgt spid="48131">
                                            <p:txEl>
                                              <p:pRg st="8" end="8"/>
                                            </p:txEl>
                                          </p:spTgt>
                                        </p:tgtEl>
                                        <p:attrNameLst>
                                          <p:attrName>style.visibility</p:attrName>
                                        </p:attrNameLst>
                                      </p:cBhvr>
                                      <p:to>
                                        <p:strVal val="visible"/>
                                      </p:to>
                                    </p:set>
                                    <p:animEffect transition="in" filter="wheel(4)">
                                      <p:cBhvr>
                                        <p:cTn id="31" dur="500"/>
                                        <p:tgtEl>
                                          <p:spTgt spid="48131">
                                            <p:txEl>
                                              <p:pRg st="8" end="8"/>
                                            </p:txEl>
                                          </p:spTgt>
                                        </p:tgtEl>
                                      </p:cBhvr>
                                    </p:animEffect>
                                  </p:childTnLst>
                                </p:cTn>
                              </p:par>
                              <p:par>
                                <p:cTn id="32" presetID="21" presetClass="entr" presetSubtype="4" fill="hold" nodeType="withEffect">
                                  <p:stCondLst>
                                    <p:cond delay="0"/>
                                  </p:stCondLst>
                                  <p:childTnLst>
                                    <p:set>
                                      <p:cBhvr>
                                        <p:cTn id="33" dur="1" fill="hold">
                                          <p:stCondLst>
                                            <p:cond delay="0"/>
                                          </p:stCondLst>
                                        </p:cTn>
                                        <p:tgtEl>
                                          <p:spTgt spid="48131">
                                            <p:txEl>
                                              <p:pRg st="9" end="9"/>
                                            </p:txEl>
                                          </p:spTgt>
                                        </p:tgtEl>
                                        <p:attrNameLst>
                                          <p:attrName>style.visibility</p:attrName>
                                        </p:attrNameLst>
                                      </p:cBhvr>
                                      <p:to>
                                        <p:strVal val="visible"/>
                                      </p:to>
                                    </p:set>
                                    <p:animEffect transition="in" filter="wheel(4)">
                                      <p:cBhvr>
                                        <p:cTn id="34" dur="500"/>
                                        <p:tgtEl>
                                          <p:spTgt spid="48131">
                                            <p:txEl>
                                              <p:pRg st="9" end="9"/>
                                            </p:txEl>
                                          </p:spTgt>
                                        </p:tgtEl>
                                      </p:cBhvr>
                                    </p:animEffect>
                                  </p:childTnLst>
                                </p:cTn>
                              </p:par>
                              <p:par>
                                <p:cTn id="35" presetID="21" presetClass="entr" presetSubtype="4" fill="hold" nodeType="withEffect">
                                  <p:stCondLst>
                                    <p:cond delay="0"/>
                                  </p:stCondLst>
                                  <p:childTnLst>
                                    <p:set>
                                      <p:cBhvr>
                                        <p:cTn id="36" dur="1" fill="hold">
                                          <p:stCondLst>
                                            <p:cond delay="0"/>
                                          </p:stCondLst>
                                        </p:cTn>
                                        <p:tgtEl>
                                          <p:spTgt spid="48131">
                                            <p:txEl>
                                              <p:pRg st="10" end="10"/>
                                            </p:txEl>
                                          </p:spTgt>
                                        </p:tgtEl>
                                        <p:attrNameLst>
                                          <p:attrName>style.visibility</p:attrName>
                                        </p:attrNameLst>
                                      </p:cBhvr>
                                      <p:to>
                                        <p:strVal val="visible"/>
                                      </p:to>
                                    </p:set>
                                    <p:animEffect transition="in" filter="wheel(4)">
                                      <p:cBhvr>
                                        <p:cTn id="37" dur="500"/>
                                        <p:tgtEl>
                                          <p:spTgt spid="48131">
                                            <p:txEl>
                                              <p:pRg st="10" end="10"/>
                                            </p:txEl>
                                          </p:spTgt>
                                        </p:tgtEl>
                                      </p:cBhvr>
                                    </p:animEffect>
                                  </p:childTnLst>
                                </p:cTn>
                              </p:par>
                              <p:par>
                                <p:cTn id="38" presetID="21" presetClass="entr" presetSubtype="4" fill="hold" nodeType="withEffect">
                                  <p:stCondLst>
                                    <p:cond delay="0"/>
                                  </p:stCondLst>
                                  <p:childTnLst>
                                    <p:set>
                                      <p:cBhvr>
                                        <p:cTn id="39" dur="1" fill="hold">
                                          <p:stCondLst>
                                            <p:cond delay="0"/>
                                          </p:stCondLst>
                                        </p:cTn>
                                        <p:tgtEl>
                                          <p:spTgt spid="48131">
                                            <p:txEl>
                                              <p:pRg st="11" end="11"/>
                                            </p:txEl>
                                          </p:spTgt>
                                        </p:tgtEl>
                                        <p:attrNameLst>
                                          <p:attrName>style.visibility</p:attrName>
                                        </p:attrNameLst>
                                      </p:cBhvr>
                                      <p:to>
                                        <p:strVal val="visible"/>
                                      </p:to>
                                    </p:set>
                                    <p:animEffect transition="in" filter="wheel(4)">
                                      <p:cBhvr>
                                        <p:cTn id="40" dur="500"/>
                                        <p:tgtEl>
                                          <p:spTgt spid="48131">
                                            <p:txEl>
                                              <p:pRg st="11" end="11"/>
                                            </p:txEl>
                                          </p:spTgt>
                                        </p:tgtEl>
                                      </p:cBhvr>
                                    </p:animEffect>
                                  </p:childTnLst>
                                </p:cTn>
                              </p:par>
                              <p:par>
                                <p:cTn id="41" presetID="21" presetClass="entr" presetSubtype="4" fill="hold" nodeType="withEffect">
                                  <p:stCondLst>
                                    <p:cond delay="0"/>
                                  </p:stCondLst>
                                  <p:childTnLst>
                                    <p:set>
                                      <p:cBhvr>
                                        <p:cTn id="42" dur="1" fill="hold">
                                          <p:stCondLst>
                                            <p:cond delay="0"/>
                                          </p:stCondLst>
                                        </p:cTn>
                                        <p:tgtEl>
                                          <p:spTgt spid="48131">
                                            <p:txEl>
                                              <p:pRg st="12" end="12"/>
                                            </p:txEl>
                                          </p:spTgt>
                                        </p:tgtEl>
                                        <p:attrNameLst>
                                          <p:attrName>style.visibility</p:attrName>
                                        </p:attrNameLst>
                                      </p:cBhvr>
                                      <p:to>
                                        <p:strVal val="visible"/>
                                      </p:to>
                                    </p:set>
                                    <p:animEffect transition="in" filter="wheel(4)">
                                      <p:cBhvr>
                                        <p:cTn id="43" dur="500"/>
                                        <p:tgtEl>
                                          <p:spTgt spid="4813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p:cNvSpPr>
          <p:nvPr>
            <p:ph idx="1"/>
          </p:nvPr>
        </p:nvSpPr>
        <p:spPr>
          <a:xfrm>
            <a:off x="457200" y="1752600"/>
            <a:ext cx="8686800" cy="6019800"/>
          </a:xfrm>
        </p:spPr>
        <p:txBody>
          <a:bodyPr/>
          <a:lstStyle/>
          <a:p>
            <a:pPr eaLnBrk="1" hangingPunct="1">
              <a:buFontTx/>
              <a:buNone/>
              <a:defRPr/>
            </a:pPr>
            <a:r>
              <a:rPr lang="en-US" altLang="vi-VN" dirty="0">
                <a:solidFill>
                  <a:srgbClr val="0000FF"/>
                </a:solidFill>
                <a:latin typeface="Times New Roman" panose="02020603050405020304" pitchFamily="18" charset="0"/>
                <a:cs typeface="Times New Roman" panose="02020603050405020304" pitchFamily="18" charset="0"/>
              </a:rPr>
              <a:t>-</a:t>
            </a:r>
            <a:r>
              <a:rPr lang="vi-VN" altLang="vi-VN" dirty="0">
                <a:solidFill>
                  <a:srgbClr val="0000FF"/>
                </a:solidFill>
                <a:latin typeface="Times New Roman" panose="02020603050405020304" pitchFamily="18" charset="0"/>
                <a:cs typeface="Times New Roman" panose="02020603050405020304" pitchFamily="18" charset="0"/>
              </a:rPr>
              <a:t> </a:t>
            </a:r>
            <a:r>
              <a:rPr lang="en-US" altLang="vi-VN" dirty="0">
                <a:solidFill>
                  <a:srgbClr val="0000FF"/>
                </a:solidFill>
                <a:latin typeface="Times New Roman" panose="02020603050405020304" pitchFamily="18" charset="0"/>
                <a:cs typeface="Times New Roman" panose="02020603050405020304" pitchFamily="18" charset="0"/>
              </a:rPr>
              <a:t>Qua </a:t>
            </a:r>
            <a:r>
              <a:rPr lang="en-US" altLang="vi-VN" dirty="0" err="1">
                <a:solidFill>
                  <a:srgbClr val="0000FF"/>
                </a:solidFill>
                <a:latin typeface="Times New Roman" panose="02020603050405020304" pitchFamily="18" charset="0"/>
                <a:cs typeface="Times New Roman" panose="02020603050405020304" pitchFamily="18" charset="0"/>
              </a:rPr>
              <a:t>câu</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chuyện</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này</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em</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hiểu</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điều</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gì</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về</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các</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chiến</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sĩ</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nhỏ</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tuổi</a:t>
            </a:r>
            <a:r>
              <a:rPr lang="en-US" altLang="vi-VN" dirty="0">
                <a:solidFill>
                  <a:srgbClr val="0000FF"/>
                </a:solidFill>
                <a:latin typeface="Times New Roman" panose="02020603050405020304" pitchFamily="18" charset="0"/>
                <a:cs typeface="Times New Roman" panose="02020603050405020304" pitchFamily="18" charset="0"/>
              </a:rPr>
              <a:t> ? </a:t>
            </a:r>
          </a:p>
          <a:p>
            <a:pPr marL="0" indent="0" eaLnBrk="1" hangingPunct="1">
              <a:buNone/>
              <a:defRPr/>
            </a:pPr>
            <a:endParaRPr lang="vi-VN" altLang="vi-VN" b="1" dirty="0">
              <a:solidFill>
                <a:srgbClr val="FF0000"/>
              </a:solidFill>
              <a:latin typeface="Times New Roman" panose="02020603050405020304" pitchFamily="18" charset="0"/>
              <a:cs typeface="Times New Roman" panose="02020603050405020304" pitchFamily="18" charset="0"/>
            </a:endParaRPr>
          </a:p>
          <a:p>
            <a:pPr marL="0" indent="0" eaLnBrk="1" hangingPunct="1">
              <a:buNone/>
              <a:defRPr/>
            </a:pPr>
            <a:r>
              <a:rPr lang="en-US" altLang="vi-VN" b="1" dirty="0" err="1">
                <a:solidFill>
                  <a:srgbClr val="FF0000"/>
                </a:solidFill>
                <a:latin typeface="Times New Roman" panose="02020603050405020304" pitchFamily="18" charset="0"/>
                <a:cs typeface="Times New Roman" panose="02020603050405020304" pitchFamily="18" charset="0"/>
              </a:rPr>
              <a:t>Các</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chiến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sĩ</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nhỏ</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tuổi</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rất</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yêu</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nước</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không</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ngần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ngại</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khó</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khăn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gian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khổ,sẵn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sàng</a:t>
            </a:r>
            <a:r>
              <a:rPr lang="en-US" altLang="vi-VN" b="1" dirty="0">
                <a:solidFill>
                  <a:srgbClr val="FF0000"/>
                </a:solidFill>
                <a:latin typeface="Times New Roman" panose="02020603050405020304" pitchFamily="18" charset="0"/>
                <a:cs typeface="Times New Roman" panose="02020603050405020304" pitchFamily="18" charset="0"/>
              </a:rPr>
              <a:t> hi </a:t>
            </a:r>
            <a:r>
              <a:rPr lang="en-US" altLang="vi-VN" b="1" dirty="0" err="1">
                <a:solidFill>
                  <a:srgbClr val="FF0000"/>
                </a:solidFill>
                <a:latin typeface="Times New Roman" panose="02020603050405020304" pitchFamily="18" charset="0"/>
                <a:cs typeface="Times New Roman" panose="02020603050405020304" pitchFamily="18" charset="0"/>
              </a:rPr>
              <a:t>sinh</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vì</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Tổ</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quốc</a:t>
            </a:r>
            <a:endParaRPr lang="vi-VN" altLang="vi-VN"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18408076"/>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55">
                                            <p:txEl>
                                              <p:pRg st="2" end="2"/>
                                            </p:txEl>
                                          </p:spTgt>
                                        </p:tgtEl>
                                        <p:attrNameLst>
                                          <p:attrName>style.visibility</p:attrName>
                                        </p:attrNameLst>
                                      </p:cBhvr>
                                      <p:to>
                                        <p:strVal val="visible"/>
                                      </p:to>
                                    </p:set>
                                    <p:anim calcmode="lin" valueType="num">
                                      <p:cBhvr additive="base">
                                        <p:cTn id="13"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 descr="001603bg9eu3t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857250"/>
            <a:ext cx="9144000" cy="5143500"/>
          </a:xfrm>
          <a:noFill/>
        </p:spPr>
      </p:pic>
      <p:sp>
        <p:nvSpPr>
          <p:cNvPr id="11268" name="WordArt 7"/>
          <p:cNvSpPr>
            <a:spLocks noChangeArrowheads="1" noChangeShapeType="1" noTextEdit="1"/>
          </p:cNvSpPr>
          <p:nvPr/>
        </p:nvSpPr>
        <p:spPr bwMode="auto">
          <a:xfrm>
            <a:off x="631916" y="3094265"/>
            <a:ext cx="4800600" cy="2628900"/>
          </a:xfrm>
          <a:prstGeom prst="rect">
            <a:avLst/>
          </a:prstGeom>
        </p:spPr>
        <p:txBody>
          <a:bodyPr wrap="none" fromWordArt="1">
            <a:prstTxWarp prst="textCascadeUp">
              <a:avLst>
                <a:gd name="adj" fmla="val 44444"/>
              </a:avLst>
            </a:prstTxWarp>
            <a:scene3d>
              <a:camera prst="legacyPerspectiveTopLeft">
                <a:rot lat="0" lon="20519994" rev="0"/>
              </a:camera>
              <a:lightRig rig="legacyHarsh3" dir="r"/>
            </a:scene3d>
            <a:sp3d extrusionH="430200" prstMaterial="legacyMatte">
              <a:extrusionClr>
                <a:srgbClr val="006600"/>
              </a:extrusionClr>
              <a:contourClr>
                <a:srgbClr val="00FF00"/>
              </a:contourClr>
            </a:sp3d>
          </a:bodyPr>
          <a:lstStyle/>
          <a:p>
            <a:pPr algn="ctr"/>
            <a:r>
              <a:rPr lang="en-US" sz="2700" kern="10" dirty="0">
                <a:ln w="9525">
                  <a:round/>
                  <a:headEnd/>
                  <a:tailEnd/>
                </a:ln>
                <a:solidFill>
                  <a:srgbClr val="00FF00"/>
                </a:solidFill>
                <a:latin typeface="Times New Roman" panose="02020603050405020304" pitchFamily="18" charset="0"/>
                <a:cs typeface="Times New Roman" panose="02020603050405020304" pitchFamily="18" charset="0"/>
              </a:rPr>
              <a:t>CHÀO CÁC EM !</a:t>
            </a:r>
          </a:p>
        </p:txBody>
      </p:sp>
    </p:spTree>
    <p:extLst>
      <p:ext uri="{BB962C8B-B14F-4D97-AF65-F5344CB8AC3E}">
        <p14:creationId xmlns:p14="http://schemas.microsoft.com/office/powerpoint/2010/main" val="200034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
            <a:ext cx="9144000" cy="6858000"/>
          </a:xfrm>
          <a:prstGeom prst="rect">
            <a:avLst/>
          </a:prstGeom>
        </p:spPr>
      </p:pic>
      <p:sp>
        <p:nvSpPr>
          <p:cNvPr id="2" name="TextBox 1"/>
          <p:cNvSpPr txBox="1"/>
          <p:nvPr/>
        </p:nvSpPr>
        <p:spPr>
          <a:xfrm>
            <a:off x="1600200" y="6064073"/>
            <a:ext cx="4743606" cy="830997"/>
          </a:xfrm>
          <a:prstGeom prst="rect">
            <a:avLst/>
          </a:prstGeom>
          <a:solidFill>
            <a:srgbClr val="FFFFCC"/>
          </a:solidFill>
        </p:spPr>
        <p:txBody>
          <a:bodyPr wrap="none" rtlCol="0">
            <a:spAutoFit/>
          </a:bodyPr>
          <a:lstStyle/>
          <a:p>
            <a:r>
              <a:rPr lang="en-US" sz="4800" dirty="0" err="1">
                <a:solidFill>
                  <a:srgbClr val="FF0000"/>
                </a:solidFill>
              </a:rPr>
              <a:t>Bức</a:t>
            </a:r>
            <a:r>
              <a:rPr lang="en-US" sz="4800" dirty="0">
                <a:solidFill>
                  <a:srgbClr val="FF0000"/>
                </a:solidFill>
              </a:rPr>
              <a:t> </a:t>
            </a:r>
            <a:r>
              <a:rPr lang="en-US" sz="4800" dirty="0" err="1">
                <a:solidFill>
                  <a:srgbClr val="FF0000"/>
                </a:solidFill>
              </a:rPr>
              <a:t>tranh</a:t>
            </a:r>
            <a:r>
              <a:rPr lang="en-US" sz="4800" dirty="0">
                <a:solidFill>
                  <a:srgbClr val="FF0000"/>
                </a:solidFill>
              </a:rPr>
              <a:t> </a:t>
            </a:r>
            <a:r>
              <a:rPr lang="en-US" sz="4800" dirty="0" err="1">
                <a:solidFill>
                  <a:srgbClr val="FF0000"/>
                </a:solidFill>
              </a:rPr>
              <a:t>vẽ</a:t>
            </a:r>
            <a:r>
              <a:rPr lang="en-US" sz="4800" dirty="0">
                <a:solidFill>
                  <a:srgbClr val="FF0000"/>
                </a:solidFill>
              </a:rPr>
              <a:t> </a:t>
            </a:r>
            <a:r>
              <a:rPr lang="en-US" sz="4800" dirty="0" err="1">
                <a:solidFill>
                  <a:srgbClr val="FF0000"/>
                </a:solidFill>
              </a:rPr>
              <a:t>gì</a:t>
            </a:r>
            <a:r>
              <a:rPr lang="en-US" sz="4800" dirty="0">
                <a:solidFill>
                  <a:srgbClr val="FF0000"/>
                </a:solidFill>
              </a:rPr>
              <a:t>?</a:t>
            </a:r>
          </a:p>
        </p:txBody>
      </p:sp>
    </p:spTree>
    <p:extLst>
      <p:ext uri="{BB962C8B-B14F-4D97-AF65-F5344CB8AC3E}">
        <p14:creationId xmlns:p14="http://schemas.microsoft.com/office/powerpoint/2010/main" val="174312021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14"/>
          <p:cNvSpPr txBox="1">
            <a:spLocks noChangeArrowheads="1"/>
          </p:cNvSpPr>
          <p:nvPr/>
        </p:nvSpPr>
        <p:spPr bwMode="auto">
          <a:xfrm>
            <a:off x="-381000" y="-101796"/>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b="1" u="sng" dirty="0">
                <a:latin typeface="Times New Roman" panose="02020603050405020304" pitchFamily="18" charset="0"/>
                <a:cs typeface="Times New Roman" panose="02020603050405020304" pitchFamily="18" charset="0"/>
              </a:rPr>
              <a:t>Thứ hai ngày 24 tháng 1 năm 2022</a:t>
            </a:r>
          </a:p>
          <a:p>
            <a:pPr algn="ctr" eaLnBrk="1" hangingPunct="1">
              <a:spcBef>
                <a:spcPct val="50000"/>
              </a:spcBef>
              <a:buFontTx/>
              <a:buNone/>
            </a:pPr>
            <a:r>
              <a:rPr lang="vi-VN" altLang="en-US" b="1" u="sng" dirty="0">
                <a:latin typeface="Times New Roman" panose="02020603050405020304" pitchFamily="18" charset="0"/>
                <a:cs typeface="Times New Roman" panose="02020603050405020304" pitchFamily="18" charset="0"/>
              </a:rPr>
              <a:t>T</a:t>
            </a:r>
            <a:r>
              <a:rPr lang="en-US" altLang="en-US" b="1" u="sng" dirty="0" err="1">
                <a:latin typeface="Times New Roman" panose="02020603050405020304" pitchFamily="18" charset="0"/>
                <a:cs typeface="Times New Roman" panose="02020603050405020304" pitchFamily="18" charset="0"/>
              </a:rPr>
              <a:t>ập</a:t>
            </a:r>
            <a:r>
              <a:rPr lang="en-US" altLang="en-US" b="1" u="sng" dirty="0">
                <a:latin typeface="Times New Roman" panose="02020603050405020304" pitchFamily="18" charset="0"/>
                <a:cs typeface="Times New Roman" panose="02020603050405020304" pitchFamily="18" charset="0"/>
              </a:rPr>
              <a:t> </a:t>
            </a:r>
            <a:r>
              <a:rPr lang="en-US" altLang="en-US" b="1" u="sng" dirty="0" err="1">
                <a:latin typeface="Times New Roman" panose="02020603050405020304" pitchFamily="18" charset="0"/>
                <a:cs typeface="Times New Roman" panose="02020603050405020304" pitchFamily="18" charset="0"/>
              </a:rPr>
              <a:t>đọc</a:t>
            </a:r>
            <a:r>
              <a:rPr lang="en-US" altLang="en-US" b="1" u="sng" dirty="0">
                <a:latin typeface="Times New Roman" panose="02020603050405020304" pitchFamily="18" charset="0"/>
                <a:cs typeface="Times New Roman" panose="02020603050405020304" pitchFamily="18" charset="0"/>
              </a:rPr>
              <a:t>- </a:t>
            </a:r>
            <a:r>
              <a:rPr lang="en-US" altLang="en-US" b="1" u="sng" dirty="0" err="1">
                <a:latin typeface="Times New Roman" panose="02020603050405020304" pitchFamily="18" charset="0"/>
                <a:cs typeface="Times New Roman" panose="02020603050405020304" pitchFamily="18" charset="0"/>
              </a:rPr>
              <a:t>Kể</a:t>
            </a:r>
            <a:r>
              <a:rPr lang="en-US" altLang="en-US" b="1" u="sng" dirty="0">
                <a:latin typeface="Times New Roman" panose="02020603050405020304" pitchFamily="18" charset="0"/>
                <a:cs typeface="Times New Roman" panose="02020603050405020304" pitchFamily="18" charset="0"/>
              </a:rPr>
              <a:t> </a:t>
            </a:r>
            <a:r>
              <a:rPr lang="en-US" altLang="en-US" b="1" u="sng" dirty="0" err="1">
                <a:latin typeface="Times New Roman" panose="02020603050405020304" pitchFamily="18" charset="0"/>
                <a:cs typeface="Times New Roman" panose="02020603050405020304" pitchFamily="18" charset="0"/>
              </a:rPr>
              <a:t>chuyện</a:t>
            </a:r>
            <a:endParaRPr lang="en-US" altLang="en-US" b="1" u="sng" dirty="0">
              <a:latin typeface="Times New Roman" panose="02020603050405020304" pitchFamily="18" charset="0"/>
              <a:cs typeface="Times New Roman" panose="02020603050405020304" pitchFamily="18" charset="0"/>
            </a:endParaRPr>
          </a:p>
        </p:txBody>
      </p:sp>
      <p:sp>
        <p:nvSpPr>
          <p:cNvPr id="81936" name="Text Box 16"/>
          <p:cNvSpPr txBox="1">
            <a:spLocks noChangeArrowheads="1"/>
          </p:cNvSpPr>
          <p:nvPr/>
        </p:nvSpPr>
        <p:spPr bwMode="auto">
          <a:xfrm>
            <a:off x="1078523" y="1221643"/>
            <a:ext cx="624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Ở </a:t>
            </a:r>
            <a:r>
              <a:rPr lang="en-US" altLang="en-US" sz="4000" b="1" dirty="0" err="1">
                <a:solidFill>
                  <a:srgbClr val="FF0000"/>
                </a:solidFill>
                <a:latin typeface="Times New Roman" panose="02020603050405020304" pitchFamily="18" charset="0"/>
                <a:cs typeface="Times New Roman" panose="02020603050405020304" pitchFamily="18" charset="0"/>
              </a:rPr>
              <a:t>lại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với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chiến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khu</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0" y="2191139"/>
            <a:ext cx="9144000" cy="4666862"/>
          </a:xfrm>
          <a:prstGeom prst="rect">
            <a:avLst/>
          </a:prstGeom>
        </p:spPr>
      </p:pic>
      <p:sp>
        <p:nvSpPr>
          <p:cNvPr id="7" name="Text Box 16"/>
          <p:cNvSpPr txBox="1">
            <a:spLocks noChangeArrowheads="1"/>
          </p:cNvSpPr>
          <p:nvPr/>
        </p:nvSpPr>
        <p:spPr bwMode="auto">
          <a:xfrm>
            <a:off x="5562600" y="1720194"/>
            <a:ext cx="350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Phùng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Quán</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662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1936"/>
                                        </p:tgtEl>
                                        <p:attrNameLst>
                                          <p:attrName>style.visibility</p:attrName>
                                        </p:attrNameLst>
                                      </p:cBhvr>
                                      <p:to>
                                        <p:strVal val="visible"/>
                                      </p:to>
                                    </p:set>
                                    <p:anim calcmode="lin" valueType="num">
                                      <p:cBhvr additive="base">
                                        <p:cTn id="12" dur="500" fill="hold"/>
                                        <p:tgtEl>
                                          <p:spTgt spid="81936"/>
                                        </p:tgtEl>
                                        <p:attrNameLst>
                                          <p:attrName>ppt_x</p:attrName>
                                        </p:attrNameLst>
                                      </p:cBhvr>
                                      <p:tavLst>
                                        <p:tav tm="0">
                                          <p:val>
                                            <p:strVal val="#ppt_x"/>
                                          </p:val>
                                        </p:tav>
                                        <p:tav tm="100000">
                                          <p:val>
                                            <p:strVal val="#ppt_x"/>
                                          </p:val>
                                        </p:tav>
                                      </p:tavLst>
                                    </p:anim>
                                    <p:anim calcmode="lin" valueType="num">
                                      <p:cBhvr additive="base">
                                        <p:cTn id="13" dur="500" fill="hold"/>
                                        <p:tgtEl>
                                          <p:spTgt spid="8193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8193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066800"/>
            <a:ext cx="8763000" cy="3539430"/>
          </a:xfrm>
          <a:prstGeom prst="rect">
            <a:avLst/>
          </a:prstGeom>
          <a:noFill/>
        </p:spPr>
        <p:txBody>
          <a:bodyPr wrap="square" rtlCol="0">
            <a:spAutoFit/>
          </a:bodyPr>
          <a:lstStyle/>
          <a:p>
            <a:r>
              <a:rPr lang="vi-VN" sz="2800" dirty="0">
                <a:latin typeface="+mj-lt"/>
              </a:rPr>
              <a:t>1. Trung đoàn trưởng bước vào lán, nhìn cả đội một lượt. Cặp mắt ông ánh lên vẻ trìu mến, dịu dàng. Ông ngồi yên lặng một lúc lâu, rồi lên tiếng:</a:t>
            </a:r>
          </a:p>
          <a:p>
            <a:r>
              <a:rPr lang="vi-VN" sz="2800" dirty="0">
                <a:latin typeface="+mj-lt"/>
              </a:rPr>
              <a:t>- Các em ạ, hoàn cảnh chiến khu lúc này rất gian khổ. Mai đây chắc còn gian khổ, thiếu thốn hơn. Các em khó lòng chịu nổi. Nếu em nào muốn trở về sống với gia đình thì trung đoàn cho các em về. Các em thấy thế nào?</a:t>
            </a:r>
          </a:p>
          <a:p>
            <a:endParaRPr lang="en-US" sz="2800" dirty="0">
              <a:latin typeface="+mj-lt"/>
            </a:endParaRPr>
          </a:p>
        </p:txBody>
      </p:sp>
      <p:sp>
        <p:nvSpPr>
          <p:cNvPr id="12" name="Text Box 16"/>
          <p:cNvSpPr txBox="1">
            <a:spLocks noChangeArrowheads="1"/>
          </p:cNvSpPr>
          <p:nvPr/>
        </p:nvSpPr>
        <p:spPr bwMode="auto">
          <a:xfrm>
            <a:off x="1367481" y="164047"/>
            <a:ext cx="624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dirty="0">
                <a:solidFill>
                  <a:srgbClr val="FF0000"/>
                </a:solidFill>
                <a:latin typeface="+mj-lt"/>
                <a:cs typeface="Times New Roman" panose="02020603050405020304" pitchFamily="18" charset="0"/>
              </a:rPr>
              <a:t>Ở </a:t>
            </a:r>
            <a:r>
              <a:rPr lang="en-US" altLang="en-US" sz="2800" b="1" dirty="0" err="1">
                <a:solidFill>
                  <a:srgbClr val="FF0000"/>
                </a:solidFill>
                <a:latin typeface="+mj-lt"/>
                <a:cs typeface="Times New Roman" panose="02020603050405020304" pitchFamily="18" charset="0"/>
              </a:rPr>
              <a:t>lại</a:t>
            </a:r>
            <a:r>
              <a:rPr lang="en-US" altLang="en-US" sz="2800" b="1" dirty="0">
                <a:solidFill>
                  <a:srgbClr val="FF0000"/>
                </a:solidFill>
                <a:latin typeface="+mj-lt"/>
                <a:cs typeface="Times New Roman" panose="02020603050405020304" pitchFamily="18" charset="0"/>
              </a:rPr>
              <a:t> </a:t>
            </a:r>
            <a:r>
              <a:rPr lang="en-US" altLang="en-US" sz="2800" b="1" dirty="0" err="1">
                <a:solidFill>
                  <a:srgbClr val="FF0000"/>
                </a:solidFill>
                <a:latin typeface="+mj-lt"/>
                <a:cs typeface="Times New Roman" panose="02020603050405020304" pitchFamily="18" charset="0"/>
              </a:rPr>
              <a:t>với</a:t>
            </a:r>
            <a:r>
              <a:rPr lang="en-US" altLang="en-US" sz="2800" b="1" dirty="0">
                <a:solidFill>
                  <a:srgbClr val="FF0000"/>
                </a:solidFill>
                <a:latin typeface="+mj-lt"/>
                <a:cs typeface="Times New Roman" panose="02020603050405020304" pitchFamily="18" charset="0"/>
              </a:rPr>
              <a:t> </a:t>
            </a:r>
            <a:r>
              <a:rPr lang="en-US" altLang="en-US" sz="2800" b="1" dirty="0" err="1">
                <a:solidFill>
                  <a:srgbClr val="FF0000"/>
                </a:solidFill>
                <a:latin typeface="+mj-lt"/>
                <a:cs typeface="Times New Roman" panose="02020603050405020304" pitchFamily="18" charset="0"/>
              </a:rPr>
              <a:t>chiến</a:t>
            </a:r>
            <a:r>
              <a:rPr lang="en-US" altLang="en-US" sz="2800" b="1" dirty="0">
                <a:solidFill>
                  <a:srgbClr val="FF0000"/>
                </a:solidFill>
                <a:latin typeface="+mj-lt"/>
                <a:cs typeface="Times New Roman" panose="02020603050405020304" pitchFamily="18" charset="0"/>
              </a:rPr>
              <a:t> </a:t>
            </a:r>
            <a:r>
              <a:rPr lang="en-US" altLang="en-US" sz="2800" b="1" dirty="0" err="1">
                <a:solidFill>
                  <a:srgbClr val="FF0000"/>
                </a:solidFill>
                <a:latin typeface="+mj-lt"/>
                <a:cs typeface="Times New Roman" panose="02020603050405020304" pitchFamily="18" charset="0"/>
              </a:rPr>
              <a:t>khu</a:t>
            </a:r>
            <a:endParaRPr lang="en-US" altLang="en-US" sz="2800" b="1" dirty="0">
              <a:solidFill>
                <a:srgbClr val="FF0000"/>
              </a:solidFill>
              <a:latin typeface="+mj-lt"/>
              <a:cs typeface="Times New Roman" panose="02020603050405020304" pitchFamily="18" charset="0"/>
            </a:endParaRPr>
          </a:p>
        </p:txBody>
      </p:sp>
    </p:spTree>
  </p:cSld>
  <p:clrMapOvr>
    <a:masterClrMapping/>
  </p:clrMapOvr>
  <p:transition>
    <p:check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746" y="0"/>
            <a:ext cx="8839200" cy="5262979"/>
          </a:xfrm>
          <a:prstGeom prst="rect">
            <a:avLst/>
          </a:prstGeom>
          <a:noFill/>
        </p:spPr>
        <p:txBody>
          <a:bodyPr wrap="square" rtlCol="0">
            <a:spAutoFit/>
          </a:bodyPr>
          <a:lstStyle/>
          <a:p>
            <a:pPr algn="just"/>
            <a:r>
              <a:rPr lang="vi-VN" sz="2800" dirty="0">
                <a:latin typeface="+mj-lt"/>
              </a:rPr>
              <a:t>2. Trước ý kiến đột ngột của chỉ huy, bọn trẻ lặng đi. Tự nhiên ai cũng thấy cổ họng mình nghẹn lại.</a:t>
            </a:r>
          </a:p>
          <a:p>
            <a:pPr algn="just"/>
            <a:r>
              <a:rPr lang="vi-VN" sz="2800" dirty="0">
                <a:latin typeface="+mj-lt"/>
              </a:rPr>
              <a:t>Lượm tới gần đống lửa, giọng em run lên:</a:t>
            </a:r>
          </a:p>
          <a:p>
            <a:pPr algn="just"/>
            <a:r>
              <a:rPr lang="vi-VN" sz="2800" dirty="0">
                <a:latin typeface="+mj-lt"/>
              </a:rPr>
              <a:t>- Em xin được ở lại. Em thà chết trên chiến khu còn hơn về ở chung, ở lộn với tụi Tây, tụi Việt gian…</a:t>
            </a:r>
          </a:p>
          <a:p>
            <a:pPr algn="just"/>
            <a:r>
              <a:rPr lang="vi-VN" sz="2800" dirty="0">
                <a:latin typeface="+mj-lt"/>
              </a:rPr>
              <a:t>Cả đội nhao nhao:</a:t>
            </a:r>
          </a:p>
          <a:p>
            <a:pPr algn="just"/>
            <a:r>
              <a:rPr lang="vi-VN" sz="2800" dirty="0">
                <a:latin typeface="+mj-lt"/>
              </a:rPr>
              <a:t>- Chúng em xin ở lại.</a:t>
            </a:r>
          </a:p>
          <a:p>
            <a:pPr algn="just"/>
            <a:r>
              <a:rPr lang="vi-VN" sz="2800" dirty="0">
                <a:latin typeface="+mj-lt"/>
              </a:rPr>
              <a:t>Mừng nói như van lơn:</a:t>
            </a:r>
          </a:p>
          <a:p>
            <a:pPr algn="just"/>
            <a:r>
              <a:rPr lang="vi-VN" sz="2800" dirty="0">
                <a:latin typeface="+mj-lt"/>
              </a:rPr>
              <a:t>- Chúng em còn nhỏ, chưa làm được chi nhiều thì trung đoàn cho chúng em ăn ít cũng được. Đừng bắt chúng em phải về, tội chúng em lắm, anh nờ…</a:t>
            </a:r>
          </a:p>
          <a:p>
            <a:endParaRPr lang="en-US" sz="2800" dirty="0">
              <a:latin typeface="+mj-lt"/>
            </a:endParaRPr>
          </a:p>
        </p:txBody>
      </p:sp>
    </p:spTree>
    <p:extLst>
      <p:ext uri="{BB962C8B-B14F-4D97-AF65-F5344CB8AC3E}">
        <p14:creationId xmlns:p14="http://schemas.microsoft.com/office/powerpoint/2010/main" val="4035735722"/>
      </p:ext>
    </p:extLst>
  </p:cSld>
  <p:clrMapOvr>
    <a:masterClrMapping/>
  </p:clrMapOvr>
  <p:transition>
    <p:check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915400" cy="3785652"/>
          </a:xfrm>
          <a:prstGeom prst="rect">
            <a:avLst/>
          </a:prstGeom>
          <a:noFill/>
        </p:spPr>
        <p:txBody>
          <a:bodyPr wrap="square" rtlCol="0">
            <a:spAutoFit/>
          </a:bodyPr>
          <a:lstStyle/>
          <a:p>
            <a:pPr algn="just"/>
            <a:r>
              <a:rPr lang="vi-VN" sz="2600" dirty="0">
                <a:latin typeface="+mj-lt"/>
              </a:rPr>
              <a:t>3. Trước những lời van xin thơ ngây mà thống thiết, van xin được chiến đấu, hi sinh vì Tổ quốc của các chiến sĩ nhỏ tuổi làm cho trung đoàn trưởng rơi nước mắt.</a:t>
            </a:r>
          </a:p>
          <a:p>
            <a:pPr algn="just"/>
            <a:r>
              <a:rPr lang="vi-VN" sz="2600" dirty="0">
                <a:latin typeface="+mj-lt"/>
              </a:rPr>
              <a:t>Ông ôm Mừng vào lòng, nói:</a:t>
            </a:r>
          </a:p>
          <a:p>
            <a:pPr algn="just"/>
            <a:r>
              <a:rPr lang="vi-VN" sz="2600" dirty="0">
                <a:latin typeface="+mj-lt"/>
              </a:rPr>
              <a:t>- Nếu các em đều xin ở lại, anh sẽ về báo cáo với Ban chỉ huy.</a:t>
            </a:r>
            <a:endParaRPr lang="en-US" sz="2600" dirty="0">
              <a:latin typeface="+mj-lt"/>
            </a:endParaRPr>
          </a:p>
          <a:p>
            <a:pPr algn="just"/>
            <a:r>
              <a:rPr lang="vi-VN" sz="2600" dirty="0">
                <a:latin typeface="+mj-lt"/>
              </a:rPr>
              <a:t>4. Bỗng một em cất tiếng hát, cả đội đồng thanh hát theo:</a:t>
            </a:r>
          </a:p>
          <a:p>
            <a:r>
              <a:rPr lang="vi-VN" sz="2800" dirty="0">
                <a:latin typeface="+mj-lt"/>
              </a:rPr>
              <a:t/>
            </a:r>
            <a:br>
              <a:rPr lang="vi-VN" sz="2800" dirty="0">
                <a:latin typeface="+mj-lt"/>
              </a:rPr>
            </a:br>
            <a:endParaRPr lang="vi-VN" sz="2800" dirty="0">
              <a:latin typeface="+mj-lt"/>
            </a:endParaRPr>
          </a:p>
          <a:p>
            <a:endParaRPr lang="en-US" sz="2800" dirty="0">
              <a:latin typeface="+mj-lt"/>
            </a:endParaRPr>
          </a:p>
        </p:txBody>
      </p:sp>
      <p:sp>
        <p:nvSpPr>
          <p:cNvPr id="3" name="TextBox 2"/>
          <p:cNvSpPr txBox="1"/>
          <p:nvPr/>
        </p:nvSpPr>
        <p:spPr>
          <a:xfrm>
            <a:off x="13855" y="2667000"/>
            <a:ext cx="8555182" cy="3724096"/>
          </a:xfrm>
          <a:prstGeom prst="rect">
            <a:avLst/>
          </a:prstGeom>
          <a:noFill/>
        </p:spPr>
        <p:txBody>
          <a:bodyPr wrap="square" rtlCol="0">
            <a:spAutoFit/>
          </a:bodyPr>
          <a:lstStyle/>
          <a:p>
            <a:pPr algn="ctr"/>
            <a:r>
              <a:rPr lang="vi-VN" sz="2600" i="1" dirty="0">
                <a:latin typeface="+mj-lt"/>
              </a:rPr>
              <a:t>"Đoàn vệ quốc quân một lần ra đi</a:t>
            </a:r>
            <a:br>
              <a:rPr lang="vi-VN" sz="2600" i="1" dirty="0">
                <a:latin typeface="+mj-lt"/>
              </a:rPr>
            </a:br>
            <a:r>
              <a:rPr lang="vi-VN" sz="2600" i="1" dirty="0">
                <a:latin typeface="+mj-lt"/>
              </a:rPr>
              <a:t>Nào có mong chi đâu ngày trở về</a:t>
            </a:r>
            <a:br>
              <a:rPr lang="vi-VN" sz="2600" i="1" dirty="0">
                <a:latin typeface="+mj-lt"/>
              </a:rPr>
            </a:br>
            <a:r>
              <a:rPr lang="vi-VN" sz="2600" i="1" dirty="0">
                <a:latin typeface="+mj-lt"/>
              </a:rPr>
              <a:t>Ra đi, ra đi bảo tồn sông núi</a:t>
            </a:r>
            <a:br>
              <a:rPr lang="vi-VN" sz="2600" i="1" dirty="0">
                <a:latin typeface="+mj-lt"/>
              </a:rPr>
            </a:br>
            <a:r>
              <a:rPr lang="vi-VN" sz="2600" i="1" dirty="0">
                <a:latin typeface="+mj-lt"/>
              </a:rPr>
              <a:t>Ra đi, ra đi, thà chết không lui..."</a:t>
            </a:r>
            <a:endParaRPr lang="vi-VN" sz="2600" dirty="0">
              <a:latin typeface="+mj-lt"/>
            </a:endParaRPr>
          </a:p>
          <a:p>
            <a:pPr algn="just"/>
            <a:r>
              <a:rPr lang="vi-VN" sz="2600" dirty="0">
                <a:latin typeface="+mj-lt"/>
              </a:rPr>
              <a:t>Tiếng hát bay lượn trên mặt suốt, tràn qua lớp lớp cây rừng, bùng lên như ngọn lửa rực rỡ giữa đêm rừng lạnh tối, làm cho lòng người chỉ huy ấm hẳn lên.</a:t>
            </a:r>
            <a:endParaRPr lang="en-US" sz="2600" dirty="0">
              <a:latin typeface="+mj-lt"/>
            </a:endParaRPr>
          </a:p>
          <a:p>
            <a:pPr algn="r"/>
            <a:r>
              <a:rPr lang="en-US" sz="2600" dirty="0">
                <a:latin typeface="+mj-lt"/>
              </a:rPr>
              <a:t>                                     Theo </a:t>
            </a:r>
            <a:r>
              <a:rPr lang="en-US" sz="2600" b="1" dirty="0" err="1">
                <a:latin typeface="+mj-lt"/>
              </a:rPr>
              <a:t>Phùng</a:t>
            </a:r>
            <a:r>
              <a:rPr lang="en-US" sz="2600" b="1" dirty="0">
                <a:latin typeface="+mj-lt"/>
              </a:rPr>
              <a:t> </a:t>
            </a:r>
            <a:r>
              <a:rPr lang="en-US" sz="2600" b="1" dirty="0" err="1">
                <a:latin typeface="+mj-lt"/>
              </a:rPr>
              <a:t>Quán</a:t>
            </a:r>
            <a:endParaRPr lang="vi-VN" sz="2600" b="1" dirty="0">
              <a:latin typeface="+mj-lt"/>
            </a:endParaRPr>
          </a:p>
          <a:p>
            <a:endParaRPr lang="en-US" sz="2800" dirty="0">
              <a:latin typeface="+mj-lt"/>
            </a:endParaRPr>
          </a:p>
        </p:txBody>
      </p:sp>
    </p:spTree>
    <p:extLst>
      <p:ext uri="{BB962C8B-B14F-4D97-AF65-F5344CB8AC3E}">
        <p14:creationId xmlns:p14="http://schemas.microsoft.com/office/powerpoint/2010/main" val="1389668423"/>
      </p:ext>
    </p:extLst>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p:cNvSpPr txBox="1">
            <a:spLocks noChangeArrowheads="1"/>
          </p:cNvSpPr>
          <p:nvPr/>
        </p:nvSpPr>
        <p:spPr bwMode="auto">
          <a:xfrm>
            <a:off x="1143000" y="1457326"/>
            <a:ext cx="2895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3200" b="1" i="0" u="sng" strike="noStrike" kern="1200" cap="none" spc="0" normalizeH="0" baseline="0" noProof="0" dirty="0" err="1">
                <a:ln>
                  <a:noFill/>
                </a:ln>
                <a:solidFill>
                  <a:srgbClr val="1A0597"/>
                </a:solidFill>
                <a:effectLst/>
                <a:uLnTx/>
                <a:uFillTx/>
                <a:latin typeface="Times New Roman" panose="02020603050405020304" pitchFamily="18" charset="0"/>
                <a:ea typeface="+mn-ea"/>
                <a:cs typeface="Times New Roman" panose="02020603050405020304" pitchFamily="18" charset="0"/>
              </a:rPr>
              <a:t>Luyện</a:t>
            </a:r>
            <a:r>
              <a:rPr kumimoji="0" lang="en-US" altLang="vi-VN" sz="3200" b="1" i="0" u="sng" strike="noStrike" kern="1200" cap="none" spc="0" normalizeH="0" baseline="0" noProof="0" dirty="0">
                <a:ln>
                  <a:noFill/>
                </a:ln>
                <a:solidFill>
                  <a:srgbClr val="1A0597"/>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baseline="0" noProof="0" dirty="0" err="1">
                <a:ln>
                  <a:noFill/>
                </a:ln>
                <a:solidFill>
                  <a:srgbClr val="1A0597"/>
                </a:solidFill>
                <a:effectLst/>
                <a:uLnTx/>
                <a:uFillTx/>
                <a:latin typeface="Times New Roman" panose="02020603050405020304" pitchFamily="18" charset="0"/>
                <a:ea typeface="+mn-ea"/>
                <a:cs typeface="Times New Roman" panose="02020603050405020304" pitchFamily="18" charset="0"/>
              </a:rPr>
              <a:t>đọc</a:t>
            </a:r>
            <a:endParaRPr kumimoji="0" lang="en-US" altLang="vi-VN" sz="3200" b="1" i="0" u="sng" strike="noStrike" kern="1200" cap="none" spc="0" normalizeH="0" baseline="0" noProof="0" dirty="0">
              <a:ln>
                <a:noFill/>
              </a:ln>
              <a:solidFill>
                <a:srgbClr val="1A0597"/>
              </a:solidFill>
              <a:effectLst/>
              <a:uLnTx/>
              <a:uFillTx/>
              <a:latin typeface="Times New Roman" panose="02020603050405020304" pitchFamily="18" charset="0"/>
              <a:ea typeface="+mn-ea"/>
              <a:cs typeface="Times New Roman" panose="02020603050405020304" pitchFamily="18" charset="0"/>
            </a:endParaRPr>
          </a:p>
        </p:txBody>
      </p:sp>
      <p:sp>
        <p:nvSpPr>
          <p:cNvPr id="19" name="Line 21"/>
          <p:cNvSpPr>
            <a:spLocks noChangeShapeType="1"/>
          </p:cNvSpPr>
          <p:nvPr/>
        </p:nvSpPr>
        <p:spPr bwMode="auto">
          <a:xfrm flipH="1">
            <a:off x="1978025" y="5568156"/>
            <a:ext cx="120650" cy="5508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Line 7"/>
          <p:cNvSpPr>
            <a:spLocks noChangeShapeType="1"/>
          </p:cNvSpPr>
          <p:nvPr/>
        </p:nvSpPr>
        <p:spPr bwMode="auto">
          <a:xfrm flipH="1">
            <a:off x="4830907" y="4724400"/>
            <a:ext cx="158750"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Line 7"/>
          <p:cNvSpPr>
            <a:spLocks noChangeShapeType="1"/>
          </p:cNvSpPr>
          <p:nvPr/>
        </p:nvSpPr>
        <p:spPr bwMode="auto">
          <a:xfrm flipH="1">
            <a:off x="2054225" y="5568156"/>
            <a:ext cx="158750"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272" name="Text Box 14"/>
          <p:cNvSpPr txBox="1">
            <a:spLocks noChangeArrowheads="1"/>
          </p:cNvSpPr>
          <p:nvPr/>
        </p:nvSpPr>
        <p:spPr bwMode="auto">
          <a:xfrm>
            <a:off x="5105400" y="3951288"/>
            <a:ext cx="137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a:t>
            </a:r>
            <a:endParaRPr kumimoji="0" lang="en-US" altLang="vi-VN"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8" name="Line 7"/>
          <p:cNvSpPr>
            <a:spLocks noChangeShapeType="1"/>
          </p:cNvSpPr>
          <p:nvPr/>
        </p:nvSpPr>
        <p:spPr bwMode="auto">
          <a:xfrm flipH="1">
            <a:off x="2663825" y="4044156"/>
            <a:ext cx="158750"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Hình Chữ nhật 22"/>
          <p:cNvSpPr>
            <a:spLocks noChangeArrowheads="1"/>
          </p:cNvSpPr>
          <p:nvPr/>
        </p:nvSpPr>
        <p:spPr bwMode="auto">
          <a:xfrm>
            <a:off x="76200" y="2225893"/>
            <a:ext cx="1722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trìu mến</a:t>
            </a:r>
          </a:p>
        </p:txBody>
      </p:sp>
      <p:sp>
        <p:nvSpPr>
          <p:cNvPr id="24" name="Hình Chữ nhật 23"/>
          <p:cNvSpPr>
            <a:spLocks noChangeArrowheads="1"/>
          </p:cNvSpPr>
          <p:nvPr/>
        </p:nvSpPr>
        <p:spPr bwMode="auto">
          <a:xfrm>
            <a:off x="1600200" y="2225893"/>
            <a:ext cx="1822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dịu dàng,</a:t>
            </a:r>
          </a:p>
        </p:txBody>
      </p:sp>
      <p:sp>
        <p:nvSpPr>
          <p:cNvPr id="25" name="Hình Chữ nhật 24"/>
          <p:cNvSpPr>
            <a:spLocks noChangeArrowheads="1"/>
          </p:cNvSpPr>
          <p:nvPr/>
        </p:nvSpPr>
        <p:spPr bwMode="auto">
          <a:xfrm>
            <a:off x="3184525" y="2225893"/>
            <a:ext cx="2073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trung đoàn </a:t>
            </a:r>
          </a:p>
        </p:txBody>
      </p:sp>
      <p:sp>
        <p:nvSpPr>
          <p:cNvPr id="26" name="Hình Chữ nhật 25"/>
          <p:cNvSpPr>
            <a:spLocks noChangeArrowheads="1"/>
          </p:cNvSpPr>
          <p:nvPr/>
        </p:nvSpPr>
        <p:spPr bwMode="auto">
          <a:xfrm>
            <a:off x="352425" y="2911693"/>
            <a:ext cx="177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nghẹn lại ,</a:t>
            </a:r>
            <a:endParaRPr kumimoji="0" lang="en-US" altLang="vi-VN" sz="2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 name="Hình Chữ nhật 28"/>
          <p:cNvSpPr>
            <a:spLocks noChangeArrowheads="1"/>
          </p:cNvSpPr>
          <p:nvPr/>
        </p:nvSpPr>
        <p:spPr bwMode="auto">
          <a:xfrm>
            <a:off x="2133600" y="2911693"/>
            <a:ext cx="2033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thống thiết. </a:t>
            </a:r>
            <a:endParaRPr kumimoji="0" lang="en-US" alt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 name="Hình Chữ nhật 30"/>
          <p:cNvSpPr>
            <a:spLocks noChangeArrowheads="1"/>
          </p:cNvSpPr>
          <p:nvPr/>
        </p:nvSpPr>
        <p:spPr bwMode="auto">
          <a:xfrm>
            <a:off x="301914" y="3641436"/>
            <a:ext cx="45720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defRPr/>
            </a:pP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van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xin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ngây</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thống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van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xin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đấu</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hi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sĩ</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đoàn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rơi</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mắt</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248894097"/>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5" grpId="0"/>
      <p:bldP spid="26" grpId="0"/>
      <p:bldP spid="29"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9" name="Text Box 13"/>
          <p:cNvSpPr txBox="1">
            <a:spLocks noChangeArrowheads="1"/>
          </p:cNvSpPr>
          <p:nvPr/>
        </p:nvSpPr>
        <p:spPr bwMode="auto">
          <a:xfrm>
            <a:off x="228600" y="8861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990000"/>
                </a:solidFill>
                <a:latin typeface="Times New Roman" panose="02020603050405020304" pitchFamily="18" charset="0"/>
                <a:cs typeface="Times New Roman" panose="02020603050405020304" pitchFamily="18" charset="0"/>
              </a:rPr>
              <a:t>* Giải nghĩa từ:</a:t>
            </a:r>
          </a:p>
        </p:txBody>
      </p:sp>
      <p:sp>
        <p:nvSpPr>
          <p:cNvPr id="126990" name="Text Box 14">
            <a:hlinkClick r:id="rId2" action="ppaction://hlinksldjump"/>
          </p:cNvPr>
          <p:cNvSpPr txBox="1">
            <a:spLocks noChangeArrowheads="1"/>
          </p:cNvSpPr>
          <p:nvPr/>
        </p:nvSpPr>
        <p:spPr bwMode="auto">
          <a:xfrm>
            <a:off x="180068" y="553748"/>
            <a:ext cx="870063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Trung đoàn trưởng: </a:t>
            </a:r>
            <a:r>
              <a:rPr lang="en-US" altLang="en-US">
                <a:latin typeface="Times New Roman" panose="02020603050405020304" pitchFamily="18" charset="0"/>
                <a:cs typeface="Times New Roman" panose="02020603050405020304" pitchFamily="18" charset="0"/>
              </a:rPr>
              <a:t>người chỉ huy trung đoàn (đơn vị bộ đội tương đối lớn)</a:t>
            </a:r>
          </a:p>
        </p:txBody>
      </p:sp>
      <p:sp>
        <p:nvSpPr>
          <p:cNvPr id="126991" name="Text Box 15">
            <a:hlinkClick r:id="rId3" action="ppaction://hlinksldjump"/>
          </p:cNvPr>
          <p:cNvSpPr txBox="1">
            <a:spLocks noChangeArrowheads="1"/>
          </p:cNvSpPr>
          <p:nvPr/>
        </p:nvSpPr>
        <p:spPr bwMode="auto">
          <a:xfrm>
            <a:off x="228600" y="1698328"/>
            <a:ext cx="87006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Lán: </a:t>
            </a:r>
            <a:r>
              <a:rPr lang="en-US" altLang="en-US">
                <a:latin typeface="Times New Roman" panose="02020603050405020304" pitchFamily="18" charset="0"/>
                <a:cs typeface="Times New Roman" panose="02020603050405020304" pitchFamily="18" charset="0"/>
              </a:rPr>
              <a:t>nhà dựng tạm, sơ sài, thường bằng tre nứa</a:t>
            </a:r>
          </a:p>
        </p:txBody>
      </p:sp>
      <p:sp>
        <p:nvSpPr>
          <p:cNvPr id="126992" name="Text Box 16">
            <a:hlinkClick r:id="rId4" action="ppaction://hlinksldjump"/>
          </p:cNvPr>
          <p:cNvSpPr txBox="1">
            <a:spLocks noChangeArrowheads="1"/>
          </p:cNvSpPr>
          <p:nvPr/>
        </p:nvSpPr>
        <p:spPr bwMode="auto">
          <a:xfrm>
            <a:off x="228600" y="2356992"/>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Tây: </a:t>
            </a:r>
            <a:r>
              <a:rPr lang="en-US" altLang="en-US">
                <a:latin typeface="Times New Roman" panose="02020603050405020304" pitchFamily="18" charset="0"/>
                <a:cs typeface="Times New Roman" panose="02020603050405020304" pitchFamily="18" charset="0"/>
              </a:rPr>
              <a:t>ở đây chỉ thực dân Pháp</a:t>
            </a:r>
            <a:endParaRPr lang="en-US" altLang="en-US" b="1">
              <a:latin typeface="Times New Roman" panose="02020603050405020304" pitchFamily="18" charset="0"/>
              <a:cs typeface="Times New Roman" panose="02020603050405020304" pitchFamily="18" charset="0"/>
            </a:endParaRPr>
          </a:p>
        </p:txBody>
      </p:sp>
      <p:sp>
        <p:nvSpPr>
          <p:cNvPr id="126993" name="Text Box 17">
            <a:hlinkClick r:id="rId5" action="ppaction://hlinksldjump"/>
          </p:cNvPr>
          <p:cNvSpPr txBox="1">
            <a:spLocks noChangeArrowheads="1"/>
          </p:cNvSpPr>
          <p:nvPr/>
        </p:nvSpPr>
        <p:spPr bwMode="auto">
          <a:xfrm>
            <a:off x="228600" y="3015656"/>
            <a:ext cx="86521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Việt gian</a:t>
            </a:r>
            <a:r>
              <a:rPr lang="en-US" altLang="en-US">
                <a:latin typeface="Times New Roman" panose="02020603050405020304" pitchFamily="18" charset="0"/>
                <a:cs typeface="Times New Roman" panose="02020603050405020304" pitchFamily="18" charset="0"/>
              </a:rPr>
              <a:t>: người Việt Nam làm tay sai cho giặc</a:t>
            </a:r>
          </a:p>
        </p:txBody>
      </p:sp>
      <p:sp>
        <p:nvSpPr>
          <p:cNvPr id="126994" name="Text Box 18">
            <a:hlinkClick r:id="rId4" action="ppaction://hlinksldjump"/>
          </p:cNvPr>
          <p:cNvSpPr txBox="1">
            <a:spLocks noChangeArrowheads="1"/>
          </p:cNvSpPr>
          <p:nvPr/>
        </p:nvSpPr>
        <p:spPr bwMode="auto">
          <a:xfrm>
            <a:off x="228600" y="369972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Thống thiết: </a:t>
            </a:r>
            <a:r>
              <a:rPr lang="en-US" altLang="en-US">
                <a:latin typeface="Times New Roman" panose="02020603050405020304" pitchFamily="18" charset="0"/>
                <a:cs typeface="Times New Roman" panose="02020603050405020304" pitchFamily="18" charset="0"/>
              </a:rPr>
              <a:t>tha thiết, cảm động</a:t>
            </a:r>
            <a:endParaRPr lang="en-US" altLang="en-US" b="1">
              <a:latin typeface="Times New Roman" panose="02020603050405020304" pitchFamily="18" charset="0"/>
              <a:cs typeface="Times New Roman" panose="02020603050405020304" pitchFamily="18" charset="0"/>
            </a:endParaRPr>
          </a:p>
        </p:txBody>
      </p:sp>
      <p:sp>
        <p:nvSpPr>
          <p:cNvPr id="126995" name="Text Box 19">
            <a:hlinkClick r:id="rId4" action="ppaction://hlinksldjump"/>
          </p:cNvPr>
          <p:cNvSpPr txBox="1">
            <a:spLocks noChangeArrowheads="1"/>
          </p:cNvSpPr>
          <p:nvPr/>
        </p:nvSpPr>
        <p:spPr bwMode="auto">
          <a:xfrm>
            <a:off x="228600" y="4284495"/>
            <a:ext cx="870063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Vệ quốc quân (Vệ quốc đoàn): </a:t>
            </a:r>
            <a:r>
              <a:rPr lang="en-US" altLang="en-US">
                <a:latin typeface="Times New Roman" panose="02020603050405020304" pitchFamily="18" charset="0"/>
                <a:cs typeface="Times New Roman" panose="02020603050405020304" pitchFamily="18" charset="0"/>
              </a:rPr>
              <a:t>tên của quân đội ta sau Cách mạng tháng Tám và trong thời kì đầu kháng chiến chống thực dân Pháp.</a:t>
            </a:r>
            <a:endParaRPr lang="en-US" altLang="en-US" b="1">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457200" y="6324600"/>
            <a:ext cx="152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 Box 17">
            <a:hlinkClick r:id="rId5" action="ppaction://hlinksldjump"/>
          </p:cNvPr>
          <p:cNvSpPr txBox="1">
            <a:spLocks noChangeArrowheads="1"/>
          </p:cNvSpPr>
          <p:nvPr/>
        </p:nvSpPr>
        <p:spPr bwMode="auto">
          <a:xfrm>
            <a:off x="248103" y="5854155"/>
            <a:ext cx="86521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Bảo tồn: </a:t>
            </a:r>
            <a:r>
              <a:rPr lang="en-US" altLang="en-US">
                <a:latin typeface="Times New Roman" panose="02020603050405020304" pitchFamily="18" charset="0"/>
                <a:cs typeface="Times New Roman" panose="02020603050405020304" pitchFamily="18" charset="0"/>
              </a:rPr>
              <a:t>bảo vệ và gìn giữ trong thời gian dài</a:t>
            </a:r>
            <a:endParaRPr lang="en-US" alt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266171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497243428"/>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3.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2904</TotalTime>
  <Words>1223</Words>
  <Application>Microsoft Office PowerPoint</Application>
  <PresentationFormat>On-screen Show (4:3)</PresentationFormat>
  <Paragraphs>95</Paragraphs>
  <Slides>22</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22</vt:i4>
      </vt:variant>
    </vt:vector>
  </HeadingPairs>
  <TitlesOfParts>
    <vt:vector size="28" baseType="lpstr">
      <vt:lpstr>Arial</vt:lpstr>
      <vt:lpstr>Calibri</vt:lpstr>
      <vt:lpstr>Times New Roman</vt:lpstr>
      <vt:lpstr>Chủ đề của Office</vt:lpstr>
      <vt:lpstr>1_Chủ đề của Office</vt:lpstr>
      <vt:lpstr>2_Chủ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      Nội dung: Ca ngợi tinh thần yêu nước không quản ngại khó khăn, gian khổ của các chiến sĩ nhỏ tuổi trong cuộc kháng chiến chống thực dân Pháp trước đây.</vt:lpstr>
      <vt:lpstr>Kể chuyện</vt:lpstr>
      <vt:lpstr>PowerPoint Presentation</vt:lpstr>
      <vt:lpstr>PowerPoint Presentation</vt:lpstr>
      <vt:lpstr>PowerPoint Presentation</vt:lpstr>
    </vt:vector>
  </TitlesOfParts>
  <Company>Uu Viet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Tien</dc:creator>
  <cp:lastModifiedBy>Admin</cp:lastModifiedBy>
  <cp:revision>199</cp:revision>
  <dcterms:created xsi:type="dcterms:W3CDTF">2008-12-07T16:10:08Z</dcterms:created>
  <dcterms:modified xsi:type="dcterms:W3CDTF">2022-01-23T01:56:46Z</dcterms:modified>
</cp:coreProperties>
</file>