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7" r:id="rId2"/>
    <p:sldId id="275" r:id="rId3"/>
    <p:sldId id="259" r:id="rId4"/>
    <p:sldId id="276" r:id="rId5"/>
    <p:sldId id="260" r:id="rId6"/>
    <p:sldId id="261" r:id="rId7"/>
    <p:sldId id="262" r:id="rId8"/>
    <p:sldId id="274" r:id="rId9"/>
    <p:sldId id="263" r:id="rId10"/>
    <p:sldId id="272" r:id="rId11"/>
    <p:sldId id="264" r:id="rId12"/>
    <p:sldId id="273" r:id="rId13"/>
    <p:sldId id="271" r:id="rId14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FF9C2D-7E6C-44F6-9AAB-DD8CC766F15F}" type="datetimeFigureOut">
              <a:rPr lang="en-US" smtClean="0"/>
              <a:t>23/1/2022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3BFFC-EFA6-4EA7-AD58-F9BE30BA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862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vi-VN" altLang="vi-VN" smtClean="0">
              <a:latin typeface="Calibri" panose="020F0502020204030204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93F4E7C-87E3-4989-9DA9-FD5A76C1E639}" type="slidenum">
              <a:rPr lang="en-US" altLang="vi-VN"/>
              <a:pPr/>
              <a:t>3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265816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vi-VN" altLang="vi-VN" smtClean="0">
              <a:latin typeface="Calibri" panose="020F0502020204030204" pitchFamily="34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9DA48ED-600B-444E-852B-C5D1420745E6}" type="slidenum">
              <a:rPr lang="en-US" altLang="vi-VN"/>
              <a:pPr/>
              <a:t>9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641421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59A-9A3B-402A-99FF-DB6CE3AEC02E}" type="datetimeFigureOut">
              <a:rPr lang="en-US" smtClean="0"/>
              <a:t>23/1/2022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6E7A7-C311-48F1-8529-94031DFB6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98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59A-9A3B-402A-99FF-DB6CE3AEC02E}" type="datetimeFigureOut">
              <a:rPr lang="en-US" smtClean="0"/>
              <a:t>23/1/2022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6E7A7-C311-48F1-8529-94031DFB6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13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59A-9A3B-402A-99FF-DB6CE3AEC02E}" type="datetimeFigureOut">
              <a:rPr lang="en-US" smtClean="0"/>
              <a:t>23/1/2022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6E7A7-C311-48F1-8529-94031DFB6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907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59A-9A3B-402A-99FF-DB6CE3AEC02E}" type="datetimeFigureOut">
              <a:rPr lang="en-US" smtClean="0"/>
              <a:t>23/1/2022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6E7A7-C311-48F1-8529-94031DFB6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516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59A-9A3B-402A-99FF-DB6CE3AEC02E}" type="datetimeFigureOut">
              <a:rPr lang="en-US" smtClean="0"/>
              <a:t>23/1/2022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6E7A7-C311-48F1-8529-94031DFB6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29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59A-9A3B-402A-99FF-DB6CE3AEC02E}" type="datetimeFigureOut">
              <a:rPr lang="en-US" smtClean="0"/>
              <a:t>23/1/2022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6E7A7-C311-48F1-8529-94031DFB6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241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59A-9A3B-402A-99FF-DB6CE3AEC02E}" type="datetimeFigureOut">
              <a:rPr lang="en-US" smtClean="0"/>
              <a:t>23/1/2022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6E7A7-C311-48F1-8529-94031DFB6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706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59A-9A3B-402A-99FF-DB6CE3AEC02E}" type="datetimeFigureOut">
              <a:rPr lang="en-US" smtClean="0"/>
              <a:t>23/1/2022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6E7A7-C311-48F1-8529-94031DFB6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460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59A-9A3B-402A-99FF-DB6CE3AEC02E}" type="datetimeFigureOut">
              <a:rPr lang="en-US" smtClean="0"/>
              <a:t>23/1/2022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6E7A7-C311-48F1-8529-94031DFB6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70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59A-9A3B-402A-99FF-DB6CE3AEC02E}" type="datetimeFigureOut">
              <a:rPr lang="en-US" smtClean="0"/>
              <a:t>23/1/2022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6E7A7-C311-48F1-8529-94031DFB6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90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59A-9A3B-402A-99FF-DB6CE3AEC02E}" type="datetimeFigureOut">
              <a:rPr lang="en-US" smtClean="0"/>
              <a:t>23/1/2022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6E7A7-C311-48F1-8529-94031DFB6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068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BE59A-9A3B-402A-99FF-DB6CE3AEC02E}" type="datetimeFigureOut">
              <a:rPr lang="en-US" smtClean="0"/>
              <a:t>23/1/2022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6E7A7-C311-48F1-8529-94031DFB6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22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WordArt 7"/>
          <p:cNvSpPr>
            <a:spLocks noTextEdit="1"/>
          </p:cNvSpPr>
          <p:nvPr/>
        </p:nvSpPr>
        <p:spPr bwMode="auto">
          <a:xfrm>
            <a:off x="5339917" y="1076325"/>
            <a:ext cx="3986213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r>
              <a:rPr lang="vi-VN" sz="1519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PHÒNG GIÁO DỤC VÀ ĐÀO TẠO </a:t>
            </a:r>
            <a:r>
              <a:rPr lang="en-US" sz="1519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QUẬN LONG BIÊN</a:t>
            </a:r>
            <a:endParaRPr lang="vi-VN" sz="1519" b="1" kern="1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/>
              <a:cs typeface="Times New Roman"/>
            </a:endParaRPr>
          </a:p>
          <a:p>
            <a:pPr algn="ctr" eaLnBrk="1" hangingPunct="1">
              <a:defRPr/>
            </a:pPr>
            <a:r>
              <a:rPr lang="vi-VN" sz="1519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TRƯỜNG TIỂU HỌC </a:t>
            </a:r>
            <a:r>
              <a:rPr lang="en-US" sz="1519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ÁI MỘ A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4124831" y="4811740"/>
            <a:ext cx="3986213" cy="39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95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19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5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en-US" sz="19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195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altLang="en-US" sz="19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5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19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Thu Lan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36509" y="2393643"/>
            <a:ext cx="5802742" cy="1371600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vi-VN" sz="405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Bài giảng trực tuyến lớp 3</a:t>
            </a:r>
            <a:endParaRPr lang="en-US" sz="405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71813" y="3144005"/>
            <a:ext cx="6254316" cy="1852400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spc="38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anose="02020603050405020304" pitchFamily="18" charset="0"/>
              </a:rPr>
              <a:t>Môn</a:t>
            </a:r>
            <a:r>
              <a:rPr lang="en-US" sz="2400" b="1" spc="38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anose="02020603050405020304" pitchFamily="18" charset="0"/>
              </a:rPr>
              <a:t>: </a:t>
            </a:r>
            <a:r>
              <a:rPr lang="en-US" sz="2400" b="1" spc="38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anose="02020603050405020304" pitchFamily="18" charset="0"/>
              </a:rPr>
              <a:t>Tập</a:t>
            </a:r>
            <a:r>
              <a:rPr lang="en-US" sz="2400" b="1" spc="38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2400" b="1" spc="38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anose="02020603050405020304" pitchFamily="18" charset="0"/>
              </a:rPr>
              <a:t>làm</a:t>
            </a:r>
            <a:r>
              <a:rPr lang="en-US" sz="2400" b="1" spc="38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2400" b="1" spc="38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anose="02020603050405020304" pitchFamily="18" charset="0"/>
              </a:rPr>
              <a:t>văn</a:t>
            </a:r>
            <a:endParaRPr lang="en-US" sz="2400" b="1" spc="38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400" b="1" spc="38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anose="02020603050405020304" pitchFamily="18" charset="0"/>
              </a:rPr>
              <a:t>Bài</a:t>
            </a:r>
            <a:r>
              <a:rPr lang="en-US" sz="2400" b="1" spc="38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anose="02020603050405020304" pitchFamily="18" charset="0"/>
              </a:rPr>
              <a:t> : </a:t>
            </a:r>
            <a:r>
              <a:rPr lang="en-US" sz="24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Báo</a:t>
            </a:r>
            <a:r>
              <a:rPr lang="en-US" sz="24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4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cáo</a:t>
            </a:r>
            <a:r>
              <a:rPr lang="en-US" sz="24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4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hoạt</a:t>
            </a:r>
            <a:r>
              <a:rPr lang="en-US" sz="24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4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động</a:t>
            </a:r>
            <a:endParaRPr lang="en-US" sz="2400" b="1" spc="38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algn="ctr"/>
            <a:endParaRPr lang="en-US" sz="2100" b="1" spc="38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80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70456" y="1920025"/>
            <a:ext cx="11565229" cy="409342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3600" b="1" dirty="0">
                <a:solidFill>
                  <a:srgbClr val="00B0F0"/>
                </a:solidFill>
              </a:rPr>
              <a:t>2. Lao động:</a:t>
            </a:r>
          </a:p>
          <a:p>
            <a:pPr>
              <a:defRPr/>
            </a:pPr>
            <a:r>
              <a:rPr lang="en-US" sz="3600" b="1" dirty="0">
                <a:solidFill>
                  <a:srgbClr val="FF0000"/>
                </a:solidFill>
              </a:rPr>
              <a:t>* Ưu điểm:</a:t>
            </a:r>
          </a:p>
          <a:p>
            <a:pPr>
              <a:defRPr/>
            </a:pPr>
            <a:r>
              <a:rPr lang="en-US" sz="3600" b="1" dirty="0">
                <a:solidFill>
                  <a:srgbClr val="000066"/>
                </a:solidFill>
              </a:rPr>
              <a:t>     - Trực nhật.</a:t>
            </a:r>
          </a:p>
          <a:p>
            <a:pPr>
              <a:defRPr/>
            </a:pPr>
            <a:r>
              <a:rPr lang="en-US" sz="3600" b="1" dirty="0">
                <a:solidFill>
                  <a:srgbClr val="000066"/>
                </a:solidFill>
              </a:rPr>
              <a:t>     - Vệ sinh sân trường.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</a:p>
          <a:p>
            <a:pPr>
              <a:defRPr/>
            </a:pPr>
            <a:r>
              <a:rPr lang="en-US" sz="3600" b="1" dirty="0">
                <a:solidFill>
                  <a:srgbClr val="000000"/>
                </a:solidFill>
              </a:rPr>
              <a:t>     </a:t>
            </a:r>
            <a:r>
              <a:rPr lang="en-US" sz="3600" b="1" dirty="0">
                <a:solidFill>
                  <a:srgbClr val="000066"/>
                </a:solidFill>
              </a:rPr>
              <a:t>- Chăm sóc cây xanh</a:t>
            </a:r>
            <a:r>
              <a:rPr lang="en-US" sz="4400" b="1" dirty="0">
                <a:solidFill>
                  <a:srgbClr val="000066"/>
                </a:solidFill>
              </a:rPr>
              <a:t>.</a:t>
            </a:r>
          </a:p>
          <a:p>
            <a:pPr>
              <a:defRPr/>
            </a:pPr>
            <a:r>
              <a:rPr lang="en-US" sz="3600" b="1" dirty="0">
                <a:solidFill>
                  <a:srgbClr val="FF0000"/>
                </a:solidFill>
              </a:rPr>
              <a:t>* Nhược điểm: </a:t>
            </a:r>
            <a:r>
              <a:rPr lang="en-US" sz="3600" b="1" dirty="0">
                <a:solidFill>
                  <a:srgbClr val="000066"/>
                </a:solidFill>
              </a:rPr>
              <a:t>Còn bạn chưa vứt rác đúng nơi quy định…  </a:t>
            </a:r>
            <a:r>
              <a:rPr lang="en-US" sz="3600" dirty="0">
                <a:solidFill>
                  <a:srgbClr val="000066"/>
                </a:solidFill>
              </a:rPr>
              <a:t>         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3976204" y="-56356"/>
            <a:ext cx="4919014" cy="64611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3600" u="sng" dirty="0">
                <a:solidFill>
                  <a:srgbClr val="000000"/>
                </a:solidFill>
              </a:rPr>
              <a:t>Tập làm văn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1342965" y="638601"/>
            <a:ext cx="8487177" cy="609600"/>
          </a:xfrm>
        </p:spPr>
        <p:txBody>
          <a:bodyPr rtlCol="0">
            <a:noAutofit/>
          </a:bodyPr>
          <a:lstStyle/>
          <a:p>
            <a:pPr algn="ctr">
              <a:buNone/>
              <a:defRPr/>
            </a:pPr>
            <a:r>
              <a:rPr lang="en-US" sz="5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Báo cáo hoạt động</a:t>
            </a:r>
          </a:p>
          <a:p>
            <a:pPr>
              <a:defRPr/>
            </a:pPr>
            <a:endParaRPr lang="en-US" sz="4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419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34850" y="464334"/>
            <a:ext cx="11732654" cy="569386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 algn="just">
              <a:spcBef>
                <a:spcPct val="50000"/>
              </a:spcBef>
              <a:buFontTx/>
              <a:buAutoNum type="arabicPeriod"/>
              <a:defRPr/>
            </a:pPr>
            <a:r>
              <a:rPr lang="en-US" altLang="vi-VN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 học tập :</a:t>
            </a:r>
          </a:p>
          <a:p>
            <a:pPr marL="0" indent="0" algn="just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 Ưu điểm</a:t>
            </a:r>
          </a:p>
          <a:p>
            <a:pPr algn="just" eaLnBrk="1" hangingPunct="1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- Đa số các bạn đi học đúng giờ.</a:t>
            </a:r>
          </a:p>
          <a:p>
            <a:pPr algn="just" eaLnBrk="1" hangingPunct="1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- Học bài và làm bài đầy đủ</a:t>
            </a:r>
          </a:p>
          <a:p>
            <a:pPr algn="just" eaLnBrk="1" hangingPunct="1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- Ý thức kỉ luật tốt, thực hiện đúng nội quy của trường, lớp đề ra.</a:t>
            </a:r>
          </a:p>
          <a:p>
            <a:pPr algn="just" eaLnBrk="1" hangingPunct="1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- Hăng hái phát biểu ý kiến xây dựng bài.</a:t>
            </a:r>
          </a:p>
          <a:p>
            <a:pPr algn="just" eaLnBrk="1" hangingPunct="1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* Nhược điểm:</a:t>
            </a:r>
          </a:p>
          <a:p>
            <a:pPr algn="just" eaLnBrk="1" hangingPunct="1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- Vẫn còn một bạn đi học muộn và hai bạn nói chuyện riêng trong giờ.</a:t>
            </a:r>
          </a:p>
          <a:p>
            <a:pPr algn="just" eaLnBrk="1" hangingPunct="1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</a:t>
            </a:r>
          </a:p>
        </p:txBody>
      </p:sp>
    </p:spTree>
    <p:extLst>
      <p:ext uri="{BB962C8B-B14F-4D97-AF65-F5344CB8AC3E}">
        <p14:creationId xmlns:p14="http://schemas.microsoft.com/office/powerpoint/2010/main" val="1364894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0761" y="577789"/>
            <a:ext cx="1126901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vi-VN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vi-VN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altLang="vi-VN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vi-VN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Ưu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   100%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dọn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túc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gìn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hái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bẻ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    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xanh,tưới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dọc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Nhược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-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vứt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5221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WordArt 7"/>
          <p:cNvSpPr>
            <a:spLocks noChangeArrowheads="1" noChangeShapeType="1" noTextEdit="1"/>
          </p:cNvSpPr>
          <p:nvPr/>
        </p:nvSpPr>
        <p:spPr bwMode="auto">
          <a:xfrm>
            <a:off x="1115095" y="2024667"/>
            <a:ext cx="9458459" cy="2438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solidFill>
                  <a:srgbClr val="0000FF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TẠM BIỆT CÁC EM</a:t>
            </a:r>
          </a:p>
        </p:txBody>
      </p:sp>
      <p:sp>
        <p:nvSpPr>
          <p:cNvPr id="19461" name="Arc 5"/>
          <p:cNvSpPr>
            <a:spLocks/>
          </p:cNvSpPr>
          <p:nvPr/>
        </p:nvSpPr>
        <p:spPr bwMode="auto">
          <a:xfrm flipH="1" flipV="1">
            <a:off x="152399" y="1319011"/>
            <a:ext cx="7851775" cy="4419600"/>
          </a:xfrm>
          <a:custGeom>
            <a:avLst/>
            <a:gdLst>
              <a:gd name="T0" fmla="*/ 0 w 25880"/>
              <a:gd name="T1" fmla="*/ 2147483646 h 21600"/>
              <a:gd name="T2" fmla="*/ 2147483646 w 25880"/>
              <a:gd name="T3" fmla="*/ 2147483646 h 21600"/>
              <a:gd name="T4" fmla="*/ 2147483646 w 2588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5880" h="21600" fill="none" extrusionOk="0">
                <a:moveTo>
                  <a:pt x="0" y="428"/>
                </a:moveTo>
                <a:cubicBezTo>
                  <a:pt x="1408" y="143"/>
                  <a:pt x="2842" y="0"/>
                  <a:pt x="4280" y="0"/>
                </a:cubicBezTo>
                <a:cubicBezTo>
                  <a:pt x="16209" y="0"/>
                  <a:pt x="25880" y="9670"/>
                  <a:pt x="25880" y="21600"/>
                </a:cubicBezTo>
              </a:path>
              <a:path w="25880" h="21600" stroke="0" extrusionOk="0">
                <a:moveTo>
                  <a:pt x="0" y="428"/>
                </a:moveTo>
                <a:cubicBezTo>
                  <a:pt x="1408" y="143"/>
                  <a:pt x="2842" y="0"/>
                  <a:pt x="4280" y="0"/>
                </a:cubicBezTo>
                <a:cubicBezTo>
                  <a:pt x="16209" y="0"/>
                  <a:pt x="25880" y="9670"/>
                  <a:pt x="25880" y="21600"/>
                </a:cubicBezTo>
                <a:lnTo>
                  <a:pt x="4280" y="21600"/>
                </a:lnTo>
                <a:lnTo>
                  <a:pt x="0" y="428"/>
                </a:lnTo>
                <a:close/>
              </a:path>
            </a:pathLst>
          </a:custGeom>
          <a:noFill/>
          <a:ln w="190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Arc 6"/>
          <p:cNvSpPr>
            <a:spLocks/>
          </p:cNvSpPr>
          <p:nvPr/>
        </p:nvSpPr>
        <p:spPr bwMode="auto">
          <a:xfrm flipH="1" flipV="1">
            <a:off x="152399" y="1881389"/>
            <a:ext cx="7851775" cy="4419600"/>
          </a:xfrm>
          <a:custGeom>
            <a:avLst/>
            <a:gdLst>
              <a:gd name="T0" fmla="*/ 0 w 25880"/>
              <a:gd name="T1" fmla="*/ 2147483646 h 21600"/>
              <a:gd name="T2" fmla="*/ 2147483646 w 25880"/>
              <a:gd name="T3" fmla="*/ 2147483646 h 21600"/>
              <a:gd name="T4" fmla="*/ 2147483646 w 2588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5880" h="21600" fill="none" extrusionOk="0">
                <a:moveTo>
                  <a:pt x="0" y="428"/>
                </a:moveTo>
                <a:cubicBezTo>
                  <a:pt x="1408" y="143"/>
                  <a:pt x="2842" y="0"/>
                  <a:pt x="4280" y="0"/>
                </a:cubicBezTo>
                <a:cubicBezTo>
                  <a:pt x="16209" y="0"/>
                  <a:pt x="25880" y="9670"/>
                  <a:pt x="25880" y="21600"/>
                </a:cubicBezTo>
              </a:path>
              <a:path w="25880" h="21600" stroke="0" extrusionOk="0">
                <a:moveTo>
                  <a:pt x="0" y="428"/>
                </a:moveTo>
                <a:cubicBezTo>
                  <a:pt x="1408" y="143"/>
                  <a:pt x="2842" y="0"/>
                  <a:pt x="4280" y="0"/>
                </a:cubicBezTo>
                <a:cubicBezTo>
                  <a:pt x="16209" y="0"/>
                  <a:pt x="25880" y="9670"/>
                  <a:pt x="25880" y="21600"/>
                </a:cubicBezTo>
                <a:lnTo>
                  <a:pt x="4280" y="21600"/>
                </a:lnTo>
                <a:lnTo>
                  <a:pt x="0" y="428"/>
                </a:lnTo>
                <a:close/>
              </a:path>
            </a:pathLst>
          </a:custGeom>
          <a:noFill/>
          <a:ln w="1905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Arc 5"/>
          <p:cNvSpPr>
            <a:spLocks/>
          </p:cNvSpPr>
          <p:nvPr/>
        </p:nvSpPr>
        <p:spPr bwMode="auto">
          <a:xfrm flipH="1" flipV="1">
            <a:off x="152400" y="1600200"/>
            <a:ext cx="7851775" cy="4419600"/>
          </a:xfrm>
          <a:custGeom>
            <a:avLst/>
            <a:gdLst>
              <a:gd name="T0" fmla="*/ 0 w 25880"/>
              <a:gd name="T1" fmla="*/ 2147483646 h 21600"/>
              <a:gd name="T2" fmla="*/ 2147483646 w 25880"/>
              <a:gd name="T3" fmla="*/ 2147483646 h 21600"/>
              <a:gd name="T4" fmla="*/ 2147483646 w 2588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5880" h="21600" fill="none" extrusionOk="0">
                <a:moveTo>
                  <a:pt x="0" y="428"/>
                </a:moveTo>
                <a:cubicBezTo>
                  <a:pt x="1408" y="143"/>
                  <a:pt x="2842" y="0"/>
                  <a:pt x="4280" y="0"/>
                </a:cubicBezTo>
                <a:cubicBezTo>
                  <a:pt x="16209" y="0"/>
                  <a:pt x="25880" y="9670"/>
                  <a:pt x="25880" y="21600"/>
                </a:cubicBezTo>
              </a:path>
              <a:path w="25880" h="21600" stroke="0" extrusionOk="0">
                <a:moveTo>
                  <a:pt x="0" y="428"/>
                </a:moveTo>
                <a:cubicBezTo>
                  <a:pt x="1408" y="143"/>
                  <a:pt x="2842" y="0"/>
                  <a:pt x="4280" y="0"/>
                </a:cubicBezTo>
                <a:cubicBezTo>
                  <a:pt x="16209" y="0"/>
                  <a:pt x="25880" y="9670"/>
                  <a:pt x="25880" y="21600"/>
                </a:cubicBezTo>
                <a:lnTo>
                  <a:pt x="4280" y="21600"/>
                </a:lnTo>
                <a:lnTo>
                  <a:pt x="0" y="428"/>
                </a:lnTo>
                <a:close/>
              </a:path>
            </a:pathLst>
          </a:custGeom>
          <a:noFill/>
          <a:ln w="190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rc 6"/>
          <p:cNvSpPr>
            <a:spLocks/>
          </p:cNvSpPr>
          <p:nvPr/>
        </p:nvSpPr>
        <p:spPr bwMode="auto">
          <a:xfrm flipH="1" flipV="1">
            <a:off x="152399" y="2162578"/>
            <a:ext cx="7851775" cy="4419600"/>
          </a:xfrm>
          <a:custGeom>
            <a:avLst/>
            <a:gdLst>
              <a:gd name="T0" fmla="*/ 0 w 25880"/>
              <a:gd name="T1" fmla="*/ 2147483646 h 21600"/>
              <a:gd name="T2" fmla="*/ 2147483646 w 25880"/>
              <a:gd name="T3" fmla="*/ 2147483646 h 21600"/>
              <a:gd name="T4" fmla="*/ 2147483646 w 2588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5880" h="21600" fill="none" extrusionOk="0">
                <a:moveTo>
                  <a:pt x="0" y="428"/>
                </a:moveTo>
                <a:cubicBezTo>
                  <a:pt x="1408" y="143"/>
                  <a:pt x="2842" y="0"/>
                  <a:pt x="4280" y="0"/>
                </a:cubicBezTo>
                <a:cubicBezTo>
                  <a:pt x="16209" y="0"/>
                  <a:pt x="25880" y="9670"/>
                  <a:pt x="25880" y="21600"/>
                </a:cubicBezTo>
              </a:path>
              <a:path w="25880" h="21600" stroke="0" extrusionOk="0">
                <a:moveTo>
                  <a:pt x="0" y="428"/>
                </a:moveTo>
                <a:cubicBezTo>
                  <a:pt x="1408" y="143"/>
                  <a:pt x="2842" y="0"/>
                  <a:pt x="4280" y="0"/>
                </a:cubicBezTo>
                <a:cubicBezTo>
                  <a:pt x="16209" y="0"/>
                  <a:pt x="25880" y="9670"/>
                  <a:pt x="25880" y="21600"/>
                </a:cubicBezTo>
                <a:lnTo>
                  <a:pt x="4280" y="21600"/>
                </a:lnTo>
                <a:lnTo>
                  <a:pt x="0" y="428"/>
                </a:lnTo>
                <a:close/>
              </a:path>
            </a:pathLst>
          </a:custGeom>
          <a:noFill/>
          <a:ln w="1905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rc 6"/>
          <p:cNvSpPr>
            <a:spLocks/>
          </p:cNvSpPr>
          <p:nvPr/>
        </p:nvSpPr>
        <p:spPr bwMode="auto">
          <a:xfrm flipH="1" flipV="1">
            <a:off x="152398" y="2300489"/>
            <a:ext cx="7851775" cy="4419600"/>
          </a:xfrm>
          <a:custGeom>
            <a:avLst/>
            <a:gdLst>
              <a:gd name="T0" fmla="*/ 0 w 25880"/>
              <a:gd name="T1" fmla="*/ 2147483646 h 21600"/>
              <a:gd name="T2" fmla="*/ 2147483646 w 25880"/>
              <a:gd name="T3" fmla="*/ 2147483646 h 21600"/>
              <a:gd name="T4" fmla="*/ 2147483646 w 2588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5880" h="21600" fill="none" extrusionOk="0">
                <a:moveTo>
                  <a:pt x="0" y="428"/>
                </a:moveTo>
                <a:cubicBezTo>
                  <a:pt x="1408" y="143"/>
                  <a:pt x="2842" y="0"/>
                  <a:pt x="4280" y="0"/>
                </a:cubicBezTo>
                <a:cubicBezTo>
                  <a:pt x="16209" y="0"/>
                  <a:pt x="25880" y="9670"/>
                  <a:pt x="25880" y="21600"/>
                </a:cubicBezTo>
              </a:path>
              <a:path w="25880" h="21600" stroke="0" extrusionOk="0">
                <a:moveTo>
                  <a:pt x="0" y="428"/>
                </a:moveTo>
                <a:cubicBezTo>
                  <a:pt x="1408" y="143"/>
                  <a:pt x="2842" y="0"/>
                  <a:pt x="4280" y="0"/>
                </a:cubicBezTo>
                <a:cubicBezTo>
                  <a:pt x="16209" y="0"/>
                  <a:pt x="25880" y="9670"/>
                  <a:pt x="25880" y="21600"/>
                </a:cubicBezTo>
                <a:lnTo>
                  <a:pt x="4280" y="21600"/>
                </a:lnTo>
                <a:lnTo>
                  <a:pt x="0" y="428"/>
                </a:lnTo>
                <a:close/>
              </a:path>
            </a:pathLst>
          </a:custGeom>
          <a:noFill/>
          <a:ln w="1905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44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animBg="1"/>
      <p:bldP spid="19461" grpId="0" animBg="1"/>
      <p:bldP spid="19462" grpId="0" animBg="1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19325" y="2245179"/>
            <a:ext cx="8458200" cy="478971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altLang="en-US" b="1" dirty="0" err="1" smtClean="0"/>
              <a:t>Đọc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bài</a:t>
            </a:r>
            <a:r>
              <a:rPr lang="en-US" altLang="en-US" b="1" dirty="0" smtClean="0"/>
              <a:t>: </a:t>
            </a:r>
            <a:r>
              <a:rPr lang="en-US" altLang="en-US" b="1" i="1" dirty="0" err="1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Báo</a:t>
            </a:r>
            <a:r>
              <a:rPr lang="en-US" altLang="en-US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b="1" i="1" dirty="0" err="1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cáo</a:t>
            </a:r>
            <a:r>
              <a:rPr lang="en-US" altLang="en-US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b="1" i="1" dirty="0" err="1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kết</a:t>
            </a:r>
            <a:r>
              <a:rPr lang="en-US" altLang="en-US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b="1" i="1" dirty="0" err="1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quả</a:t>
            </a:r>
            <a:r>
              <a:rPr lang="en-US" altLang="en-US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b="1" i="1" dirty="0" err="1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tháng</a:t>
            </a:r>
            <a:r>
              <a:rPr lang="en-US" altLang="en-US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b="1" i="1" dirty="0" err="1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thi</a:t>
            </a:r>
            <a:r>
              <a:rPr lang="en-US" altLang="en-US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b="1" i="1" dirty="0" err="1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đua</a:t>
            </a:r>
            <a:r>
              <a:rPr lang="en-US" altLang="en-US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“</a:t>
            </a:r>
            <a:r>
              <a:rPr lang="en-US" altLang="en-US" b="1" i="1" dirty="0" err="1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Noi</a:t>
            </a:r>
            <a:r>
              <a:rPr lang="en-US" altLang="en-US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b="1" i="1" dirty="0" err="1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gương</a:t>
            </a:r>
            <a:r>
              <a:rPr lang="en-US" altLang="en-US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b="1" i="1" dirty="0" err="1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chú</a:t>
            </a:r>
            <a:r>
              <a:rPr lang="en-US" altLang="en-US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b="1" i="1" dirty="0" err="1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bộ</a:t>
            </a:r>
            <a:r>
              <a:rPr lang="en-US" altLang="en-US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b="1" i="1" dirty="0" err="1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đội</a:t>
            </a:r>
            <a:r>
              <a:rPr lang="en-US" altLang="en-US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”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762125" y="3038475"/>
            <a:ext cx="8915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CC"/>
                </a:solidFill>
              </a:rPr>
              <a:t>1</a:t>
            </a:r>
            <a:r>
              <a:rPr lang="en-US" altLang="en-US" sz="3200" b="1">
                <a:solidFill>
                  <a:srgbClr val="0000FF"/>
                </a:solidFill>
              </a:rPr>
              <a:t>. Theo em báo cáo trên là của ai? Bạn đó báo cáo với những ai?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828800" y="4419600"/>
            <a:ext cx="8610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</a:rPr>
              <a:t>2. Lớp tổ chức báo cáo thi đua trong tháng để làm gì?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019300" y="152400"/>
            <a:ext cx="8153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en-US" sz="2800" b="0" dirty="0">
                <a:solidFill>
                  <a:srgbClr val="000066"/>
                </a:solidFill>
              </a:rPr>
              <a:t/>
            </a:r>
            <a:br>
              <a:rPr lang="en-US" altLang="en-US" sz="2800" b="0" dirty="0">
                <a:solidFill>
                  <a:srgbClr val="000066"/>
                </a:solidFill>
              </a:rPr>
            </a:br>
            <a:r>
              <a:rPr lang="en-US" altLang="en-US" sz="2800" b="0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Thứ</a:t>
            </a:r>
            <a:r>
              <a:rPr lang="en-US" altLang="en-US" sz="2800" b="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sáu</a:t>
            </a:r>
            <a:r>
              <a:rPr lang="en-US" altLang="en-US" sz="2800" b="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ngày</a:t>
            </a:r>
            <a:r>
              <a:rPr lang="en-US" altLang="en-US" sz="2800" b="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28 </a:t>
            </a:r>
            <a:r>
              <a:rPr lang="en-US" altLang="en-US" sz="2800" b="0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tháng</a:t>
            </a:r>
            <a:r>
              <a:rPr lang="en-US" altLang="en-US" sz="2800" b="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01 </a:t>
            </a:r>
            <a:r>
              <a:rPr lang="en-US" altLang="en-US" sz="2800" b="0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năm</a:t>
            </a:r>
            <a:r>
              <a:rPr lang="en-US" altLang="en-US" sz="2800" b="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2022</a:t>
            </a:r>
            <a:br>
              <a:rPr lang="en-US" altLang="en-US" sz="2800" b="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en-US" altLang="en-US" sz="2800" dirty="0">
              <a:solidFill>
                <a:srgbClr val="000066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438525" y="1357314"/>
            <a:ext cx="556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3600" b="1" dirty="0" err="1">
                <a:solidFill>
                  <a:srgbClr val="000066"/>
                </a:solidFill>
              </a:rPr>
              <a:t>Báo</a:t>
            </a:r>
            <a:r>
              <a:rPr lang="en-US" altLang="en-US" sz="3600" b="1" dirty="0">
                <a:solidFill>
                  <a:srgbClr val="000066"/>
                </a:solidFill>
              </a:rPr>
              <a:t> </a:t>
            </a:r>
            <a:r>
              <a:rPr lang="en-US" altLang="en-US" sz="3600" b="1" dirty="0" err="1">
                <a:solidFill>
                  <a:srgbClr val="000066"/>
                </a:solidFill>
              </a:rPr>
              <a:t>cáo</a:t>
            </a:r>
            <a:r>
              <a:rPr lang="en-US" altLang="en-US" sz="3600" b="1" dirty="0">
                <a:solidFill>
                  <a:srgbClr val="000066"/>
                </a:solidFill>
              </a:rPr>
              <a:t> </a:t>
            </a:r>
            <a:r>
              <a:rPr lang="en-US" altLang="en-US" sz="3600" b="1" dirty="0" err="1">
                <a:solidFill>
                  <a:srgbClr val="000066"/>
                </a:solidFill>
              </a:rPr>
              <a:t>hoạt</a:t>
            </a:r>
            <a:r>
              <a:rPr lang="en-US" altLang="en-US" sz="3600" b="1" dirty="0">
                <a:solidFill>
                  <a:srgbClr val="000066"/>
                </a:solidFill>
              </a:rPr>
              <a:t> </a:t>
            </a:r>
            <a:r>
              <a:rPr lang="en-US" altLang="en-US" sz="3600" b="1" dirty="0" err="1">
                <a:solidFill>
                  <a:srgbClr val="000066"/>
                </a:solidFill>
              </a:rPr>
              <a:t>động</a:t>
            </a:r>
            <a:endParaRPr lang="en-US" altLang="en-US" sz="3600" b="1" dirty="0">
              <a:solidFill>
                <a:srgbClr val="000066"/>
              </a:solidFill>
            </a:endParaRPr>
          </a:p>
        </p:txBody>
      </p:sp>
      <p:sp>
        <p:nvSpPr>
          <p:cNvPr id="3079" name="Text Box 12"/>
          <p:cNvSpPr txBox="1">
            <a:spLocks noChangeArrowheads="1"/>
          </p:cNvSpPr>
          <p:nvPr/>
        </p:nvSpPr>
        <p:spPr bwMode="auto">
          <a:xfrm>
            <a:off x="5457825" y="806902"/>
            <a:ext cx="19812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u="sng" dirty="0" err="1">
                <a:solidFill>
                  <a:srgbClr val="000066"/>
                </a:solidFill>
              </a:rPr>
              <a:t>Tập</a:t>
            </a:r>
            <a:r>
              <a:rPr lang="en-US" altLang="en-US" sz="2400" u="sng" dirty="0">
                <a:solidFill>
                  <a:srgbClr val="000066"/>
                </a:solidFill>
              </a:rPr>
              <a:t> </a:t>
            </a:r>
            <a:r>
              <a:rPr lang="en-US" altLang="en-US" sz="2400" u="sng" dirty="0" err="1">
                <a:solidFill>
                  <a:srgbClr val="000066"/>
                </a:solidFill>
              </a:rPr>
              <a:t>làm</a:t>
            </a:r>
            <a:r>
              <a:rPr lang="en-US" altLang="en-US" sz="2400" u="sng" dirty="0">
                <a:solidFill>
                  <a:srgbClr val="000066"/>
                </a:solidFill>
              </a:rPr>
              <a:t> </a:t>
            </a:r>
            <a:r>
              <a:rPr lang="en-US" altLang="en-US" sz="2400" u="sng" dirty="0" err="1">
                <a:solidFill>
                  <a:srgbClr val="000066"/>
                </a:solidFill>
              </a:rPr>
              <a:t>văn</a:t>
            </a:r>
            <a:r>
              <a:rPr lang="en-US" altLang="en-US" sz="2400" dirty="0">
                <a:solidFill>
                  <a:srgbClr val="000066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918211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231819" y="274638"/>
            <a:ext cx="11694017" cy="6278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ts val="600"/>
              </a:spcBef>
              <a:buFontTx/>
              <a:buNone/>
            </a:pP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vi-VN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</a:t>
            </a:r>
            <a:r>
              <a:rPr lang="en-US" altLang="vi-VN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Báo</a:t>
            </a:r>
            <a:r>
              <a:rPr lang="en-US" altLang="vi-VN" sz="2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cáo</a:t>
            </a:r>
            <a:r>
              <a:rPr lang="en-US" altLang="vi-VN" sz="2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kết</a:t>
            </a:r>
            <a:r>
              <a:rPr lang="en-US" altLang="vi-VN" sz="2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vi-VN" sz="2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tháng</a:t>
            </a:r>
            <a:r>
              <a:rPr lang="en-US" altLang="vi-VN" sz="2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thi</a:t>
            </a:r>
            <a:r>
              <a:rPr lang="en-US" altLang="vi-VN" sz="2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đua</a:t>
            </a:r>
            <a:r>
              <a:rPr lang="en-US" altLang="vi-VN" sz="2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“ </a:t>
            </a:r>
            <a:r>
              <a:rPr lang="en-US" alt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Noi</a:t>
            </a:r>
            <a:r>
              <a:rPr lang="en-US" altLang="vi-VN" sz="2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gương</a:t>
            </a:r>
            <a:r>
              <a:rPr lang="en-US" altLang="vi-VN" sz="2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chú</a:t>
            </a:r>
            <a:r>
              <a:rPr lang="en-US" altLang="vi-VN" sz="2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bộ</a:t>
            </a:r>
            <a:r>
              <a:rPr lang="en-US" altLang="vi-VN" sz="2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đội</a:t>
            </a:r>
            <a:r>
              <a:rPr lang="en-US" altLang="vi-VN" sz="2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”</a:t>
            </a: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>
              <a:spcBef>
                <a:spcPts val="600"/>
              </a:spcBef>
              <a:buFontTx/>
              <a:buNone/>
            </a:pPr>
            <a:r>
              <a:rPr lang="en-US" altLang="vi-VN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Thưa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vi-VN" sz="2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bạn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</a:t>
            </a:r>
          </a:p>
          <a:p>
            <a:pPr algn="just">
              <a:spcBef>
                <a:spcPts val="600"/>
              </a:spcBef>
              <a:buFontTx/>
              <a:buNone/>
            </a:pP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Tôi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xin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báo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cáo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kết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thi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đua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vi-VN" sz="2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lớp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ta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tháng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thi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đua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“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Noi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gương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chú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bộ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đội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”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vừa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qua:</a:t>
            </a:r>
          </a:p>
          <a:p>
            <a:pPr algn="just">
              <a:spcBef>
                <a:spcPts val="600"/>
              </a:spcBef>
              <a:buFontTx/>
              <a:buNone/>
            </a:pP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</a:t>
            </a:r>
            <a:r>
              <a:rPr lang="en-US" altLang="vi-VN" sz="2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A- </a:t>
            </a:r>
            <a:r>
              <a:rPr lang="en-US" altLang="vi-VN" sz="2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Nhận</a:t>
            </a:r>
            <a:r>
              <a:rPr lang="en-US" altLang="vi-VN" sz="2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xét</a:t>
            </a:r>
            <a:r>
              <a:rPr lang="en-US" altLang="vi-VN" sz="2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vi-VN" sz="2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mặt</a:t>
            </a:r>
            <a:r>
              <a:rPr lang="en-US" altLang="vi-VN" sz="2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>
              <a:spcBef>
                <a:spcPts val="600"/>
              </a:spcBef>
              <a:buFontTx/>
              <a:buNone/>
            </a:pP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</a:t>
            </a:r>
            <a:r>
              <a:rPr lang="en-US" altLang="vi-VN" sz="2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vi-VN" sz="2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vi-VN" sz="2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vi-VN" sz="2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:</a:t>
            </a:r>
          </a:p>
          <a:p>
            <a:pPr algn="just">
              <a:spcBef>
                <a:spcPts val="600"/>
              </a:spcBef>
              <a:buFontTx/>
              <a:buNone/>
            </a:pP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-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đông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bạn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đi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đúng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giờ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đầy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đủ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ý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thức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kỉ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luật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tốt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Nhưng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vẫn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còn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bạn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nói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chuyện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riêng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giờ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Cả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lớp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đạt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55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giỏi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90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khá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kém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.`</a:t>
            </a:r>
          </a:p>
          <a:p>
            <a:pPr algn="just">
              <a:spcBef>
                <a:spcPts val="600"/>
              </a:spcBef>
              <a:buFontTx/>
              <a:buNone/>
            </a:pP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</a:t>
            </a:r>
            <a:r>
              <a:rPr lang="en-US" altLang="vi-VN" sz="2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2. Lao </a:t>
            </a:r>
            <a:r>
              <a:rPr lang="en-US" altLang="vi-VN" sz="2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động</a:t>
            </a:r>
            <a:r>
              <a:rPr lang="en-US" altLang="vi-VN" sz="2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: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Lớp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tham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gia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nhổ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cỏ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ở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bồn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hoa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sân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trường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>
              <a:spcBef>
                <a:spcPts val="600"/>
              </a:spcBef>
              <a:buFontTx/>
              <a:buNone/>
            </a:pP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</a:t>
            </a:r>
            <a:r>
              <a:rPr lang="en-US" altLang="vi-VN" sz="2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3. </a:t>
            </a:r>
            <a:r>
              <a:rPr lang="en-US" altLang="vi-VN" sz="2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vi-VN" sz="2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vi-VN" sz="2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tác</a:t>
            </a:r>
            <a:r>
              <a:rPr lang="en-US" altLang="vi-VN" sz="2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khác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Lớp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điệu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múa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tham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gia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Liên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hoan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nghệ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chào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mừng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thành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lập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Quân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đội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dân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Việt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Nam,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đoạt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giải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nhì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>
              <a:spcBef>
                <a:spcPts val="600"/>
              </a:spcBef>
              <a:buFontTx/>
              <a:buNone/>
            </a:pP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</a:t>
            </a:r>
            <a:r>
              <a:rPr lang="en-US" altLang="vi-VN" sz="2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B- </a:t>
            </a:r>
            <a:r>
              <a:rPr lang="en-US" altLang="vi-VN" sz="2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Đề</a:t>
            </a:r>
            <a:r>
              <a:rPr lang="en-US" altLang="vi-VN" sz="2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nghị</a:t>
            </a:r>
            <a:r>
              <a:rPr lang="en-US" altLang="vi-VN" sz="2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khen</a:t>
            </a:r>
            <a:r>
              <a:rPr lang="en-US" altLang="vi-VN" sz="2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thưởng</a:t>
            </a:r>
            <a:endParaRPr lang="en-US" altLang="vi-VN" sz="22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buFontTx/>
              <a:buNone/>
            </a:pP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-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tổ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1,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tổ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3</a:t>
            </a:r>
          </a:p>
          <a:p>
            <a:pPr algn="just">
              <a:spcBef>
                <a:spcPts val="600"/>
              </a:spcBef>
              <a:buFontTx/>
              <a:buNone/>
            </a:pP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-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Đặng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Tuấn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Cảnh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Nguyễn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Phương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Hà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Lê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Đức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Khôi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Vũ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Minh Long,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Bùi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Thị</a:t>
            </a:r>
            <a:r>
              <a:rPr lang="en-US" altLang="vi-V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Mai.</a:t>
            </a:r>
          </a:p>
        </p:txBody>
      </p:sp>
    </p:spTree>
    <p:extLst>
      <p:ext uri="{BB962C8B-B14F-4D97-AF65-F5344CB8AC3E}">
        <p14:creationId xmlns:p14="http://schemas.microsoft.com/office/powerpoint/2010/main" val="34917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19325" y="2245179"/>
            <a:ext cx="8458200" cy="478971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altLang="en-US" b="1" dirty="0" err="1" smtClean="0"/>
              <a:t>Đọc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bài</a:t>
            </a:r>
            <a:r>
              <a:rPr lang="en-US" altLang="en-US" b="1" dirty="0" smtClean="0"/>
              <a:t>: </a:t>
            </a:r>
            <a:r>
              <a:rPr lang="en-US" altLang="en-US" b="1" i="1" dirty="0" err="1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Báo</a:t>
            </a:r>
            <a:r>
              <a:rPr lang="en-US" altLang="en-US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b="1" i="1" dirty="0" err="1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cáo</a:t>
            </a:r>
            <a:r>
              <a:rPr lang="en-US" altLang="en-US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b="1" i="1" dirty="0" err="1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kết</a:t>
            </a:r>
            <a:r>
              <a:rPr lang="en-US" altLang="en-US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b="1" i="1" dirty="0" err="1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quả</a:t>
            </a:r>
            <a:r>
              <a:rPr lang="en-US" altLang="en-US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b="1" i="1" dirty="0" err="1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tháng</a:t>
            </a:r>
            <a:r>
              <a:rPr lang="en-US" altLang="en-US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b="1" i="1" dirty="0" err="1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thi</a:t>
            </a:r>
            <a:r>
              <a:rPr lang="en-US" altLang="en-US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b="1" i="1" dirty="0" err="1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đua</a:t>
            </a:r>
            <a:r>
              <a:rPr lang="en-US" altLang="en-US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“</a:t>
            </a:r>
            <a:r>
              <a:rPr lang="en-US" altLang="en-US" b="1" i="1" dirty="0" err="1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Noi</a:t>
            </a:r>
            <a:r>
              <a:rPr lang="en-US" altLang="en-US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b="1" i="1" dirty="0" err="1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gương</a:t>
            </a:r>
            <a:r>
              <a:rPr lang="en-US" altLang="en-US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b="1" i="1" dirty="0" err="1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chú</a:t>
            </a:r>
            <a:r>
              <a:rPr lang="en-US" altLang="en-US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b="1" i="1" dirty="0" err="1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bộ</a:t>
            </a:r>
            <a:r>
              <a:rPr lang="en-US" altLang="en-US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b="1" i="1" dirty="0" err="1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đội</a:t>
            </a:r>
            <a:r>
              <a:rPr lang="en-US" altLang="en-US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”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762125" y="3038475"/>
            <a:ext cx="8915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CC"/>
                </a:solidFill>
              </a:rPr>
              <a:t>1</a:t>
            </a:r>
            <a:r>
              <a:rPr lang="en-US" altLang="en-US" sz="3200" b="1">
                <a:solidFill>
                  <a:srgbClr val="0000FF"/>
                </a:solidFill>
              </a:rPr>
              <a:t>. Theo em báo cáo trên là của ai? Bạn đó báo cáo với những ai?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828800" y="4419600"/>
            <a:ext cx="8610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</a:rPr>
              <a:t>2. Lớp tổ chức báo cáo thi đua trong tháng để làm gì?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019300" y="152400"/>
            <a:ext cx="8153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en-US" sz="2800" b="0" dirty="0">
                <a:solidFill>
                  <a:srgbClr val="000066"/>
                </a:solidFill>
              </a:rPr>
              <a:t/>
            </a:r>
            <a:br>
              <a:rPr lang="en-US" altLang="en-US" sz="2800" b="0" dirty="0">
                <a:solidFill>
                  <a:srgbClr val="000066"/>
                </a:solidFill>
              </a:rPr>
            </a:br>
            <a:r>
              <a:rPr lang="en-US" altLang="en-US" sz="2800" b="0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Thứ</a:t>
            </a:r>
            <a:r>
              <a:rPr lang="en-US" altLang="en-US" sz="2800" b="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sáu</a:t>
            </a:r>
            <a:r>
              <a:rPr lang="en-US" altLang="en-US" sz="2800" b="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ngày</a:t>
            </a:r>
            <a:r>
              <a:rPr lang="en-US" altLang="en-US" sz="2800" b="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28 </a:t>
            </a:r>
            <a:r>
              <a:rPr lang="en-US" altLang="en-US" sz="2800" b="0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tháng</a:t>
            </a:r>
            <a:r>
              <a:rPr lang="en-US" altLang="en-US" sz="2800" b="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01 </a:t>
            </a:r>
            <a:r>
              <a:rPr lang="en-US" altLang="en-US" sz="2800" b="0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năm</a:t>
            </a:r>
            <a:r>
              <a:rPr lang="en-US" altLang="en-US" sz="2800" b="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2022</a:t>
            </a:r>
            <a:br>
              <a:rPr lang="en-US" altLang="en-US" sz="2800" b="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en-US" altLang="en-US" sz="2800" dirty="0">
              <a:solidFill>
                <a:srgbClr val="000066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438525" y="1357314"/>
            <a:ext cx="556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3600" b="1" dirty="0" err="1">
                <a:solidFill>
                  <a:srgbClr val="000066"/>
                </a:solidFill>
              </a:rPr>
              <a:t>Báo</a:t>
            </a:r>
            <a:r>
              <a:rPr lang="en-US" altLang="en-US" sz="3600" b="1" dirty="0">
                <a:solidFill>
                  <a:srgbClr val="000066"/>
                </a:solidFill>
              </a:rPr>
              <a:t> </a:t>
            </a:r>
            <a:r>
              <a:rPr lang="en-US" altLang="en-US" sz="3600" b="1" dirty="0" err="1">
                <a:solidFill>
                  <a:srgbClr val="000066"/>
                </a:solidFill>
              </a:rPr>
              <a:t>cáo</a:t>
            </a:r>
            <a:r>
              <a:rPr lang="en-US" altLang="en-US" sz="3600" b="1" dirty="0">
                <a:solidFill>
                  <a:srgbClr val="000066"/>
                </a:solidFill>
              </a:rPr>
              <a:t> </a:t>
            </a:r>
            <a:r>
              <a:rPr lang="en-US" altLang="en-US" sz="3600" b="1" dirty="0" err="1">
                <a:solidFill>
                  <a:srgbClr val="000066"/>
                </a:solidFill>
              </a:rPr>
              <a:t>hoạt</a:t>
            </a:r>
            <a:r>
              <a:rPr lang="en-US" altLang="en-US" sz="3600" b="1" dirty="0">
                <a:solidFill>
                  <a:srgbClr val="000066"/>
                </a:solidFill>
              </a:rPr>
              <a:t> </a:t>
            </a:r>
            <a:r>
              <a:rPr lang="en-US" altLang="en-US" sz="3600" b="1" dirty="0" err="1">
                <a:solidFill>
                  <a:srgbClr val="000066"/>
                </a:solidFill>
              </a:rPr>
              <a:t>động</a:t>
            </a:r>
            <a:endParaRPr lang="en-US" altLang="en-US" sz="3600" b="1" dirty="0">
              <a:solidFill>
                <a:srgbClr val="000066"/>
              </a:solidFill>
            </a:endParaRPr>
          </a:p>
        </p:txBody>
      </p:sp>
      <p:sp>
        <p:nvSpPr>
          <p:cNvPr id="3079" name="Text Box 12"/>
          <p:cNvSpPr txBox="1">
            <a:spLocks noChangeArrowheads="1"/>
          </p:cNvSpPr>
          <p:nvPr/>
        </p:nvSpPr>
        <p:spPr bwMode="auto">
          <a:xfrm>
            <a:off x="5457825" y="806902"/>
            <a:ext cx="19812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u="sng" dirty="0" err="1">
                <a:solidFill>
                  <a:srgbClr val="000066"/>
                </a:solidFill>
              </a:rPr>
              <a:t>Tập</a:t>
            </a:r>
            <a:r>
              <a:rPr lang="en-US" altLang="en-US" sz="2400" u="sng" dirty="0">
                <a:solidFill>
                  <a:srgbClr val="000066"/>
                </a:solidFill>
              </a:rPr>
              <a:t> </a:t>
            </a:r>
            <a:r>
              <a:rPr lang="en-US" altLang="en-US" sz="2400" u="sng" dirty="0" err="1">
                <a:solidFill>
                  <a:srgbClr val="000066"/>
                </a:solidFill>
              </a:rPr>
              <a:t>làm</a:t>
            </a:r>
            <a:r>
              <a:rPr lang="en-US" altLang="en-US" sz="2400" u="sng" dirty="0">
                <a:solidFill>
                  <a:srgbClr val="000066"/>
                </a:solidFill>
              </a:rPr>
              <a:t> </a:t>
            </a:r>
            <a:r>
              <a:rPr lang="en-US" altLang="en-US" sz="2400" u="sng" dirty="0" err="1">
                <a:solidFill>
                  <a:srgbClr val="000066"/>
                </a:solidFill>
              </a:rPr>
              <a:t>văn</a:t>
            </a:r>
            <a:r>
              <a:rPr lang="en-US" altLang="en-US" sz="2400" dirty="0">
                <a:solidFill>
                  <a:srgbClr val="000066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81786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6590" y="569914"/>
            <a:ext cx="1142879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en-US" altLang="vi-VN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 báo cáo gồm những nội dung chính nào?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Lớp tổ chức thi đua trong tháng để làm gì?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64437" y="2076450"/>
            <a:ext cx="1115309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-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-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thưởng</a:t>
            </a:r>
            <a:r>
              <a:rPr lang="en-US" altLang="vi-V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2124" y="4075428"/>
            <a:ext cx="1150083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0"/>
              </a:spcBef>
              <a:buFontTx/>
              <a:buNone/>
            </a:pP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đua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thưởng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đua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nhở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khuyết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vi-V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978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378210" y="447223"/>
            <a:ext cx="583854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altLang="vi-V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altLang="vi-V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vi-V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vi-V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539841" y="2007160"/>
            <a:ext cx="11467676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4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4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vi-VN" sz="4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: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đua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Noi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gương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 flipV="1">
            <a:off x="823920" y="4072207"/>
            <a:ext cx="6034645" cy="2147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66246" y="4072207"/>
            <a:ext cx="2329227" cy="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8271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78" grpId="0"/>
      <p:bldP spid="3079" grpId="0" animBg="1"/>
      <p:bldP spid="308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705782" y="423681"/>
            <a:ext cx="1105974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vi-VN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vi-VN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vi-V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41087" y="2642315"/>
            <a:ext cx="11059747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altLang="vi-V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altLang="vi-V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alt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altLang="vi-VN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vi-VN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altLang="vi-VN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vi-VN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vi-VN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altLang="vi-VN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altLang="vi-VN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810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2286000" y="1719263"/>
            <a:ext cx="7696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476500" y="722812"/>
            <a:ext cx="7315200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  <a:defRPr/>
            </a:pPr>
            <a:r>
              <a:rPr lang="en-US" altLang="en-US" sz="3000" b="1" dirty="0" err="1">
                <a:solidFill>
                  <a:srgbClr val="000066"/>
                </a:solidFill>
              </a:rPr>
              <a:t>Về</a:t>
            </a:r>
            <a:r>
              <a:rPr lang="en-US" altLang="en-US" sz="3000" b="1" dirty="0">
                <a:solidFill>
                  <a:srgbClr val="000066"/>
                </a:solidFill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</a:rPr>
              <a:t>học</a:t>
            </a:r>
            <a:r>
              <a:rPr lang="en-US" altLang="en-US" sz="3000" b="1" dirty="0">
                <a:solidFill>
                  <a:srgbClr val="000066"/>
                </a:solidFill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</a:rPr>
              <a:t>tập</a:t>
            </a:r>
            <a:r>
              <a:rPr lang="en-US" altLang="en-US" sz="3000" b="1" dirty="0">
                <a:solidFill>
                  <a:srgbClr val="000066"/>
                </a:solidFill>
              </a:rPr>
              <a:t>:</a:t>
            </a:r>
          </a:p>
          <a:p>
            <a:pPr marL="0" indent="0">
              <a:spcBef>
                <a:spcPct val="50000"/>
              </a:spcBef>
              <a:defRPr/>
            </a:pPr>
            <a:r>
              <a:rPr lang="en-US" altLang="en-US" sz="3000" b="1" dirty="0">
                <a:solidFill>
                  <a:srgbClr val="000066"/>
                </a:solidFill>
              </a:rPr>
              <a:t>   - </a:t>
            </a:r>
            <a:r>
              <a:rPr lang="en-US" altLang="en-US" sz="3000" b="1" dirty="0" err="1">
                <a:solidFill>
                  <a:srgbClr val="000066"/>
                </a:solidFill>
              </a:rPr>
              <a:t>Thực</a:t>
            </a:r>
            <a:r>
              <a:rPr lang="en-US" altLang="en-US" sz="3000" b="1" dirty="0">
                <a:solidFill>
                  <a:srgbClr val="000066"/>
                </a:solidFill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</a:rPr>
              <a:t>hiện</a:t>
            </a:r>
            <a:r>
              <a:rPr lang="en-US" altLang="en-US" sz="3000" b="1" dirty="0">
                <a:solidFill>
                  <a:srgbClr val="000066"/>
                </a:solidFill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</a:rPr>
              <a:t>giờ</a:t>
            </a:r>
            <a:r>
              <a:rPr lang="en-US" altLang="en-US" sz="3000" b="1" dirty="0">
                <a:solidFill>
                  <a:srgbClr val="000066"/>
                </a:solidFill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</a:rPr>
              <a:t>giấc</a:t>
            </a:r>
            <a:r>
              <a:rPr lang="en-US" altLang="en-US" sz="3000" b="1" dirty="0">
                <a:solidFill>
                  <a:srgbClr val="000066"/>
                </a:solidFill>
              </a:rPr>
              <a:t>, </a:t>
            </a:r>
            <a:r>
              <a:rPr lang="en-US" altLang="en-US" sz="3000" b="1" dirty="0" err="1">
                <a:solidFill>
                  <a:srgbClr val="000066"/>
                </a:solidFill>
              </a:rPr>
              <a:t>học</a:t>
            </a:r>
            <a:r>
              <a:rPr lang="en-US" altLang="en-US" sz="3000" b="1" dirty="0">
                <a:solidFill>
                  <a:srgbClr val="000066"/>
                </a:solidFill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</a:rPr>
              <a:t>bài</a:t>
            </a:r>
            <a:r>
              <a:rPr lang="en-US" altLang="en-US" sz="3000" b="1" dirty="0">
                <a:solidFill>
                  <a:srgbClr val="000066"/>
                </a:solidFill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</a:rPr>
              <a:t>và</a:t>
            </a:r>
            <a:r>
              <a:rPr lang="en-US" altLang="en-US" sz="3000" b="1" dirty="0">
                <a:solidFill>
                  <a:srgbClr val="000066"/>
                </a:solidFill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</a:rPr>
              <a:t>làm</a:t>
            </a:r>
            <a:r>
              <a:rPr lang="en-US" altLang="en-US" sz="3000" b="1" dirty="0">
                <a:solidFill>
                  <a:srgbClr val="000066"/>
                </a:solidFill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</a:rPr>
              <a:t>bài</a:t>
            </a:r>
            <a:r>
              <a:rPr lang="en-US" altLang="en-US" sz="3000" b="1" dirty="0">
                <a:solidFill>
                  <a:srgbClr val="000066"/>
                </a:solidFill>
              </a:rPr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en-US" altLang="en-US" sz="3000" b="1" dirty="0">
                <a:solidFill>
                  <a:srgbClr val="000066"/>
                </a:solidFill>
              </a:rPr>
              <a:t>   - </a:t>
            </a:r>
            <a:r>
              <a:rPr lang="en-US" altLang="en-US" sz="3000" b="1" dirty="0" err="1">
                <a:solidFill>
                  <a:srgbClr val="000066"/>
                </a:solidFill>
              </a:rPr>
              <a:t>Giúp</a:t>
            </a:r>
            <a:r>
              <a:rPr lang="en-US" altLang="en-US" sz="3000" b="1" dirty="0">
                <a:solidFill>
                  <a:srgbClr val="000066"/>
                </a:solidFill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</a:rPr>
              <a:t>đỡ</a:t>
            </a:r>
            <a:r>
              <a:rPr lang="en-US" altLang="en-US" sz="3000" b="1" dirty="0">
                <a:solidFill>
                  <a:srgbClr val="000066"/>
                </a:solidFill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</a:rPr>
              <a:t>nhau</a:t>
            </a:r>
            <a:r>
              <a:rPr lang="en-US" altLang="en-US" sz="3000" b="1" dirty="0">
                <a:solidFill>
                  <a:srgbClr val="000066"/>
                </a:solidFill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</a:rPr>
              <a:t>trong</a:t>
            </a:r>
            <a:r>
              <a:rPr lang="en-US" altLang="en-US" sz="3000" b="1" dirty="0">
                <a:solidFill>
                  <a:srgbClr val="000066"/>
                </a:solidFill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</a:rPr>
              <a:t>học</a:t>
            </a:r>
            <a:r>
              <a:rPr lang="en-US" altLang="en-US" sz="3000" b="1" dirty="0">
                <a:solidFill>
                  <a:srgbClr val="000066"/>
                </a:solidFill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</a:rPr>
              <a:t>tập</a:t>
            </a:r>
            <a:r>
              <a:rPr lang="en-US" altLang="en-US" sz="3000" b="1" dirty="0">
                <a:solidFill>
                  <a:srgbClr val="000066"/>
                </a:solidFill>
              </a:rPr>
              <a:t>.</a:t>
            </a:r>
          </a:p>
          <a:p>
            <a:pPr>
              <a:spcBef>
                <a:spcPct val="50000"/>
              </a:spcBef>
              <a:defRPr/>
            </a:pPr>
            <a:r>
              <a:rPr lang="en-US" altLang="en-US" sz="3000" b="1" dirty="0">
                <a:solidFill>
                  <a:srgbClr val="000066"/>
                </a:solidFill>
              </a:rPr>
              <a:t>   - Ý </a:t>
            </a:r>
            <a:r>
              <a:rPr lang="en-US" altLang="en-US" sz="3000" b="1" dirty="0" err="1">
                <a:solidFill>
                  <a:srgbClr val="000066"/>
                </a:solidFill>
              </a:rPr>
              <a:t>thức</a:t>
            </a:r>
            <a:r>
              <a:rPr lang="en-US" altLang="en-US" sz="3000" b="1" dirty="0">
                <a:solidFill>
                  <a:srgbClr val="000066"/>
                </a:solidFill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</a:rPr>
              <a:t>kỉ</a:t>
            </a:r>
            <a:r>
              <a:rPr lang="en-US" altLang="en-US" sz="3000" b="1" dirty="0">
                <a:solidFill>
                  <a:srgbClr val="000066"/>
                </a:solidFill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</a:rPr>
              <a:t>luật</a:t>
            </a:r>
            <a:r>
              <a:rPr lang="en-US" altLang="en-US" sz="3000" b="1" dirty="0">
                <a:solidFill>
                  <a:srgbClr val="000066"/>
                </a:solidFill>
              </a:rPr>
              <a:t>. </a:t>
            </a:r>
            <a:r>
              <a:rPr lang="en-US" altLang="en-US" sz="3000" b="1" dirty="0" err="1">
                <a:solidFill>
                  <a:srgbClr val="000066"/>
                </a:solidFill>
              </a:rPr>
              <a:t>Kết</a:t>
            </a:r>
            <a:r>
              <a:rPr lang="en-US" altLang="en-US" sz="3000" b="1" dirty="0">
                <a:solidFill>
                  <a:srgbClr val="000066"/>
                </a:solidFill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</a:rPr>
              <a:t>quả</a:t>
            </a:r>
            <a:r>
              <a:rPr lang="en-US" altLang="en-US" sz="3000" b="1" dirty="0">
                <a:solidFill>
                  <a:srgbClr val="000066"/>
                </a:solidFill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</a:rPr>
              <a:t>học</a:t>
            </a:r>
            <a:r>
              <a:rPr lang="en-US" altLang="en-US" sz="3000" b="1" dirty="0">
                <a:solidFill>
                  <a:srgbClr val="000066"/>
                </a:solidFill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</a:rPr>
              <a:t>tập</a:t>
            </a:r>
            <a:r>
              <a:rPr lang="en-US" altLang="en-US" sz="3000" b="1" dirty="0">
                <a:solidFill>
                  <a:srgbClr val="000066"/>
                </a:solidFill>
              </a:rPr>
              <a:t>.</a:t>
            </a:r>
          </a:p>
          <a:p>
            <a:pPr>
              <a:spcBef>
                <a:spcPct val="50000"/>
              </a:spcBef>
              <a:defRPr/>
            </a:pPr>
            <a:endParaRPr lang="en-US" altLang="en-US" sz="3000" b="1" dirty="0">
              <a:solidFill>
                <a:srgbClr val="000066"/>
              </a:solidFill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582092" y="3729446"/>
            <a:ext cx="6188075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000" b="1" dirty="0">
                <a:solidFill>
                  <a:srgbClr val="000066"/>
                </a:solidFill>
              </a:rPr>
              <a:t>2. Lao </a:t>
            </a:r>
            <a:r>
              <a:rPr lang="en-US" altLang="en-US" sz="3000" b="1" dirty="0" err="1">
                <a:solidFill>
                  <a:srgbClr val="000066"/>
                </a:solidFill>
              </a:rPr>
              <a:t>động</a:t>
            </a:r>
            <a:r>
              <a:rPr lang="en-US" altLang="en-US" sz="3000" b="1" dirty="0">
                <a:solidFill>
                  <a:srgbClr val="000066"/>
                </a:solidFill>
              </a:rPr>
              <a:t>:</a:t>
            </a:r>
          </a:p>
          <a:p>
            <a:r>
              <a:rPr lang="en-US" altLang="en-US" sz="3000" b="1" dirty="0">
                <a:solidFill>
                  <a:srgbClr val="000066"/>
                </a:solidFill>
              </a:rPr>
              <a:t>     - </a:t>
            </a:r>
            <a:r>
              <a:rPr lang="en-US" altLang="en-US" sz="3000" b="1" dirty="0" err="1">
                <a:solidFill>
                  <a:srgbClr val="000066"/>
                </a:solidFill>
              </a:rPr>
              <a:t>Trực</a:t>
            </a:r>
            <a:r>
              <a:rPr lang="en-US" altLang="en-US" sz="3000" b="1" dirty="0">
                <a:solidFill>
                  <a:srgbClr val="000066"/>
                </a:solidFill>
              </a:rPr>
              <a:t> </a:t>
            </a:r>
            <a:r>
              <a:rPr lang="en-US" altLang="en-US" sz="3000" b="1" dirty="0" err="1">
                <a:solidFill>
                  <a:srgbClr val="000066"/>
                </a:solidFill>
              </a:rPr>
              <a:t>nhật</a:t>
            </a:r>
            <a:r>
              <a:rPr lang="en-US" altLang="en-US" sz="3000" b="1" dirty="0">
                <a:solidFill>
                  <a:srgbClr val="000066"/>
                </a:solidFill>
              </a:rPr>
              <a:t>.</a:t>
            </a:r>
          </a:p>
          <a:p>
            <a:r>
              <a:rPr lang="en-US" altLang="en-US" sz="3000" b="1" dirty="0">
                <a:solidFill>
                  <a:srgbClr val="000066"/>
                </a:solidFill>
              </a:rPr>
              <a:t>     </a:t>
            </a:r>
            <a:r>
              <a:rPr lang="en-US" altLang="en-US" sz="3200" b="1" dirty="0">
                <a:solidFill>
                  <a:srgbClr val="000066"/>
                </a:solidFill>
              </a:rPr>
              <a:t>- </a:t>
            </a:r>
            <a:r>
              <a:rPr lang="en-US" altLang="en-US" sz="3200" b="1" dirty="0" err="1">
                <a:solidFill>
                  <a:srgbClr val="000066"/>
                </a:solidFill>
              </a:rPr>
              <a:t>Vệ</a:t>
            </a:r>
            <a:r>
              <a:rPr lang="en-US" altLang="en-US" sz="3200" b="1" dirty="0">
                <a:solidFill>
                  <a:srgbClr val="000066"/>
                </a:solidFill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</a:rPr>
              <a:t>sinh</a:t>
            </a:r>
            <a:r>
              <a:rPr lang="en-US" altLang="en-US" sz="3200" b="1" dirty="0">
                <a:solidFill>
                  <a:srgbClr val="000066"/>
                </a:solidFill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</a:rPr>
              <a:t>sân</a:t>
            </a:r>
            <a:r>
              <a:rPr lang="en-US" altLang="en-US" sz="3200" b="1" dirty="0">
                <a:solidFill>
                  <a:srgbClr val="000066"/>
                </a:solidFill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</a:rPr>
              <a:t>trường</a:t>
            </a:r>
            <a:r>
              <a:rPr lang="en-US" altLang="en-US" sz="3200" b="1" dirty="0">
                <a:solidFill>
                  <a:srgbClr val="000066"/>
                </a:solidFill>
              </a:rPr>
              <a:t>.</a:t>
            </a:r>
            <a:r>
              <a:rPr lang="en-US" altLang="en-US" sz="3200" dirty="0"/>
              <a:t> </a:t>
            </a:r>
          </a:p>
          <a:p>
            <a:r>
              <a:rPr lang="en-US" altLang="en-US" sz="3200" dirty="0"/>
              <a:t>     </a:t>
            </a:r>
            <a:r>
              <a:rPr lang="en-US" altLang="en-US" sz="3200" b="1" dirty="0">
                <a:solidFill>
                  <a:srgbClr val="000066"/>
                </a:solidFill>
              </a:rPr>
              <a:t>- </a:t>
            </a:r>
            <a:r>
              <a:rPr lang="en-US" altLang="en-US" sz="3200" b="1" dirty="0" err="1">
                <a:solidFill>
                  <a:srgbClr val="000066"/>
                </a:solidFill>
              </a:rPr>
              <a:t>Chăm</a:t>
            </a:r>
            <a:r>
              <a:rPr lang="en-US" altLang="en-US" sz="3200" b="1" dirty="0">
                <a:solidFill>
                  <a:srgbClr val="000066"/>
                </a:solidFill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</a:rPr>
              <a:t>sóc</a:t>
            </a:r>
            <a:r>
              <a:rPr lang="en-US" altLang="en-US" sz="3200" b="1" dirty="0">
                <a:solidFill>
                  <a:srgbClr val="000066"/>
                </a:solidFill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</a:rPr>
              <a:t>cây</a:t>
            </a:r>
            <a:r>
              <a:rPr lang="en-US" altLang="en-US" sz="3200" b="1" dirty="0">
                <a:solidFill>
                  <a:srgbClr val="000066"/>
                </a:solidFill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</a:rPr>
              <a:t>xanh</a:t>
            </a:r>
            <a:r>
              <a:rPr lang="en-US" altLang="en-US" sz="3200" b="1" dirty="0">
                <a:solidFill>
                  <a:srgbClr val="000066"/>
                </a:solidFill>
              </a:rPr>
              <a:t>.           </a:t>
            </a:r>
          </a:p>
        </p:txBody>
      </p:sp>
    </p:spTree>
    <p:extLst>
      <p:ext uri="{BB962C8B-B14F-4D97-AF65-F5344CB8AC3E}">
        <p14:creationId xmlns:p14="http://schemas.microsoft.com/office/powerpoint/2010/main" val="22790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640805" y="912813"/>
            <a:ext cx="8487177" cy="609600"/>
          </a:xfrm>
        </p:spPr>
        <p:txBody>
          <a:bodyPr rtlCol="0">
            <a:noAutofit/>
          </a:bodyPr>
          <a:lstStyle/>
          <a:p>
            <a:pPr algn="ctr">
              <a:buNone/>
              <a:defRPr/>
            </a:pPr>
            <a:r>
              <a:rPr lang="en-US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Báo cáo hoạt động</a:t>
            </a:r>
          </a:p>
          <a:p>
            <a:pPr>
              <a:defRPr/>
            </a:pPr>
            <a:endParaRPr lang="en-US" sz="3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1640805" y="2057401"/>
            <a:ext cx="9936408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026018" y="1558343"/>
            <a:ext cx="11165982" cy="427809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  <a:defRPr/>
            </a:pPr>
            <a:r>
              <a:rPr lang="en-US" sz="3200" b="1" dirty="0">
                <a:solidFill>
                  <a:srgbClr val="00B0F0"/>
                </a:solidFill>
                <a:cs typeface="Times New Roman" panose="02020603050405020304" pitchFamily="18" charset="0"/>
              </a:rPr>
              <a:t>Về học tập:</a:t>
            </a:r>
          </a:p>
          <a:p>
            <a:pPr marL="0" indent="0"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* Ưu điểm:</a:t>
            </a:r>
          </a:p>
          <a:p>
            <a:pPr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000066"/>
                </a:solidFill>
                <a:cs typeface="Times New Roman" panose="02020603050405020304" pitchFamily="18" charset="0"/>
              </a:rPr>
              <a:t>   - Thực hiện giờ giấc, học bài và làm bài .</a:t>
            </a:r>
          </a:p>
          <a:p>
            <a:pPr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000066"/>
                </a:solidFill>
                <a:cs typeface="Times New Roman" panose="02020603050405020304" pitchFamily="18" charset="0"/>
              </a:rPr>
              <a:t>   - Giúp đỡ nhau trong học tập.</a:t>
            </a:r>
          </a:p>
          <a:p>
            <a:pPr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000066"/>
                </a:solidFill>
                <a:cs typeface="Times New Roman" panose="02020603050405020304" pitchFamily="18" charset="0"/>
              </a:rPr>
              <a:t>   - Ý thức kỉ luật. Kết quả học tập.</a:t>
            </a:r>
          </a:p>
          <a:p>
            <a:pPr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* Nhược điểm: </a:t>
            </a:r>
            <a:r>
              <a:rPr lang="en-US" sz="3200" b="1" dirty="0">
                <a:solidFill>
                  <a:srgbClr val="000066"/>
                </a:solidFill>
                <a:cs typeface="Times New Roman" panose="02020603050405020304" pitchFamily="18" charset="0"/>
              </a:rPr>
              <a:t>Vẫn còn bạn chưa đúng </a:t>
            </a:r>
            <a:r>
              <a:rPr lang="en-US" sz="3200" b="1" dirty="0" err="1">
                <a:solidFill>
                  <a:srgbClr val="000066"/>
                </a:solidFill>
                <a:cs typeface="Times New Roman" panose="02020603050405020304" pitchFamily="18" charset="0"/>
              </a:rPr>
              <a:t>giờ</a:t>
            </a:r>
            <a:r>
              <a:rPr lang="en-US" sz="3200" b="1" dirty="0" smtClean="0">
                <a:solidFill>
                  <a:srgbClr val="000066"/>
                </a:solidFill>
                <a:cs typeface="Times New Roman" panose="02020603050405020304" pitchFamily="18" charset="0"/>
              </a:rPr>
              <a:t>…</a:t>
            </a:r>
            <a:endParaRPr lang="en-US" sz="3200" b="1" dirty="0">
              <a:solidFill>
                <a:srgbClr val="000066"/>
              </a:solidFill>
              <a:cs typeface="Times New Roman" panose="02020603050405020304" pitchFamily="18" charset="0"/>
            </a:endParaRPr>
          </a:p>
        </p:txBody>
      </p:sp>
      <p:sp>
        <p:nvSpPr>
          <p:cNvPr id="9222" name="Text Box 8"/>
          <p:cNvSpPr txBox="1">
            <a:spLocks noChangeArrowheads="1"/>
          </p:cNvSpPr>
          <p:nvPr/>
        </p:nvSpPr>
        <p:spPr bwMode="auto">
          <a:xfrm>
            <a:off x="4555006" y="335297"/>
            <a:ext cx="4919014" cy="64611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3600" b="1" u="sng" dirty="0">
                <a:solidFill>
                  <a:srgbClr val="000000"/>
                </a:solidFill>
                <a:cs typeface="Times New Roman" panose="02020603050405020304" pitchFamily="18" charset="0"/>
              </a:rPr>
              <a:t>Tập làm văn</a:t>
            </a:r>
          </a:p>
        </p:txBody>
      </p:sp>
    </p:spTree>
    <p:extLst>
      <p:ext uri="{BB962C8B-B14F-4D97-AF65-F5344CB8AC3E}">
        <p14:creationId xmlns:p14="http://schemas.microsoft.com/office/powerpoint/2010/main" val="356642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3361913"/>
  <p:tag name="VIOLETTITLE" val="Tuần 20. Báo cáo hoạt động"/>
  <p:tag name="VIOLETLESSON" val="20"/>
  <p:tag name="VIOLETCATID" val="7840643"/>
  <p:tag name="VIOLETSUBJECT" val="Tập làm văn 3"/>
  <p:tag name="VIOLETAUTHORID" val="9341457"/>
  <p:tag name="VIOLETAUTHORNAME" val="nguyễn hữu phước"/>
  <p:tag name="VIOLETAUTHORAVATAR" val="no_avatar.jpg"/>
  <p:tag name="VIOLETAUTHORADDRESS" val="truong th travong b - tayninh"/>
  <p:tag name="VIOLETDATE" val="2022-01-21 06:42:11"/>
  <p:tag name="VIOLETHIT" val="194"/>
  <p:tag name="VIOLETLIKE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917</Words>
  <Application>Microsoft Office PowerPoint</Application>
  <PresentationFormat>Widescreen</PresentationFormat>
  <Paragraphs>82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Admin</cp:lastModifiedBy>
  <cp:revision>11</cp:revision>
  <dcterms:created xsi:type="dcterms:W3CDTF">2022-01-13T08:33:48Z</dcterms:created>
  <dcterms:modified xsi:type="dcterms:W3CDTF">2022-01-23T01:59:46Z</dcterms:modified>
</cp:coreProperties>
</file>