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7"/>
  </p:notesMasterIdLst>
  <p:sldIdLst>
    <p:sldId id="276" r:id="rId2"/>
    <p:sldId id="256" r:id="rId3"/>
    <p:sldId id="273" r:id="rId4"/>
    <p:sldId id="258" r:id="rId5"/>
    <p:sldId id="271" r:id="rId6"/>
    <p:sldId id="259" r:id="rId7"/>
    <p:sldId id="260" r:id="rId8"/>
    <p:sldId id="262" r:id="rId9"/>
    <p:sldId id="264" r:id="rId10"/>
    <p:sldId id="263" r:id="rId11"/>
    <p:sldId id="266" r:id="rId12"/>
    <p:sldId id="267" r:id="rId13"/>
    <p:sldId id="268" r:id="rId14"/>
    <p:sldId id="275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8E5B1-94B6-40A8-96A7-0E8FEDA6D7E7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3ECA1-9AD7-4ADE-A0E5-0CCD208AEE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57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幻灯片图像占位符 1">
            <a:extLst>
              <a:ext uri="{FF2B5EF4-FFF2-40B4-BE49-F238E27FC236}">
                <a16:creationId xmlns:a16="http://schemas.microsoft.com/office/drawing/2014/main" xmlns="" id="{1A16D45D-6268-4FDA-9650-0B5D6358BD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备注占位符 2">
            <a:extLst>
              <a:ext uri="{FF2B5EF4-FFF2-40B4-BE49-F238E27FC236}">
                <a16:creationId xmlns:a16="http://schemas.microsoft.com/office/drawing/2014/main" xmlns="" id="{A164E3E1-CB06-4DD2-8FCF-E8FEC77DE9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>
              <a:latin typeface="Arial" panose="020B0604020202020204" pitchFamily="34" charset="0"/>
              <a:cs typeface="等线" panose="02010600030101010101" pitchFamily="2" charset="-122"/>
            </a:endParaRPr>
          </a:p>
        </p:txBody>
      </p:sp>
      <p:sp>
        <p:nvSpPr>
          <p:cNvPr id="9220" name="灯片编号占位符 3">
            <a:extLst>
              <a:ext uri="{FF2B5EF4-FFF2-40B4-BE49-F238E27FC236}">
                <a16:creationId xmlns:a16="http://schemas.microsoft.com/office/drawing/2014/main" xmlns="" id="{1554C321-0CB9-49EE-AACE-07F921FEF5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7589A6-AFF3-46ED-A8E3-8A46A407B10B}" type="slidenum">
              <a:rPr lang="zh-CN" altLang="en-US" b="1">
                <a:solidFill>
                  <a:srgbClr val="000000"/>
                </a:solidFill>
                <a:latin typeface="等线" panose="02010600030101010101" pitchFamily="2" charset="-122"/>
                <a:cs typeface="等线" panose="02010600030101010101" pitchFamily="2" charset="-122"/>
              </a:rPr>
              <a:pPr/>
              <a:t>3</a:t>
            </a:fld>
            <a:endParaRPr lang="zh-CN" altLang="en-US" b="1">
              <a:solidFill>
                <a:srgbClr val="000000"/>
              </a:solidFill>
              <a:latin typeface="等线" panose="02010600030101010101" pitchFamily="2" charset="-122"/>
              <a:cs typeface="等线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BD97A1-D079-465D-8F67-EA3B8D2E5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8B476C3-B5B2-445E-A87B-7954D0D0F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E95CBDF-54A2-4A1D-BEEB-07862019F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FDA7A8-A3A4-4DB4-9B71-F20A1456D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8E57AD-213D-4E5E-8736-30DCFAFC1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022B-DBDB-40E5-96C8-0BAE6880DFEF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20861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1269AE-FBEC-487E-8D2E-9F82DE665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E4F5ECE-EEA4-4B0A-8253-71672B9275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3D46E11-FB8C-431F-9DC0-779B28924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F00FAE-B996-4B01-AE5A-ABD28972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C1E226-7514-423E-BA2C-3C728CEE0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50AC-3634-423C-A15F-CDADB1D2A829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4101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37D6825-019C-48C4-B8E3-91659F911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FA92090-685A-45DC-9FB7-6B0FC0027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F2F80E-75EF-42CE-A4B6-FD687E628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7C0E55-4836-4E6D-9C98-7E5A1AA17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AFAFEA-65AD-4E95-B1A6-B800F2A7C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FDBBE-46CD-4514-852D-67C33DF2794A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256227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DD30-B5A7-44DE-AB85-D23A5919C2C8}" type="slidenum">
              <a:rPr lang="en-US" altLang="vi-VN" smtClean="0"/>
              <a:pPr/>
              <a:t>‹#›</a:t>
            </a:fld>
            <a:endParaRPr lang="en-US" altLang="vi-V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1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92D1CA-CAAD-4060-96A4-CCBDB2400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C3F2FC-4BA2-474D-BBB3-F4DA8B700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A1ECFB-3B37-457B-A418-780DCA86F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7ABEA0-3F6B-4DFF-9076-FA5947819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16C299-1976-4C3A-971E-81B30BC96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ADD30-B5A7-44DE-AB85-D23A5919C2C8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32301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CFC3AB-100A-4403-BDAC-7D0ACE609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3142E1-235A-4292-9917-BFD290E37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41AC17-47B8-41A4-A02D-801BD634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5A9C49-5C88-4825-A642-21F3B5EC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FE7304-F11B-413F-A329-11F78B690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5B5FD-8393-4E69-B840-14D05CBF9173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2544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926BD6-5FCF-4F85-8D9C-EBD89090E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14C840-90ED-46BB-9BC1-ABA7F8D83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137122C-9589-4C73-8AEA-D871B33A6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FC2531-A701-479E-837A-08115361D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F7BF2D6-FFBE-4C8D-AEC4-AB65B4506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E5D64B7-90B0-4EC1-B17D-DBFB0DE18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1DB5A-0A6F-465D-87FF-087633898A57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73370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06C050-BC23-463C-9337-8B3DAAF53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83291A-5960-47CC-8798-4371813EE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6ED66B3-3F9A-48FD-BC87-202631950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98C09FC-DED4-46D1-9888-6C58423F41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FC54452-CEDE-4227-BA2F-2F2191246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1922298-B380-469B-96E9-FA9CA885B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1BC7B04-77AE-450E-B04D-705C31E6A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F6748FE-07D7-4540-B45D-8B10839B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1DB5A-0A6F-465D-87FF-087633898A57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04055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FEEA2F-1383-4910-B15D-924046D05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F0F9CDF-0F15-4714-8A35-283258E23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946390C-98B8-4342-AAE4-1CC3DC002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FE96F0B-E771-4511-A895-4BD884F3B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7825E-ED79-4C1A-9FA0-94862B51A5D9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1382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9F41247-8903-491B-842E-2022CF406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907CDA-1018-4253-B05A-6932413F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03A12CA-54DE-4693-A3CB-D7739597D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45744-DA27-46B9-8419-6F5BEF31C33E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7009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11C5D4-F239-46CA-A44B-982D7ABE5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4CD168-4870-4E4D-9941-7D87CFA9A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D976511-2E05-452B-8944-E06B6B051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F7FDCCB-DCEA-4354-98E4-99296A99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F396D4A-48C3-4942-8F57-359CAFECB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1CDB467-4500-44EF-B028-E21AD639E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1DB5A-0A6F-465D-87FF-087633898A57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71492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697FB6-8625-41EA-A08D-DA4FA019B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9753237-88D0-4582-BD52-948C876E6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0CFEF32-0564-4EAF-82A4-A004E9A70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305478-17B7-4B97-8BE1-6AD18E55A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B4B77EE-E0AF-488A-805D-E6EB2DDE4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D638707-0B35-4405-B70C-39AD27D46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81BF-93BB-4E96-9D91-3863F89541A2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71069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D471C8-FEC9-4638-9F49-6DDCDE5F8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4B62EDD-52A3-48F3-ADDA-4978E4B5D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53ECF7-834E-438D-93E5-A5E3B7098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617F4F-AB6D-41F2-A228-250AC943E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1F9873-6DBF-4994-A118-9B89279B8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1DB5A-0A6F-465D-87FF-087633898A57}" type="slidenum">
              <a:rPr lang="en-US" altLang="vi-VN" smtClean="0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07956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  <p:sldLayoutId id="214748382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8"/>
          <p:cNvSpPr txBox="1"/>
          <p:nvPr/>
        </p:nvSpPr>
        <p:spPr>
          <a:xfrm>
            <a:off x="1028793" y="3033551"/>
            <a:ext cx="6858000" cy="646331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vi-VN" altLang="vi-VN" sz="3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endParaRPr lang="en-US" altLang="vi-VN" sz="36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4010561"/>
            <a:ext cx="6705600" cy="1323439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vi-VN" sz="40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ĐIỂM Ở GIỮA. TRUNG ĐIỂM CỦA ĐOẠN THẲNG</a:t>
            </a:r>
            <a:endParaRPr lang="en-US" altLang="vi-VN" sz="4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8793" y="160020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 smtClean="0"/>
              <a:t>Bài giảng trực tuyến lớp 3</a:t>
            </a:r>
          </a:p>
          <a:p>
            <a:pPr algn="ctr"/>
            <a:r>
              <a:rPr lang="vi-VN" sz="4000" b="1" dirty="0" smtClean="0"/>
              <a:t>Tuần </a:t>
            </a:r>
            <a:r>
              <a:rPr lang="vi-VN" sz="4000" b="1" dirty="0"/>
              <a:t>20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2286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smtClean="0">
                <a:solidFill>
                  <a:srgbClr val="FF0000"/>
                </a:solidFill>
                <a:latin typeface="+mj-lt"/>
              </a:rPr>
              <a:t>TRƯỜNG TIỂU HỌC ÁI MỘ A</a:t>
            </a:r>
            <a:endParaRPr lang="en-US" sz="24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935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95300" y="41809"/>
            <a:ext cx="8153400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vi-VN" sz="2400" b="1" dirty="0"/>
          </a:p>
          <a:p>
            <a:pPr>
              <a:spcBef>
                <a:spcPct val="50000"/>
              </a:spcBef>
            </a:pPr>
            <a:r>
              <a:rPr lang="en-US" altLang="vi-VN" sz="2400" dirty="0"/>
              <a:t>a)</a:t>
            </a:r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r>
              <a:rPr lang="en-US" altLang="vi-VN" sz="2400" dirty="0"/>
              <a:t>b)</a:t>
            </a:r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r>
              <a:rPr lang="en-US" altLang="vi-VN" sz="2400" dirty="0"/>
              <a:t>c)</a:t>
            </a:r>
          </a:p>
        </p:txBody>
      </p:sp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2000250" y="1861900"/>
            <a:ext cx="3429000" cy="614363"/>
            <a:chOff x="1632" y="1829"/>
            <a:chExt cx="2160" cy="387"/>
          </a:xfrm>
        </p:grpSpPr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1632" y="1829"/>
              <a:ext cx="2160" cy="387"/>
              <a:chOff x="1776" y="2645"/>
              <a:chExt cx="2160" cy="387"/>
            </a:xfrm>
          </p:grpSpPr>
          <p:sp>
            <p:nvSpPr>
              <p:cNvPr id="10246" name="Line 6"/>
              <p:cNvSpPr>
                <a:spLocks noChangeShapeType="1"/>
              </p:cNvSpPr>
              <p:nvPr/>
            </p:nvSpPr>
            <p:spPr bwMode="auto">
              <a:xfrm>
                <a:off x="2544" y="2936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  <p:grpSp>
            <p:nvGrpSpPr>
              <p:cNvPr id="10247" name="Group 7"/>
              <p:cNvGrpSpPr>
                <a:grpSpLocks/>
              </p:cNvGrpSpPr>
              <p:nvPr/>
            </p:nvGrpSpPr>
            <p:grpSpPr bwMode="auto">
              <a:xfrm>
                <a:off x="1776" y="2645"/>
                <a:ext cx="2160" cy="379"/>
                <a:chOff x="1776" y="2661"/>
                <a:chExt cx="2160" cy="379"/>
              </a:xfrm>
            </p:grpSpPr>
            <p:grpSp>
              <p:nvGrpSpPr>
                <p:cNvPr id="10248" name="Group 8"/>
                <p:cNvGrpSpPr>
                  <a:grpSpLocks/>
                </p:cNvGrpSpPr>
                <p:nvPr/>
              </p:nvGrpSpPr>
              <p:grpSpPr bwMode="auto">
                <a:xfrm>
                  <a:off x="1776" y="2661"/>
                  <a:ext cx="2160" cy="379"/>
                  <a:chOff x="1344" y="437"/>
                  <a:chExt cx="2160" cy="379"/>
                </a:xfrm>
              </p:grpSpPr>
              <p:grpSp>
                <p:nvGrpSpPr>
                  <p:cNvPr id="10249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88" y="720"/>
                    <a:ext cx="1920" cy="96"/>
                    <a:chOff x="1488" y="720"/>
                    <a:chExt cx="1920" cy="96"/>
                  </a:xfrm>
                </p:grpSpPr>
                <p:sp>
                  <p:nvSpPr>
                    <p:cNvPr id="10250" name="Line 1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768"/>
                      <a:ext cx="1920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 sz="2400"/>
                    </a:p>
                  </p:txBody>
                </p:sp>
                <p:sp>
                  <p:nvSpPr>
                    <p:cNvPr id="10251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88" y="720"/>
                      <a:ext cx="0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 sz="2400"/>
                    </a:p>
                  </p:txBody>
                </p:sp>
                <p:sp>
                  <p:nvSpPr>
                    <p:cNvPr id="10252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408" y="720"/>
                      <a:ext cx="0" cy="9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vi-VN" sz="2400"/>
                    </a:p>
                  </p:txBody>
                </p:sp>
              </p:grpSp>
              <p:sp>
                <p:nvSpPr>
                  <p:cNvPr id="10253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44" y="437"/>
                    <a:ext cx="240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vi-VN" sz="2400"/>
                      <a:t>A</a:t>
                    </a:r>
                  </a:p>
                </p:txBody>
              </p:sp>
              <p:sp>
                <p:nvSpPr>
                  <p:cNvPr id="10254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64" y="440"/>
                    <a:ext cx="240" cy="29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vi-VN" sz="2400"/>
                      <a:t>B</a:t>
                    </a:r>
                  </a:p>
                </p:txBody>
              </p:sp>
            </p:grpSp>
            <p:sp>
              <p:nvSpPr>
                <p:cNvPr id="10255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416" y="2664"/>
                  <a:ext cx="240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vi-VN" sz="2400" dirty="0"/>
                    <a:t>M</a:t>
                  </a:r>
                </a:p>
              </p:txBody>
            </p:sp>
          </p:grpSp>
        </p:grp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1872" y="1832"/>
              <a:ext cx="48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3cm</a:t>
              </a:r>
            </a:p>
          </p:txBody>
        </p:sp>
        <p:sp>
          <p:nvSpPr>
            <p:cNvPr id="10257" name="Text Box 17"/>
            <p:cNvSpPr txBox="1">
              <a:spLocks noChangeArrowheads="1"/>
            </p:cNvSpPr>
            <p:nvPr/>
          </p:nvSpPr>
          <p:spPr bwMode="auto">
            <a:xfrm>
              <a:off x="2784" y="1832"/>
              <a:ext cx="48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5cm</a:t>
              </a:r>
            </a:p>
          </p:txBody>
        </p:sp>
      </p:grpSp>
      <p:grpSp>
        <p:nvGrpSpPr>
          <p:cNvPr id="10277" name="Group 37"/>
          <p:cNvGrpSpPr>
            <a:grpSpLocks/>
          </p:cNvGrpSpPr>
          <p:nvPr/>
        </p:nvGrpSpPr>
        <p:grpSpPr bwMode="auto">
          <a:xfrm>
            <a:off x="1364313" y="3494197"/>
            <a:ext cx="4597400" cy="584201"/>
            <a:chOff x="1664" y="2496"/>
            <a:chExt cx="2896" cy="368"/>
          </a:xfrm>
        </p:grpSpPr>
        <p:grpSp>
          <p:nvGrpSpPr>
            <p:cNvPr id="10265" name="Group 25"/>
            <p:cNvGrpSpPr>
              <a:grpSpLocks/>
            </p:cNvGrpSpPr>
            <p:nvPr/>
          </p:nvGrpSpPr>
          <p:grpSpPr bwMode="auto">
            <a:xfrm>
              <a:off x="1664" y="2496"/>
              <a:ext cx="2896" cy="368"/>
              <a:chOff x="944" y="528"/>
              <a:chExt cx="2896" cy="368"/>
            </a:xfrm>
          </p:grpSpPr>
          <p:grpSp>
            <p:nvGrpSpPr>
              <p:cNvPr id="10266" name="Group 26"/>
              <p:cNvGrpSpPr>
                <a:grpSpLocks/>
              </p:cNvGrpSpPr>
              <p:nvPr/>
            </p:nvGrpSpPr>
            <p:grpSpPr bwMode="auto">
              <a:xfrm>
                <a:off x="1072" y="800"/>
                <a:ext cx="2688" cy="96"/>
                <a:chOff x="1008" y="672"/>
                <a:chExt cx="2688" cy="96"/>
              </a:xfrm>
            </p:grpSpPr>
            <p:sp>
              <p:nvSpPr>
                <p:cNvPr id="10267" name="Line 27"/>
                <p:cNvSpPr>
                  <a:spLocks noChangeShapeType="1"/>
                </p:cNvSpPr>
                <p:nvPr/>
              </p:nvSpPr>
              <p:spPr bwMode="auto">
                <a:xfrm>
                  <a:off x="1008" y="720"/>
                  <a:ext cx="13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0268" name="Line 28"/>
                <p:cNvSpPr>
                  <a:spLocks noChangeShapeType="1"/>
                </p:cNvSpPr>
                <p:nvPr/>
              </p:nvSpPr>
              <p:spPr bwMode="auto">
                <a:xfrm>
                  <a:off x="2352" y="720"/>
                  <a:ext cx="13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0269" name="Line 29"/>
                <p:cNvSpPr>
                  <a:spLocks noChangeShapeType="1"/>
                </p:cNvSpPr>
                <p:nvPr/>
              </p:nvSpPr>
              <p:spPr bwMode="auto">
                <a:xfrm>
                  <a:off x="2352" y="67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0270" name="Line 30"/>
                <p:cNvSpPr>
                  <a:spLocks noChangeShapeType="1"/>
                </p:cNvSpPr>
                <p:nvPr/>
              </p:nvSpPr>
              <p:spPr bwMode="auto">
                <a:xfrm>
                  <a:off x="1008" y="67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0271" name="Line 31"/>
                <p:cNvSpPr>
                  <a:spLocks noChangeShapeType="1"/>
                </p:cNvSpPr>
                <p:nvPr/>
              </p:nvSpPr>
              <p:spPr bwMode="auto">
                <a:xfrm>
                  <a:off x="3696" y="672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</p:grpSp>
          <p:sp>
            <p:nvSpPr>
              <p:cNvPr id="10272" name="Text Box 32"/>
              <p:cNvSpPr txBox="1">
                <a:spLocks noChangeArrowheads="1"/>
              </p:cNvSpPr>
              <p:nvPr/>
            </p:nvSpPr>
            <p:spPr bwMode="auto">
              <a:xfrm>
                <a:off x="944" y="528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/>
                  <a:t>A</a:t>
                </a:r>
              </a:p>
            </p:txBody>
          </p:sp>
          <p:sp>
            <p:nvSpPr>
              <p:cNvPr id="10273" name="Text Box 33"/>
              <p:cNvSpPr txBox="1">
                <a:spLocks noChangeArrowheads="1"/>
              </p:cNvSpPr>
              <p:nvPr/>
            </p:nvSpPr>
            <p:spPr bwMode="auto">
              <a:xfrm>
                <a:off x="2288" y="557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/>
                  <a:t>M</a:t>
                </a:r>
              </a:p>
            </p:txBody>
          </p:sp>
          <p:sp>
            <p:nvSpPr>
              <p:cNvPr id="10274" name="Text Box 34"/>
              <p:cNvSpPr txBox="1">
                <a:spLocks noChangeArrowheads="1"/>
              </p:cNvSpPr>
              <p:nvPr/>
            </p:nvSpPr>
            <p:spPr bwMode="auto">
              <a:xfrm>
                <a:off x="3648" y="560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/>
                  <a:t>B</a:t>
                </a:r>
              </a:p>
            </p:txBody>
          </p:sp>
        </p:grpSp>
        <p:sp>
          <p:nvSpPr>
            <p:cNvPr id="10275" name="Text Box 35"/>
            <p:cNvSpPr txBox="1">
              <a:spLocks noChangeArrowheads="1"/>
            </p:cNvSpPr>
            <p:nvPr/>
          </p:nvSpPr>
          <p:spPr bwMode="auto">
            <a:xfrm>
              <a:off x="2256" y="2528"/>
              <a:ext cx="48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8cm</a:t>
              </a:r>
            </a:p>
          </p:txBody>
        </p:sp>
        <p:sp>
          <p:nvSpPr>
            <p:cNvPr id="10276" name="Text Box 36"/>
            <p:cNvSpPr txBox="1">
              <a:spLocks noChangeArrowheads="1"/>
            </p:cNvSpPr>
            <p:nvPr/>
          </p:nvSpPr>
          <p:spPr bwMode="auto">
            <a:xfrm>
              <a:off x="3600" y="2528"/>
              <a:ext cx="48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8cm</a:t>
              </a:r>
            </a:p>
          </p:txBody>
        </p:sp>
      </p:grpSp>
      <p:grpSp>
        <p:nvGrpSpPr>
          <p:cNvPr id="10303" name="Group 63"/>
          <p:cNvGrpSpPr>
            <a:grpSpLocks/>
          </p:cNvGrpSpPr>
          <p:nvPr/>
        </p:nvGrpSpPr>
        <p:grpSpPr bwMode="auto">
          <a:xfrm>
            <a:off x="936625" y="4500844"/>
            <a:ext cx="5194300" cy="1366555"/>
            <a:chOff x="1392" y="2920"/>
            <a:chExt cx="3272" cy="1107"/>
          </a:xfrm>
        </p:grpSpPr>
        <p:grpSp>
          <p:nvGrpSpPr>
            <p:cNvPr id="10298" name="Group 58"/>
            <p:cNvGrpSpPr>
              <a:grpSpLocks/>
            </p:cNvGrpSpPr>
            <p:nvPr/>
          </p:nvGrpSpPr>
          <p:grpSpPr bwMode="auto">
            <a:xfrm>
              <a:off x="1392" y="2920"/>
              <a:ext cx="3272" cy="1107"/>
              <a:chOff x="1376" y="2832"/>
              <a:chExt cx="3272" cy="1107"/>
            </a:xfrm>
          </p:grpSpPr>
          <p:grpSp>
            <p:nvGrpSpPr>
              <p:cNvPr id="10294" name="Group 54"/>
              <p:cNvGrpSpPr>
                <a:grpSpLocks/>
              </p:cNvGrpSpPr>
              <p:nvPr/>
            </p:nvGrpSpPr>
            <p:grpSpPr bwMode="auto">
              <a:xfrm>
                <a:off x="1608" y="3120"/>
                <a:ext cx="2880" cy="808"/>
                <a:chOff x="1608" y="3120"/>
                <a:chExt cx="2880" cy="808"/>
              </a:xfrm>
            </p:grpSpPr>
            <p:sp>
              <p:nvSpPr>
                <p:cNvPr id="10289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1632" y="3168"/>
                  <a:ext cx="1344" cy="72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0290" name="Line 50"/>
                <p:cNvSpPr>
                  <a:spLocks noChangeShapeType="1"/>
                </p:cNvSpPr>
                <p:nvPr/>
              </p:nvSpPr>
              <p:spPr bwMode="auto">
                <a:xfrm>
                  <a:off x="2976" y="3168"/>
                  <a:ext cx="1488" cy="67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0291" name="Line 51"/>
                <p:cNvSpPr>
                  <a:spLocks noChangeShapeType="1"/>
                </p:cNvSpPr>
                <p:nvPr/>
              </p:nvSpPr>
              <p:spPr bwMode="auto">
                <a:xfrm>
                  <a:off x="1608" y="3832"/>
                  <a:ext cx="48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0292" name="Line 52"/>
                <p:cNvSpPr>
                  <a:spLocks noChangeShapeType="1"/>
                </p:cNvSpPr>
                <p:nvPr/>
              </p:nvSpPr>
              <p:spPr bwMode="auto">
                <a:xfrm flipH="1">
                  <a:off x="4440" y="3816"/>
                  <a:ext cx="48" cy="4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0293" name="Line 53"/>
                <p:cNvSpPr>
                  <a:spLocks noChangeShapeType="1"/>
                </p:cNvSpPr>
                <p:nvPr/>
              </p:nvSpPr>
              <p:spPr bwMode="auto">
                <a:xfrm>
                  <a:off x="2976" y="312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</p:grpSp>
          <p:sp>
            <p:nvSpPr>
              <p:cNvPr id="10295" name="Text Box 55"/>
              <p:cNvSpPr txBox="1">
                <a:spLocks noChangeArrowheads="1"/>
              </p:cNvSpPr>
              <p:nvPr/>
            </p:nvSpPr>
            <p:spPr bwMode="auto">
              <a:xfrm>
                <a:off x="1376" y="3648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/>
                  <a:t>A</a:t>
                </a:r>
              </a:p>
            </p:txBody>
          </p:sp>
          <p:sp>
            <p:nvSpPr>
              <p:cNvPr id="10296" name="Text Box 56"/>
              <p:cNvSpPr txBox="1">
                <a:spLocks noChangeArrowheads="1"/>
              </p:cNvSpPr>
              <p:nvPr/>
            </p:nvSpPr>
            <p:spPr bwMode="auto">
              <a:xfrm>
                <a:off x="4456" y="3608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/>
                  <a:t>B</a:t>
                </a:r>
              </a:p>
            </p:txBody>
          </p:sp>
          <p:sp>
            <p:nvSpPr>
              <p:cNvPr id="10297" name="Text Box 57"/>
              <p:cNvSpPr txBox="1">
                <a:spLocks noChangeArrowheads="1"/>
              </p:cNvSpPr>
              <p:nvPr/>
            </p:nvSpPr>
            <p:spPr bwMode="auto">
              <a:xfrm>
                <a:off x="2864" y="2832"/>
                <a:ext cx="19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2400"/>
                  <a:t>M</a:t>
                </a:r>
              </a:p>
            </p:txBody>
          </p:sp>
        </p:grpSp>
        <p:sp>
          <p:nvSpPr>
            <p:cNvPr id="10301" name="Text Box 61"/>
            <p:cNvSpPr txBox="1">
              <a:spLocks noChangeArrowheads="1"/>
            </p:cNvSpPr>
            <p:nvPr/>
          </p:nvSpPr>
          <p:spPr bwMode="auto">
            <a:xfrm rot="19889960">
              <a:off x="1840" y="3387"/>
              <a:ext cx="6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12cm</a:t>
              </a:r>
            </a:p>
          </p:txBody>
        </p:sp>
        <p:sp>
          <p:nvSpPr>
            <p:cNvPr id="10302" name="Text Box 62"/>
            <p:cNvSpPr txBox="1">
              <a:spLocks noChangeArrowheads="1"/>
            </p:cNvSpPr>
            <p:nvPr/>
          </p:nvSpPr>
          <p:spPr bwMode="auto">
            <a:xfrm rot="1449059">
              <a:off x="3728" y="3352"/>
              <a:ext cx="62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12cm</a:t>
              </a:r>
            </a:p>
          </p:txBody>
        </p:sp>
      </p:grpSp>
      <p:sp>
        <p:nvSpPr>
          <p:cNvPr id="43" name="Subtitle 6">
            <a:extLst>
              <a:ext uri="{FF2B5EF4-FFF2-40B4-BE49-F238E27FC236}">
                <a16:creationId xmlns:a16="http://schemas.microsoft.com/office/drawing/2014/main" xmlns="" id="{E0E1E76F-2032-426A-BD50-CE3BC3B5E233}"/>
              </a:ext>
            </a:extLst>
          </p:cNvPr>
          <p:cNvSpPr txBox="1">
            <a:spLocks/>
          </p:cNvSpPr>
          <p:nvPr/>
        </p:nvSpPr>
        <p:spPr>
          <a:xfrm>
            <a:off x="501650" y="2598863"/>
            <a:ext cx="8305799" cy="868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AB.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MB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4" name="Subtitle 6">
            <a:extLst>
              <a:ext uri="{FF2B5EF4-FFF2-40B4-BE49-F238E27FC236}">
                <a16:creationId xmlns:a16="http://schemas.microsoft.com/office/drawing/2014/main" xmlns="" id="{986A8E82-B964-48B5-9901-ACEDA47E6346}"/>
              </a:ext>
            </a:extLst>
          </p:cNvPr>
          <p:cNvSpPr txBox="1">
            <a:spLocks/>
          </p:cNvSpPr>
          <p:nvPr/>
        </p:nvSpPr>
        <p:spPr>
          <a:xfrm>
            <a:off x="342901" y="4132695"/>
            <a:ext cx="8305799" cy="868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AB.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 = MB.</a:t>
            </a:r>
          </a:p>
        </p:txBody>
      </p:sp>
      <p:sp>
        <p:nvSpPr>
          <p:cNvPr id="45" name="Subtitle 6">
            <a:extLst>
              <a:ext uri="{FF2B5EF4-FFF2-40B4-BE49-F238E27FC236}">
                <a16:creationId xmlns:a16="http://schemas.microsoft.com/office/drawing/2014/main" xmlns="" id="{8A58B97F-AA82-42F1-8F53-CA637ED4B87D}"/>
              </a:ext>
            </a:extLst>
          </p:cNvPr>
          <p:cNvSpPr txBox="1">
            <a:spLocks/>
          </p:cNvSpPr>
          <p:nvPr/>
        </p:nvSpPr>
        <p:spPr>
          <a:xfrm>
            <a:off x="665813" y="5944249"/>
            <a:ext cx="8305799" cy="868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AB.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M, B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endParaRPr lang="en-US" sz="28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2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8534400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endParaRPr lang="en-US" altLang="vi-VN" sz="2400" dirty="0"/>
          </a:p>
          <a:p>
            <a:pPr>
              <a:spcBef>
                <a:spcPct val="50000"/>
              </a:spcBef>
              <a:buFontTx/>
              <a:buAutoNum type="alphaLcParenR"/>
            </a:pPr>
            <a:endParaRPr lang="en-US" altLang="vi-VN" sz="2400" dirty="0"/>
          </a:p>
          <a:p>
            <a:pPr>
              <a:spcBef>
                <a:spcPct val="50000"/>
              </a:spcBef>
              <a:buFontTx/>
              <a:buAutoNum type="alphaLcParenR"/>
            </a:pPr>
            <a:endParaRPr lang="en-US" altLang="vi-VN" sz="2400" dirty="0"/>
          </a:p>
          <a:p>
            <a:pPr>
              <a:spcBef>
                <a:spcPct val="50000"/>
              </a:spcBef>
              <a:buFontTx/>
              <a:buAutoNum type="alphaLcParenR"/>
            </a:pPr>
            <a:endParaRPr lang="en-US" altLang="vi-VN" sz="2400" dirty="0"/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vi-VN" sz="2400" dirty="0"/>
              <a:t> 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    N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    O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endParaRPr lang="en-US" altLang="vi-VN" sz="2400" dirty="0"/>
          </a:p>
        </p:txBody>
      </p:sp>
      <p:grpSp>
        <p:nvGrpSpPr>
          <p:cNvPr id="13334" name="Group 22"/>
          <p:cNvGrpSpPr>
            <a:grpSpLocks/>
          </p:cNvGrpSpPr>
          <p:nvPr/>
        </p:nvGrpSpPr>
        <p:grpSpPr bwMode="auto">
          <a:xfrm>
            <a:off x="3124200" y="604838"/>
            <a:ext cx="5867400" cy="2290762"/>
            <a:chOff x="480" y="1956"/>
            <a:chExt cx="3696" cy="1443"/>
          </a:xfrm>
        </p:grpSpPr>
        <p:grpSp>
          <p:nvGrpSpPr>
            <p:cNvPr id="13326" name="Group 14"/>
            <p:cNvGrpSpPr>
              <a:grpSpLocks/>
            </p:cNvGrpSpPr>
            <p:nvPr/>
          </p:nvGrpSpPr>
          <p:grpSpPr bwMode="auto">
            <a:xfrm>
              <a:off x="624" y="2200"/>
              <a:ext cx="3408" cy="920"/>
              <a:chOff x="624" y="2200"/>
              <a:chExt cx="3408" cy="920"/>
            </a:xfrm>
          </p:grpSpPr>
          <p:grpSp>
            <p:nvGrpSpPr>
              <p:cNvPr id="13320" name="Group 8"/>
              <p:cNvGrpSpPr>
                <a:grpSpLocks/>
              </p:cNvGrpSpPr>
              <p:nvPr/>
            </p:nvGrpSpPr>
            <p:grpSpPr bwMode="auto">
              <a:xfrm>
                <a:off x="624" y="2256"/>
                <a:ext cx="3408" cy="816"/>
                <a:chOff x="624" y="2256"/>
                <a:chExt cx="3408" cy="816"/>
              </a:xfrm>
            </p:grpSpPr>
            <p:sp>
              <p:nvSpPr>
                <p:cNvPr id="13317" name="Line 5"/>
                <p:cNvSpPr>
                  <a:spLocks noChangeShapeType="1"/>
                </p:cNvSpPr>
                <p:nvPr/>
              </p:nvSpPr>
              <p:spPr bwMode="auto">
                <a:xfrm>
                  <a:off x="1440" y="2256"/>
                  <a:ext cx="163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3318" name="Line 6"/>
                <p:cNvSpPr>
                  <a:spLocks noChangeShapeType="1"/>
                </p:cNvSpPr>
                <p:nvPr/>
              </p:nvSpPr>
              <p:spPr bwMode="auto">
                <a:xfrm>
                  <a:off x="624" y="3072"/>
                  <a:ext cx="340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3319" name="Line 7"/>
                <p:cNvSpPr>
                  <a:spLocks noChangeShapeType="1"/>
                </p:cNvSpPr>
                <p:nvPr/>
              </p:nvSpPr>
              <p:spPr bwMode="auto">
                <a:xfrm>
                  <a:off x="1872" y="2256"/>
                  <a:ext cx="0" cy="81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</p:grpSp>
          <p:sp>
            <p:nvSpPr>
              <p:cNvPr id="13321" name="Line 9"/>
              <p:cNvSpPr>
                <a:spLocks noChangeShapeType="1"/>
              </p:cNvSpPr>
              <p:nvPr/>
            </p:nvSpPr>
            <p:spPr bwMode="auto">
              <a:xfrm>
                <a:off x="1440" y="220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  <p:sp>
            <p:nvSpPr>
              <p:cNvPr id="13322" name="Line 10"/>
              <p:cNvSpPr>
                <a:spLocks noChangeShapeType="1"/>
              </p:cNvSpPr>
              <p:nvPr/>
            </p:nvSpPr>
            <p:spPr bwMode="auto">
              <a:xfrm>
                <a:off x="624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  <p:sp>
            <p:nvSpPr>
              <p:cNvPr id="13323" name="Line 11"/>
              <p:cNvSpPr>
                <a:spLocks noChangeShapeType="1"/>
              </p:cNvSpPr>
              <p:nvPr/>
            </p:nvSpPr>
            <p:spPr bwMode="auto">
              <a:xfrm>
                <a:off x="4032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  <p:sp>
            <p:nvSpPr>
              <p:cNvPr id="13324" name="Line 12"/>
              <p:cNvSpPr>
                <a:spLocks noChangeShapeType="1"/>
              </p:cNvSpPr>
              <p:nvPr/>
            </p:nvSpPr>
            <p:spPr bwMode="auto">
              <a:xfrm>
                <a:off x="3072" y="220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  <p:sp>
            <p:nvSpPr>
              <p:cNvPr id="13325" name="Line 13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</p:grpSp>
        <p:sp>
          <p:nvSpPr>
            <p:cNvPr id="13327" name="Text Box 15"/>
            <p:cNvSpPr txBox="1">
              <a:spLocks noChangeArrowheads="1"/>
            </p:cNvSpPr>
            <p:nvPr/>
          </p:nvSpPr>
          <p:spPr bwMode="auto">
            <a:xfrm>
              <a:off x="1272" y="1959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A</a:t>
              </a:r>
            </a:p>
          </p:txBody>
        </p:sp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1920" y="2487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O</a:t>
              </a:r>
            </a:p>
          </p:txBody>
        </p:sp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1728" y="1959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dirty="0"/>
                <a:t>M</a:t>
              </a:r>
            </a:p>
          </p:txBody>
        </p:sp>
        <p:sp>
          <p:nvSpPr>
            <p:cNvPr id="13330" name="Text Box 18"/>
            <p:cNvSpPr txBox="1">
              <a:spLocks noChangeArrowheads="1"/>
            </p:cNvSpPr>
            <p:nvPr/>
          </p:nvSpPr>
          <p:spPr bwMode="auto">
            <a:xfrm>
              <a:off x="2928" y="1956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B</a:t>
              </a:r>
            </a:p>
          </p:txBody>
        </p:sp>
        <p:sp>
          <p:nvSpPr>
            <p:cNvPr id="13331" name="Text Box 19"/>
            <p:cNvSpPr txBox="1">
              <a:spLocks noChangeArrowheads="1"/>
            </p:cNvSpPr>
            <p:nvPr/>
          </p:nvSpPr>
          <p:spPr bwMode="auto">
            <a:xfrm>
              <a:off x="3888" y="3108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D</a:t>
              </a:r>
            </a:p>
          </p:txBody>
        </p:sp>
        <p:sp>
          <p:nvSpPr>
            <p:cNvPr id="13332" name="Text Box 20"/>
            <p:cNvSpPr txBox="1">
              <a:spLocks noChangeArrowheads="1"/>
            </p:cNvSpPr>
            <p:nvPr/>
          </p:nvSpPr>
          <p:spPr bwMode="auto">
            <a:xfrm>
              <a:off x="480" y="3108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C</a:t>
              </a:r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1736" y="3108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2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3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2400" y="2743200"/>
            <a:ext cx="88392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vi-VN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altLang="vi-VN" sz="32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: A,M,B;  M,O,N;  C,N,D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b) M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B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   N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D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   O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N</a:t>
            </a: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3124200" y="604838"/>
            <a:ext cx="5867400" cy="2290762"/>
            <a:chOff x="480" y="1956"/>
            <a:chExt cx="3696" cy="1443"/>
          </a:xfrm>
        </p:grpSpPr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624" y="2200"/>
              <a:ext cx="3408" cy="920"/>
              <a:chOff x="624" y="2200"/>
              <a:chExt cx="3408" cy="920"/>
            </a:xfrm>
          </p:grpSpPr>
          <p:grpSp>
            <p:nvGrpSpPr>
              <p:cNvPr id="12" name="Group 8"/>
              <p:cNvGrpSpPr>
                <a:grpSpLocks/>
              </p:cNvGrpSpPr>
              <p:nvPr/>
            </p:nvGrpSpPr>
            <p:grpSpPr bwMode="auto">
              <a:xfrm>
                <a:off x="624" y="2256"/>
                <a:ext cx="3408" cy="816"/>
                <a:chOff x="624" y="2256"/>
                <a:chExt cx="3408" cy="816"/>
              </a:xfrm>
            </p:grpSpPr>
            <p:sp>
              <p:nvSpPr>
                <p:cNvPr id="18" name="Line 5"/>
                <p:cNvSpPr>
                  <a:spLocks noChangeShapeType="1"/>
                </p:cNvSpPr>
                <p:nvPr/>
              </p:nvSpPr>
              <p:spPr bwMode="auto">
                <a:xfrm>
                  <a:off x="1440" y="2256"/>
                  <a:ext cx="163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19" name="Line 6"/>
                <p:cNvSpPr>
                  <a:spLocks noChangeShapeType="1"/>
                </p:cNvSpPr>
                <p:nvPr/>
              </p:nvSpPr>
              <p:spPr bwMode="auto">
                <a:xfrm>
                  <a:off x="624" y="3072"/>
                  <a:ext cx="340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  <p:sp>
              <p:nvSpPr>
                <p:cNvPr id="20" name="Line 7"/>
                <p:cNvSpPr>
                  <a:spLocks noChangeShapeType="1"/>
                </p:cNvSpPr>
                <p:nvPr/>
              </p:nvSpPr>
              <p:spPr bwMode="auto">
                <a:xfrm>
                  <a:off x="1872" y="2256"/>
                  <a:ext cx="0" cy="81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2400"/>
                </a:p>
              </p:txBody>
            </p:sp>
          </p:grp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1440" y="220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624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  <p:sp>
            <p:nvSpPr>
              <p:cNvPr id="15" name="Line 11"/>
              <p:cNvSpPr>
                <a:spLocks noChangeShapeType="1"/>
              </p:cNvSpPr>
              <p:nvPr/>
            </p:nvSpPr>
            <p:spPr bwMode="auto">
              <a:xfrm>
                <a:off x="4032" y="302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  <p:sp>
            <p:nvSpPr>
              <p:cNvPr id="16" name="Line 12"/>
              <p:cNvSpPr>
                <a:spLocks noChangeShapeType="1"/>
              </p:cNvSpPr>
              <p:nvPr/>
            </p:nvSpPr>
            <p:spPr bwMode="auto">
              <a:xfrm>
                <a:off x="3072" y="220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  <p:sp>
            <p:nvSpPr>
              <p:cNvPr id="17" name="Line 13"/>
              <p:cNvSpPr>
                <a:spLocks noChangeShapeType="1"/>
              </p:cNvSpPr>
              <p:nvPr/>
            </p:nvSpPr>
            <p:spPr bwMode="auto">
              <a:xfrm>
                <a:off x="1824" y="2640"/>
                <a:ext cx="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400"/>
              </a:p>
            </p:txBody>
          </p:sp>
        </p:grpSp>
        <p:sp>
          <p:nvSpPr>
            <p:cNvPr id="5" name="Text Box 15"/>
            <p:cNvSpPr txBox="1">
              <a:spLocks noChangeArrowheads="1"/>
            </p:cNvSpPr>
            <p:nvPr/>
          </p:nvSpPr>
          <p:spPr bwMode="auto">
            <a:xfrm>
              <a:off x="1272" y="1959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A</a:t>
              </a:r>
            </a:p>
          </p:txBody>
        </p:sp>
        <p:sp>
          <p:nvSpPr>
            <p:cNvPr id="6" name="Text Box 16"/>
            <p:cNvSpPr txBox="1">
              <a:spLocks noChangeArrowheads="1"/>
            </p:cNvSpPr>
            <p:nvPr/>
          </p:nvSpPr>
          <p:spPr bwMode="auto">
            <a:xfrm>
              <a:off x="1920" y="2487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O</a:t>
              </a:r>
            </a:p>
          </p:txBody>
        </p:sp>
        <p:sp>
          <p:nvSpPr>
            <p:cNvPr id="7" name="Text Box 17"/>
            <p:cNvSpPr txBox="1">
              <a:spLocks noChangeArrowheads="1"/>
            </p:cNvSpPr>
            <p:nvPr/>
          </p:nvSpPr>
          <p:spPr bwMode="auto">
            <a:xfrm>
              <a:off x="1728" y="1959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dirty="0"/>
                <a:t>M</a:t>
              </a:r>
            </a:p>
          </p:txBody>
        </p: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2928" y="1956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B</a:t>
              </a:r>
            </a:p>
          </p:txBody>
        </p:sp>
        <p:sp>
          <p:nvSpPr>
            <p:cNvPr id="9" name="Text Box 19"/>
            <p:cNvSpPr txBox="1">
              <a:spLocks noChangeArrowheads="1"/>
            </p:cNvSpPr>
            <p:nvPr/>
          </p:nvSpPr>
          <p:spPr bwMode="auto">
            <a:xfrm>
              <a:off x="3888" y="3108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D</a:t>
              </a:r>
            </a:p>
          </p:txBody>
        </p:sp>
        <p:sp>
          <p:nvSpPr>
            <p:cNvPr id="10" name="Text Box 20"/>
            <p:cNvSpPr txBox="1">
              <a:spLocks noChangeArrowheads="1"/>
            </p:cNvSpPr>
            <p:nvPr/>
          </p:nvSpPr>
          <p:spPr bwMode="auto">
            <a:xfrm>
              <a:off x="480" y="3108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C</a:t>
              </a:r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1736" y="3108"/>
              <a:ext cx="28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/>
                <a:t>N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228600" y="233057"/>
            <a:ext cx="41500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52400" y="381000"/>
            <a:ext cx="89916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i="1" dirty="0" err="1">
                <a:solidFill>
                  <a:srgbClr val="0000FF"/>
                </a:solidFill>
              </a:rPr>
              <a:t>Bài</a:t>
            </a:r>
            <a:r>
              <a:rPr lang="en-US" altLang="vi-VN" sz="2400" i="1" dirty="0">
                <a:solidFill>
                  <a:srgbClr val="0000FF"/>
                </a:solidFill>
              </a:rPr>
              <a:t> 2:</a:t>
            </a:r>
            <a:r>
              <a:rPr lang="en-US" altLang="vi-VN" sz="2400" dirty="0"/>
              <a:t> </a:t>
            </a:r>
            <a:r>
              <a:rPr lang="en-US" altLang="vi-VN" sz="2400" dirty="0" err="1"/>
              <a:t>Câu</a:t>
            </a:r>
            <a:r>
              <a:rPr lang="en-US" altLang="vi-VN" sz="2400" dirty="0"/>
              <a:t> </a:t>
            </a:r>
            <a:r>
              <a:rPr lang="en-US" altLang="vi-VN" sz="2400" dirty="0" err="1"/>
              <a:t>nào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đúng</a:t>
            </a:r>
            <a:r>
              <a:rPr lang="en-US" altLang="vi-VN" sz="2400" dirty="0"/>
              <a:t>, </a:t>
            </a:r>
            <a:r>
              <a:rPr lang="en-US" altLang="vi-VN" sz="2400" dirty="0" err="1"/>
              <a:t>câu</a:t>
            </a:r>
            <a:r>
              <a:rPr lang="en-US" altLang="vi-VN" sz="2400" dirty="0"/>
              <a:t> </a:t>
            </a:r>
            <a:r>
              <a:rPr lang="en-US" altLang="vi-VN" sz="2400" dirty="0" err="1"/>
              <a:t>nào</a:t>
            </a:r>
            <a:r>
              <a:rPr lang="en-US" altLang="vi-VN" sz="2400" dirty="0"/>
              <a:t> </a:t>
            </a:r>
            <a:r>
              <a:rPr lang="en-US" altLang="vi-VN" sz="2400" dirty="0" err="1"/>
              <a:t>sai</a:t>
            </a:r>
            <a:r>
              <a:rPr lang="en-US" altLang="vi-VN" sz="2400" dirty="0"/>
              <a:t>?</a:t>
            </a:r>
          </a:p>
          <a:p>
            <a:pPr>
              <a:spcBef>
                <a:spcPct val="50000"/>
              </a:spcBef>
            </a:pPr>
            <a:r>
              <a:rPr lang="en-US" altLang="vi-VN" sz="2400" dirty="0"/>
              <a:t>                                         a) O </a:t>
            </a:r>
            <a:r>
              <a:rPr lang="en-US" altLang="vi-VN" sz="2400" dirty="0" err="1"/>
              <a:t>là</a:t>
            </a:r>
            <a:r>
              <a:rPr lang="en-US" altLang="vi-VN" sz="2400" dirty="0"/>
              <a:t> </a:t>
            </a:r>
            <a:r>
              <a:rPr lang="en-US" altLang="vi-VN" sz="2400" dirty="0" err="1"/>
              <a:t>trung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</a:t>
            </a:r>
            <a:r>
              <a:rPr lang="en-US" altLang="vi-VN" sz="2400" dirty="0" err="1"/>
              <a:t>của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đoạn</a:t>
            </a:r>
            <a:r>
              <a:rPr lang="en-US" altLang="vi-VN" sz="2400" dirty="0"/>
              <a:t> </a:t>
            </a:r>
            <a:r>
              <a:rPr lang="en-US" altLang="vi-VN" sz="2400" dirty="0" err="1"/>
              <a:t>thẳng</a:t>
            </a:r>
            <a:r>
              <a:rPr lang="en-US" altLang="vi-VN" sz="2400" dirty="0"/>
              <a:t> AB.</a:t>
            </a:r>
          </a:p>
          <a:p>
            <a:pPr>
              <a:spcBef>
                <a:spcPct val="50000"/>
              </a:spcBef>
            </a:pPr>
            <a:r>
              <a:rPr lang="en-US" altLang="vi-VN" sz="2400" dirty="0"/>
              <a:t>   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altLang="vi-VN" sz="2400" dirty="0"/>
              <a:t>                                         b) M </a:t>
            </a:r>
            <a:r>
              <a:rPr lang="en-US" altLang="vi-VN" sz="2400" dirty="0" err="1"/>
              <a:t>là</a:t>
            </a:r>
            <a:r>
              <a:rPr lang="en-US" altLang="vi-VN" sz="2400" dirty="0"/>
              <a:t> </a:t>
            </a:r>
            <a:r>
              <a:rPr lang="en-US" altLang="vi-VN" sz="2400" dirty="0" err="1"/>
              <a:t>trung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</a:t>
            </a:r>
            <a:r>
              <a:rPr lang="en-US" altLang="vi-VN" sz="2400" dirty="0" err="1"/>
              <a:t>của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đoạn</a:t>
            </a:r>
            <a:r>
              <a:rPr lang="en-US" altLang="vi-VN" sz="2400" dirty="0"/>
              <a:t> </a:t>
            </a:r>
            <a:r>
              <a:rPr lang="en-US" altLang="vi-VN" sz="2400" dirty="0" err="1"/>
              <a:t>thẳng</a:t>
            </a:r>
            <a:r>
              <a:rPr lang="en-US" altLang="vi-VN" sz="2400" dirty="0"/>
              <a:t> CD.</a:t>
            </a:r>
          </a:p>
          <a:p>
            <a:pPr>
              <a:spcBef>
                <a:spcPct val="50000"/>
              </a:spcBef>
            </a:pPr>
            <a:r>
              <a:rPr lang="en-US" altLang="vi-VN" sz="2400" dirty="0"/>
              <a:t>   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altLang="vi-VN" sz="2400" dirty="0"/>
              <a:t>                                         c) H </a:t>
            </a:r>
            <a:r>
              <a:rPr lang="en-US" altLang="vi-VN" sz="2400" dirty="0" err="1"/>
              <a:t>là</a:t>
            </a:r>
            <a:r>
              <a:rPr lang="en-US" altLang="vi-VN" sz="2400" dirty="0"/>
              <a:t> </a:t>
            </a:r>
            <a:r>
              <a:rPr lang="en-US" altLang="vi-VN" sz="2400" dirty="0" err="1"/>
              <a:t>trung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</a:t>
            </a:r>
            <a:r>
              <a:rPr lang="en-US" altLang="vi-VN" sz="2400" dirty="0" err="1"/>
              <a:t>của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đoạn</a:t>
            </a:r>
            <a:r>
              <a:rPr lang="en-US" altLang="vi-VN" sz="2400" dirty="0"/>
              <a:t> </a:t>
            </a:r>
            <a:r>
              <a:rPr lang="en-US" altLang="vi-VN" sz="2400" dirty="0" err="1"/>
              <a:t>thẳng</a:t>
            </a:r>
            <a:r>
              <a:rPr lang="en-US" altLang="vi-VN" sz="2400" dirty="0"/>
              <a:t> EG.</a:t>
            </a:r>
          </a:p>
          <a:p>
            <a:pPr>
              <a:spcBef>
                <a:spcPct val="50000"/>
              </a:spcBef>
            </a:pPr>
            <a:r>
              <a:rPr lang="en-US" altLang="vi-VN" sz="2400" dirty="0"/>
              <a:t>   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altLang="vi-VN" sz="2400" dirty="0"/>
              <a:t>                                         d) M </a:t>
            </a:r>
            <a:r>
              <a:rPr lang="en-US" altLang="vi-VN" sz="2400" dirty="0" err="1"/>
              <a:t>là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ở </a:t>
            </a:r>
            <a:r>
              <a:rPr lang="en-US" altLang="vi-VN" sz="2400" dirty="0" err="1"/>
              <a:t>giữa</a:t>
            </a:r>
            <a:r>
              <a:rPr lang="en-US" altLang="vi-VN" sz="2400" dirty="0"/>
              <a:t> </a:t>
            </a:r>
            <a:r>
              <a:rPr lang="en-US" altLang="vi-VN" sz="2400" dirty="0" err="1"/>
              <a:t>hai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điểm</a:t>
            </a:r>
            <a:r>
              <a:rPr lang="en-US" altLang="vi-VN" dirty="0"/>
              <a:t> </a:t>
            </a:r>
            <a:r>
              <a:rPr lang="en-US" altLang="vi-VN" sz="2400" dirty="0"/>
              <a:t>C </a:t>
            </a:r>
            <a:r>
              <a:rPr lang="en-US" altLang="vi-VN" sz="2400" dirty="0" err="1"/>
              <a:t>và</a:t>
            </a:r>
            <a:r>
              <a:rPr lang="en-US" altLang="vi-VN" sz="2400" dirty="0"/>
              <a:t> D.</a:t>
            </a:r>
          </a:p>
          <a:p>
            <a:pPr>
              <a:spcBef>
                <a:spcPct val="50000"/>
              </a:spcBef>
            </a:pPr>
            <a:r>
              <a:rPr lang="en-US" altLang="vi-VN" sz="2400" dirty="0"/>
              <a:t>   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altLang="vi-VN" sz="2400" dirty="0"/>
              <a:t>                                         e)H </a:t>
            </a:r>
            <a:r>
              <a:rPr lang="en-US" altLang="vi-VN" sz="2400" dirty="0" err="1"/>
              <a:t>là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ở </a:t>
            </a:r>
            <a:r>
              <a:rPr lang="en-US" altLang="vi-VN" sz="2400" dirty="0" err="1"/>
              <a:t>giữa</a:t>
            </a:r>
            <a:r>
              <a:rPr lang="en-US" altLang="vi-VN" sz="2400" dirty="0"/>
              <a:t> </a:t>
            </a:r>
            <a:r>
              <a:rPr lang="en-US" altLang="vi-VN" sz="2400" dirty="0" err="1"/>
              <a:t>hai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E </a:t>
            </a:r>
            <a:r>
              <a:rPr lang="en-US" altLang="vi-VN" sz="2400" dirty="0" err="1"/>
              <a:t>và</a:t>
            </a:r>
            <a:r>
              <a:rPr lang="en-US" altLang="vi-VN" sz="2400" dirty="0"/>
              <a:t> G.</a:t>
            </a:r>
          </a:p>
        </p:txBody>
      </p:sp>
      <p:grpSp>
        <p:nvGrpSpPr>
          <p:cNvPr id="15402" name="Group 42"/>
          <p:cNvGrpSpPr>
            <a:grpSpLocks/>
          </p:cNvGrpSpPr>
          <p:nvPr/>
        </p:nvGrpSpPr>
        <p:grpSpPr bwMode="auto">
          <a:xfrm>
            <a:off x="381000" y="1233488"/>
            <a:ext cx="2362200" cy="671512"/>
            <a:chOff x="240" y="624"/>
            <a:chExt cx="1488" cy="423"/>
          </a:xfrm>
        </p:grpSpPr>
        <p:grpSp>
          <p:nvGrpSpPr>
            <p:cNvPr id="15384" name="Group 24"/>
            <p:cNvGrpSpPr>
              <a:grpSpLocks/>
            </p:cNvGrpSpPr>
            <p:nvPr/>
          </p:nvGrpSpPr>
          <p:grpSpPr bwMode="auto">
            <a:xfrm>
              <a:off x="432" y="768"/>
              <a:ext cx="1152" cy="96"/>
              <a:chOff x="240" y="672"/>
              <a:chExt cx="1152" cy="96"/>
            </a:xfrm>
          </p:grpSpPr>
          <p:sp>
            <p:nvSpPr>
              <p:cNvPr id="15366" name="Line 6"/>
              <p:cNvSpPr>
                <a:spLocks noChangeShapeType="1"/>
              </p:cNvSpPr>
              <p:nvPr/>
            </p:nvSpPr>
            <p:spPr bwMode="auto">
              <a:xfrm>
                <a:off x="816" y="720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15381" name="Group 21"/>
              <p:cNvGrpSpPr>
                <a:grpSpLocks/>
              </p:cNvGrpSpPr>
              <p:nvPr/>
            </p:nvGrpSpPr>
            <p:grpSpPr bwMode="auto">
              <a:xfrm>
                <a:off x="240" y="672"/>
                <a:ext cx="1152" cy="96"/>
                <a:chOff x="240" y="672"/>
                <a:chExt cx="1152" cy="96"/>
              </a:xfrm>
            </p:grpSpPr>
            <p:sp>
              <p:nvSpPr>
                <p:cNvPr id="15365" name="Line 5"/>
                <p:cNvSpPr>
                  <a:spLocks noChangeShapeType="1"/>
                </p:cNvSpPr>
                <p:nvPr/>
              </p:nvSpPr>
              <p:spPr bwMode="auto">
                <a:xfrm>
                  <a:off x="240" y="720"/>
                  <a:ext cx="57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5367" name="Line 7"/>
                <p:cNvSpPr>
                  <a:spLocks noChangeShapeType="1"/>
                </p:cNvSpPr>
                <p:nvPr/>
              </p:nvSpPr>
              <p:spPr bwMode="auto">
                <a:xfrm>
                  <a:off x="816" y="67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5368" name="Line 8"/>
                <p:cNvSpPr>
                  <a:spLocks noChangeShapeType="1"/>
                </p:cNvSpPr>
                <p:nvPr/>
              </p:nvSpPr>
              <p:spPr bwMode="auto">
                <a:xfrm>
                  <a:off x="240" y="67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5370" name="Line 10"/>
                <p:cNvSpPr>
                  <a:spLocks noChangeShapeType="1"/>
                </p:cNvSpPr>
                <p:nvPr/>
              </p:nvSpPr>
              <p:spPr bwMode="auto">
                <a:xfrm>
                  <a:off x="1392" y="67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  <p:grpSp>
          <p:nvGrpSpPr>
            <p:cNvPr id="15401" name="Group 41"/>
            <p:cNvGrpSpPr>
              <a:grpSpLocks/>
            </p:cNvGrpSpPr>
            <p:nvPr/>
          </p:nvGrpSpPr>
          <p:grpSpPr bwMode="auto">
            <a:xfrm>
              <a:off x="240" y="624"/>
              <a:ext cx="1488" cy="423"/>
              <a:chOff x="144" y="528"/>
              <a:chExt cx="1488" cy="423"/>
            </a:xfrm>
          </p:grpSpPr>
          <p:sp>
            <p:nvSpPr>
              <p:cNvPr id="15385" name="Text Box 25"/>
              <p:cNvSpPr txBox="1">
                <a:spLocks noChangeArrowheads="1"/>
              </p:cNvSpPr>
              <p:nvPr/>
            </p:nvSpPr>
            <p:spPr bwMode="auto">
              <a:xfrm>
                <a:off x="144" y="672"/>
                <a:ext cx="1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/>
                  <a:t>A</a:t>
                </a:r>
              </a:p>
            </p:txBody>
          </p:sp>
          <p:sp>
            <p:nvSpPr>
              <p:cNvPr id="15386" name="Text Box 26"/>
              <p:cNvSpPr txBox="1">
                <a:spLocks noChangeArrowheads="1"/>
              </p:cNvSpPr>
              <p:nvPr/>
            </p:nvSpPr>
            <p:spPr bwMode="auto">
              <a:xfrm>
                <a:off x="816" y="720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/>
                  <a:t>O</a:t>
                </a:r>
              </a:p>
            </p:txBody>
          </p:sp>
          <p:sp>
            <p:nvSpPr>
              <p:cNvPr id="15387" name="Text Box 27"/>
              <p:cNvSpPr txBox="1">
                <a:spLocks noChangeArrowheads="1"/>
              </p:cNvSpPr>
              <p:nvPr/>
            </p:nvSpPr>
            <p:spPr bwMode="auto">
              <a:xfrm>
                <a:off x="1440" y="672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/>
                  <a:t>B</a:t>
                </a:r>
              </a:p>
            </p:txBody>
          </p:sp>
          <p:sp>
            <p:nvSpPr>
              <p:cNvPr id="15388" name="Text Box 28"/>
              <p:cNvSpPr txBox="1">
                <a:spLocks noChangeArrowheads="1"/>
              </p:cNvSpPr>
              <p:nvPr/>
            </p:nvSpPr>
            <p:spPr bwMode="auto">
              <a:xfrm>
                <a:off x="432" y="528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dirty="0"/>
                  <a:t>2cm</a:t>
                </a:r>
              </a:p>
            </p:txBody>
          </p:sp>
          <p:sp>
            <p:nvSpPr>
              <p:cNvPr id="15396" name="Text Box 36"/>
              <p:cNvSpPr txBox="1">
                <a:spLocks noChangeArrowheads="1"/>
              </p:cNvSpPr>
              <p:nvPr/>
            </p:nvSpPr>
            <p:spPr bwMode="auto">
              <a:xfrm>
                <a:off x="960" y="528"/>
                <a:ext cx="4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/>
                  <a:t>2cm</a:t>
                </a:r>
              </a:p>
            </p:txBody>
          </p:sp>
        </p:grpSp>
      </p:grpSp>
      <p:grpSp>
        <p:nvGrpSpPr>
          <p:cNvPr id="15403" name="Group 43"/>
          <p:cNvGrpSpPr>
            <a:grpSpLocks/>
          </p:cNvGrpSpPr>
          <p:nvPr/>
        </p:nvGrpSpPr>
        <p:grpSpPr bwMode="auto">
          <a:xfrm>
            <a:off x="381000" y="2833688"/>
            <a:ext cx="2362200" cy="823912"/>
            <a:chOff x="192" y="1008"/>
            <a:chExt cx="1488" cy="519"/>
          </a:xfrm>
        </p:grpSpPr>
        <p:grpSp>
          <p:nvGrpSpPr>
            <p:cNvPr id="15382" name="Group 22"/>
            <p:cNvGrpSpPr>
              <a:grpSpLocks/>
            </p:cNvGrpSpPr>
            <p:nvPr/>
          </p:nvGrpSpPr>
          <p:grpSpPr bwMode="auto">
            <a:xfrm>
              <a:off x="384" y="1008"/>
              <a:ext cx="1104" cy="384"/>
              <a:chOff x="240" y="960"/>
              <a:chExt cx="1104" cy="384"/>
            </a:xfrm>
          </p:grpSpPr>
          <p:sp>
            <p:nvSpPr>
              <p:cNvPr id="15371" name="Line 11"/>
              <p:cNvSpPr>
                <a:spLocks noChangeShapeType="1"/>
              </p:cNvSpPr>
              <p:nvPr/>
            </p:nvSpPr>
            <p:spPr bwMode="auto">
              <a:xfrm flipV="1">
                <a:off x="240" y="1008"/>
                <a:ext cx="57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72" name="Line 12"/>
              <p:cNvSpPr>
                <a:spLocks noChangeShapeType="1"/>
              </p:cNvSpPr>
              <p:nvPr/>
            </p:nvSpPr>
            <p:spPr bwMode="auto">
              <a:xfrm>
                <a:off x="816" y="1008"/>
                <a:ext cx="528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73" name="Line 13"/>
              <p:cNvSpPr>
                <a:spLocks noChangeShapeType="1"/>
              </p:cNvSpPr>
              <p:nvPr/>
            </p:nvSpPr>
            <p:spPr bwMode="auto">
              <a:xfrm>
                <a:off x="1344" y="124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74" name="Line 14"/>
              <p:cNvSpPr>
                <a:spLocks noChangeShapeType="1"/>
              </p:cNvSpPr>
              <p:nvPr/>
            </p:nvSpPr>
            <p:spPr bwMode="auto">
              <a:xfrm>
                <a:off x="240" y="124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76" name="Line 16"/>
              <p:cNvSpPr>
                <a:spLocks noChangeShapeType="1"/>
              </p:cNvSpPr>
              <p:nvPr/>
            </p:nvSpPr>
            <p:spPr bwMode="auto">
              <a:xfrm>
                <a:off x="816" y="96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5389" name="Text Box 29"/>
            <p:cNvSpPr txBox="1">
              <a:spLocks noChangeArrowheads="1"/>
            </p:cNvSpPr>
            <p:nvPr/>
          </p:nvSpPr>
          <p:spPr bwMode="auto">
            <a:xfrm>
              <a:off x="192" y="1296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/>
                <a:t>C</a:t>
              </a:r>
            </a:p>
          </p:txBody>
        </p:sp>
        <p:sp>
          <p:nvSpPr>
            <p:cNvPr id="15390" name="Text Box 30"/>
            <p:cNvSpPr txBox="1">
              <a:spLocks noChangeArrowheads="1"/>
            </p:cNvSpPr>
            <p:nvPr/>
          </p:nvSpPr>
          <p:spPr bwMode="auto">
            <a:xfrm>
              <a:off x="1488" y="1296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/>
                <a:t>D</a:t>
              </a:r>
            </a:p>
          </p:txBody>
        </p:sp>
        <p:sp>
          <p:nvSpPr>
            <p:cNvPr id="15391" name="Text Box 31"/>
            <p:cNvSpPr txBox="1">
              <a:spLocks noChangeArrowheads="1"/>
            </p:cNvSpPr>
            <p:nvPr/>
          </p:nvSpPr>
          <p:spPr bwMode="auto">
            <a:xfrm>
              <a:off x="864" y="1056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/>
                <a:t>M</a:t>
              </a:r>
            </a:p>
          </p:txBody>
        </p:sp>
        <p:sp>
          <p:nvSpPr>
            <p:cNvPr id="15397" name="Text Box 37"/>
            <p:cNvSpPr txBox="1">
              <a:spLocks noChangeArrowheads="1"/>
            </p:cNvSpPr>
            <p:nvPr/>
          </p:nvSpPr>
          <p:spPr bwMode="auto">
            <a:xfrm>
              <a:off x="384" y="1008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/>
                <a:t>2cm</a:t>
              </a:r>
            </a:p>
          </p:txBody>
        </p:sp>
        <p:sp>
          <p:nvSpPr>
            <p:cNvPr id="15398" name="Text Box 38"/>
            <p:cNvSpPr txBox="1">
              <a:spLocks noChangeArrowheads="1"/>
            </p:cNvSpPr>
            <p:nvPr/>
          </p:nvSpPr>
          <p:spPr bwMode="auto">
            <a:xfrm>
              <a:off x="1152" y="1008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/>
                <a:t>2cm</a:t>
              </a:r>
            </a:p>
          </p:txBody>
        </p:sp>
      </p:grpSp>
      <p:grpSp>
        <p:nvGrpSpPr>
          <p:cNvPr id="15404" name="Group 44"/>
          <p:cNvGrpSpPr>
            <a:grpSpLocks/>
          </p:cNvGrpSpPr>
          <p:nvPr/>
        </p:nvGrpSpPr>
        <p:grpSpPr bwMode="auto">
          <a:xfrm>
            <a:off x="304800" y="4724400"/>
            <a:ext cx="2895600" cy="671513"/>
            <a:chOff x="240" y="1776"/>
            <a:chExt cx="1824" cy="423"/>
          </a:xfrm>
        </p:grpSpPr>
        <p:grpSp>
          <p:nvGrpSpPr>
            <p:cNvPr id="15383" name="Group 23"/>
            <p:cNvGrpSpPr>
              <a:grpSpLocks/>
            </p:cNvGrpSpPr>
            <p:nvPr/>
          </p:nvGrpSpPr>
          <p:grpSpPr bwMode="auto">
            <a:xfrm>
              <a:off x="384" y="1920"/>
              <a:ext cx="1536" cy="96"/>
              <a:chOff x="240" y="1872"/>
              <a:chExt cx="1536" cy="96"/>
            </a:xfrm>
          </p:grpSpPr>
          <p:sp>
            <p:nvSpPr>
              <p:cNvPr id="15377" name="Line 17"/>
              <p:cNvSpPr>
                <a:spLocks noChangeShapeType="1"/>
              </p:cNvSpPr>
              <p:nvPr/>
            </p:nvSpPr>
            <p:spPr bwMode="auto">
              <a:xfrm>
                <a:off x="240" y="1920"/>
                <a:ext cx="15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78" name="Line 18"/>
              <p:cNvSpPr>
                <a:spLocks noChangeShapeType="1"/>
              </p:cNvSpPr>
              <p:nvPr/>
            </p:nvSpPr>
            <p:spPr bwMode="auto">
              <a:xfrm>
                <a:off x="816" y="18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79" name="Line 19"/>
              <p:cNvSpPr>
                <a:spLocks noChangeShapeType="1"/>
              </p:cNvSpPr>
              <p:nvPr/>
            </p:nvSpPr>
            <p:spPr bwMode="auto">
              <a:xfrm>
                <a:off x="240" y="18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5380" name="Line 20"/>
              <p:cNvSpPr>
                <a:spLocks noChangeShapeType="1"/>
              </p:cNvSpPr>
              <p:nvPr/>
            </p:nvSpPr>
            <p:spPr bwMode="auto">
              <a:xfrm>
                <a:off x="1776" y="187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15392" name="Text Box 32"/>
            <p:cNvSpPr txBox="1">
              <a:spLocks noChangeArrowheads="1"/>
            </p:cNvSpPr>
            <p:nvPr/>
          </p:nvSpPr>
          <p:spPr bwMode="auto">
            <a:xfrm>
              <a:off x="1872" y="1920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/>
                <a:t>G</a:t>
              </a:r>
            </a:p>
          </p:txBody>
        </p:sp>
        <p:sp>
          <p:nvSpPr>
            <p:cNvPr id="15393" name="Text Box 33"/>
            <p:cNvSpPr txBox="1">
              <a:spLocks noChangeArrowheads="1"/>
            </p:cNvSpPr>
            <p:nvPr/>
          </p:nvSpPr>
          <p:spPr bwMode="auto">
            <a:xfrm>
              <a:off x="912" y="1968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/>
                <a:t>H</a:t>
              </a:r>
            </a:p>
          </p:txBody>
        </p:sp>
        <p:sp>
          <p:nvSpPr>
            <p:cNvPr id="15394" name="Text Box 34"/>
            <p:cNvSpPr txBox="1">
              <a:spLocks noChangeArrowheads="1"/>
            </p:cNvSpPr>
            <p:nvPr/>
          </p:nvSpPr>
          <p:spPr bwMode="auto">
            <a:xfrm>
              <a:off x="240" y="1968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/>
                <a:t>E</a:t>
              </a:r>
            </a:p>
          </p:txBody>
        </p:sp>
        <p:sp>
          <p:nvSpPr>
            <p:cNvPr id="15399" name="Text Box 39"/>
            <p:cNvSpPr txBox="1">
              <a:spLocks noChangeArrowheads="1"/>
            </p:cNvSpPr>
            <p:nvPr/>
          </p:nvSpPr>
          <p:spPr bwMode="auto">
            <a:xfrm>
              <a:off x="480" y="1776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/>
                <a:t>2cm</a:t>
              </a:r>
            </a:p>
          </p:txBody>
        </p:sp>
        <p:sp>
          <p:nvSpPr>
            <p:cNvPr id="15400" name="Text Box 40"/>
            <p:cNvSpPr txBox="1">
              <a:spLocks noChangeArrowheads="1"/>
            </p:cNvSpPr>
            <p:nvPr/>
          </p:nvSpPr>
          <p:spPr bwMode="auto">
            <a:xfrm>
              <a:off x="1248" y="1776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/>
                <a:t>3cm</a:t>
              </a:r>
            </a:p>
          </p:txBody>
        </p:sp>
      </p:grpSp>
      <p:sp>
        <p:nvSpPr>
          <p:cNvPr id="15405" name="Rectangle 45"/>
          <p:cNvSpPr>
            <a:spLocks noChangeArrowheads="1"/>
          </p:cNvSpPr>
          <p:nvPr/>
        </p:nvSpPr>
        <p:spPr bwMode="auto">
          <a:xfrm>
            <a:off x="3200400" y="1066800"/>
            <a:ext cx="381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/>
              <a:t>Đ</a:t>
            </a:r>
          </a:p>
        </p:txBody>
      </p:sp>
      <p:sp>
        <p:nvSpPr>
          <p:cNvPr id="15406" name="Rectangle 46"/>
          <p:cNvSpPr>
            <a:spLocks noChangeArrowheads="1"/>
          </p:cNvSpPr>
          <p:nvPr/>
        </p:nvSpPr>
        <p:spPr bwMode="auto">
          <a:xfrm>
            <a:off x="3200400" y="4267200"/>
            <a:ext cx="381000" cy="304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/>
              <a:t>S</a:t>
            </a:r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3200400" y="5410200"/>
            <a:ext cx="381000" cy="304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/>
              <a:t>Đ</a:t>
            </a:r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3200400" y="2057400"/>
            <a:ext cx="381000" cy="304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/>
              <a:t>S</a:t>
            </a:r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3200400" y="3200400"/>
            <a:ext cx="381000" cy="3048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5" grpId="0" animBg="1"/>
      <p:bldP spid="15406" grpId="0" animBg="1"/>
      <p:bldP spid="15407" grpId="0" animBg="1"/>
      <p:bldP spid="15408" grpId="0" animBg="1"/>
      <p:bldP spid="1540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BBC7EF0-E826-4DC2-ABBE-AFD07E39D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0800"/>
            <a:ext cx="42862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4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5F95A5E-3DE6-4326-B341-134FA3DF2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300" y="344488"/>
            <a:ext cx="822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nl-NL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Hãy nêu lại các bước xác định trung điểm của đoạn thẳng?</a:t>
            </a:r>
            <a:endParaRPr lang="en-US" sz="28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615F552-DE6B-440E-928A-EDAE5FAA0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677988"/>
            <a:ext cx="8763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nl-NL" altLang="en-US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xác định trung điểm của đoạn thẳng ta phải dùng thước kẻ có chia sẵn vạch xăng - ti - mét.</a:t>
            </a:r>
          </a:p>
          <a:p>
            <a:pPr algn="just" eaLnBrk="1" hangingPunct="1"/>
            <a:r>
              <a:rPr lang="nl-NL" alt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Đặt thước để đo chiều dài của đoạn thẳng đó, sao cho vạch 0 cm trùng với một điểm của đoạn thẳng.</a:t>
            </a:r>
          </a:p>
          <a:p>
            <a:pPr algn="just" eaLnBrk="1" hangingPunct="1"/>
            <a:r>
              <a:rPr lang="nl-NL" altLang="en-US" sz="3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Xác định được chiều dài của đoạn thẳng đó và chia đoạn thẳng vừa đo thành hai phần bằng nhau.</a:t>
            </a:r>
          </a:p>
          <a:p>
            <a:pPr algn="just" eaLnBrk="1" hangingPunct="1"/>
            <a:r>
              <a:rPr lang="nl-NL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Đánh dấu điểm ở chính giữa của đoạn thẳng đó thì điểm đó được gọi là trung điểm của đoạn thẳng</a:t>
            </a:r>
            <a:endParaRPr lang="en-US" alt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D5A7D80-40BD-4063-B8DD-9C308C9A4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5278438"/>
            <a:ext cx="822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niceday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5913"/>
            <a:ext cx="7543800" cy="509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2400" y="-381000"/>
            <a:ext cx="89916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endParaRPr lang="en-US" altLang="vi-VN" sz="2400" b="1" i="1" dirty="0"/>
          </a:p>
          <a:p>
            <a:pPr>
              <a:spcBef>
                <a:spcPct val="50000"/>
              </a:spcBef>
            </a:pPr>
            <a:endParaRPr lang="en-US" altLang="vi-VN" sz="2400" b="1" i="1" dirty="0"/>
          </a:p>
          <a:p>
            <a:pPr>
              <a:spcBef>
                <a:spcPct val="50000"/>
              </a:spcBef>
            </a:pPr>
            <a:r>
              <a:rPr lang="en-US" altLang="vi-VN" sz="32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b="1" i="1" dirty="0"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Nêu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8400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8900.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8400; 8500; 8600; 8700; 8800; 8900.</a:t>
            </a:r>
          </a:p>
          <a:p>
            <a:pPr>
              <a:spcBef>
                <a:spcPct val="50000"/>
              </a:spcBef>
            </a:pPr>
            <a:r>
              <a:rPr lang="en-US" altLang="vi-VN" sz="32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b="1" i="1" dirty="0"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chục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7740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7790.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7740; 7750; 7760; 7770; 7780; 7790</a:t>
            </a:r>
          </a:p>
          <a:p>
            <a:pPr>
              <a:spcBef>
                <a:spcPct val="50000"/>
              </a:spcBef>
            </a:pPr>
            <a:r>
              <a:rPr lang="en-US" altLang="vi-VN" sz="32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b="1" i="1" dirty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9999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altLang="vi-VN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9999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? </a:t>
            </a:r>
            <a:endParaRPr lang="en-US" altLang="vi-VN" sz="2400" b="1" dirty="0"/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2590800" y="0"/>
            <a:ext cx="3429000" cy="1524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vi-VN" sz="2800" b="1" kern="10" spc="560" dirty="0">
                <a:solidFill>
                  <a:srgbClr val="FF66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K</a:t>
            </a:r>
            <a:r>
              <a:rPr lang="en-US" sz="2800" b="1" kern="10" spc="560" dirty="0" err="1">
                <a:solidFill>
                  <a:srgbClr val="FF66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hởi</a:t>
            </a:r>
            <a:r>
              <a:rPr lang="en-US" sz="2800" b="1" kern="10" spc="560" dirty="0">
                <a:solidFill>
                  <a:srgbClr val="FF66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b="1" kern="10" spc="560" dirty="0" err="1">
                <a:solidFill>
                  <a:srgbClr val="FF6600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động</a:t>
            </a:r>
            <a:endParaRPr lang="vi-VN" sz="2800" b="1" kern="10" spc="560" dirty="0">
              <a:solidFill>
                <a:srgbClr val="FF6600"/>
              </a:soli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8AAFBA-9BB9-43F8-9374-6659D4347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4200" y="4800600"/>
            <a:ext cx="1123950" cy="625474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9998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2C6E7C6C-106A-4933-ADAB-9700CDEEBCED}"/>
              </a:ext>
            </a:extLst>
          </p:cNvPr>
          <p:cNvSpPr txBox="1">
            <a:spLocks/>
          </p:cNvSpPr>
          <p:nvPr/>
        </p:nvSpPr>
        <p:spPr>
          <a:xfrm>
            <a:off x="6446707" y="5426074"/>
            <a:ext cx="1428750" cy="8369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Box 14">
            <a:extLst>
              <a:ext uri="{FF2B5EF4-FFF2-40B4-BE49-F238E27FC236}">
                <a16:creationId xmlns:a16="http://schemas.microsoft.com/office/drawing/2014/main" xmlns="" id="{1682B56B-A63C-4D45-87E7-B7D774BDC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25788" y="2174875"/>
            <a:ext cx="5276851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100">
              <a:solidFill>
                <a:srgbClr val="000000"/>
              </a:solidFill>
              <a:latin typeface="HP001"/>
              <a:ea typeface="HP001"/>
              <a:cs typeface="HP001"/>
            </a:endParaRPr>
          </a:p>
        </p:txBody>
      </p:sp>
      <p:sp>
        <p:nvSpPr>
          <p:cNvPr id="8199" name="TextBox 15">
            <a:extLst>
              <a:ext uri="{FF2B5EF4-FFF2-40B4-BE49-F238E27FC236}">
                <a16:creationId xmlns:a16="http://schemas.microsoft.com/office/drawing/2014/main" xmlns="" id="{8234534E-4E95-45C7-BAA1-9B19CE804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0588" y="5435600"/>
            <a:ext cx="400526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100">
              <a:solidFill>
                <a:srgbClr val="000000"/>
              </a:solidFill>
              <a:latin typeface="VNI-Avo" pitchFamily="2" charset="0"/>
            </a:endParaRPr>
          </a:p>
        </p:txBody>
      </p:sp>
      <p:sp>
        <p:nvSpPr>
          <p:cNvPr id="8202" name="Rectangle 1">
            <a:extLst>
              <a:ext uri="{FF2B5EF4-FFF2-40B4-BE49-F238E27FC236}">
                <a16:creationId xmlns:a16="http://schemas.microsoft.com/office/drawing/2014/main" xmlns="" id="{9DD0B82E-1709-444A-844D-1BD2CD81C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2688" y="-152400"/>
            <a:ext cx="73437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alt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3" name="Rectangle 1">
            <a:extLst>
              <a:ext uri="{FF2B5EF4-FFF2-40B4-BE49-F238E27FC236}">
                <a16:creationId xmlns:a16="http://schemas.microsoft.com/office/drawing/2014/main" xmlns="" id="{AFD29FB8-928A-4547-AA59-86AD34024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37" y="992188"/>
            <a:ext cx="8221663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5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3190" y="1905000"/>
            <a:ext cx="8968409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Ba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A, O, B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            A, O, B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Tx/>
              <a:buChar char="-"/>
            </a:pP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B?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            O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B.</a:t>
            </a:r>
          </a:p>
          <a:p>
            <a:pPr marL="457200" indent="-457200">
              <a:spcBef>
                <a:spcPct val="50000"/>
              </a:spcBef>
              <a:buFontTx/>
              <a:buChar char="-"/>
            </a:pP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A, O, B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                 A, O, B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altLang="vi-VN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altLang="vi-VN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1189382" y="838200"/>
            <a:ext cx="6430618" cy="904530"/>
            <a:chOff x="1189382" y="1169507"/>
            <a:chExt cx="6430618" cy="904530"/>
          </a:xfrm>
        </p:grpSpPr>
        <p:grpSp>
          <p:nvGrpSpPr>
            <p:cNvPr id="4106" name="Group 10"/>
            <p:cNvGrpSpPr>
              <a:grpSpLocks/>
            </p:cNvGrpSpPr>
            <p:nvPr/>
          </p:nvGrpSpPr>
          <p:grpSpPr bwMode="auto">
            <a:xfrm>
              <a:off x="1189382" y="1921637"/>
              <a:ext cx="6430618" cy="152400"/>
              <a:chOff x="1584" y="1584"/>
              <a:chExt cx="2160" cy="96"/>
            </a:xfrm>
          </p:grpSpPr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1584" y="1632"/>
                <a:ext cx="216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600" b="1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>
                <a:off x="1920" y="158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600" b="1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2899" y="158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600" b="1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3456" y="158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600" b="1"/>
              </a:p>
            </p:txBody>
          </p:sp>
        </p:grpSp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>
              <a:off x="1905000" y="1199324"/>
              <a:ext cx="304800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600" b="1" dirty="0"/>
                <a:t>A</a:t>
              </a:r>
            </a:p>
          </p:txBody>
        </p:sp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4800600" y="1182687"/>
              <a:ext cx="381000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600" b="1" dirty="0"/>
                <a:t>O</a:t>
              </a:r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6477000" y="1169507"/>
              <a:ext cx="304800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600" b="1" dirty="0"/>
                <a:t>B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45165" y="238542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75591" y="2619399"/>
            <a:ext cx="89684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            A, O, B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hàng</a:t>
            </a:r>
            <a:endParaRPr lang="en-US" alt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189382" y="838200"/>
            <a:ext cx="6430618" cy="904530"/>
            <a:chOff x="1189382" y="1169507"/>
            <a:chExt cx="6430618" cy="904530"/>
          </a:xfrm>
        </p:grpSpPr>
        <p:grpSp>
          <p:nvGrpSpPr>
            <p:cNvPr id="4106" name="Group 10"/>
            <p:cNvGrpSpPr>
              <a:grpSpLocks/>
            </p:cNvGrpSpPr>
            <p:nvPr/>
          </p:nvGrpSpPr>
          <p:grpSpPr bwMode="auto">
            <a:xfrm>
              <a:off x="1189382" y="1921637"/>
              <a:ext cx="6430618" cy="152400"/>
              <a:chOff x="1584" y="1584"/>
              <a:chExt cx="2160" cy="96"/>
            </a:xfrm>
          </p:grpSpPr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1584" y="1632"/>
                <a:ext cx="216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600" b="1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/>
            </p:nvSpPr>
            <p:spPr bwMode="auto">
              <a:xfrm>
                <a:off x="1920" y="158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600" b="1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/>
            </p:nvSpPr>
            <p:spPr bwMode="auto">
              <a:xfrm>
                <a:off x="2899" y="158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600" b="1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/>
            </p:nvSpPr>
            <p:spPr bwMode="auto">
              <a:xfrm>
                <a:off x="3456" y="1584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600" b="1"/>
              </a:p>
            </p:txBody>
          </p:sp>
        </p:grpSp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>
              <a:off x="1905000" y="1199324"/>
              <a:ext cx="304800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600" b="1" dirty="0"/>
                <a:t>A</a:t>
              </a:r>
            </a:p>
          </p:txBody>
        </p:sp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4800600" y="1182687"/>
              <a:ext cx="381000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600" b="1" dirty="0"/>
                <a:t>O</a:t>
              </a:r>
            </a:p>
          </p:txBody>
        </p:sp>
        <p:sp>
          <p:nvSpPr>
            <p:cNvPr id="4112" name="Text Box 16"/>
            <p:cNvSpPr txBox="1">
              <a:spLocks noChangeArrowheads="1"/>
            </p:cNvSpPr>
            <p:nvPr/>
          </p:nvSpPr>
          <p:spPr bwMode="auto">
            <a:xfrm>
              <a:off x="6477000" y="1169507"/>
              <a:ext cx="304800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600" b="1" dirty="0"/>
                <a:t>B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45165" y="238542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xmlns="" id="{84423F48-A348-41EE-8D77-B516116E9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487452"/>
            <a:ext cx="89684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altLang="vi-VN" sz="3200" b="1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i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i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263631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0" y="228600"/>
            <a:ext cx="8991600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VD1: Cho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MN,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ở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M, N?</a:t>
            </a:r>
          </a:p>
          <a:p>
            <a:pPr>
              <a:spcBef>
                <a:spcPct val="50000"/>
              </a:spcBef>
            </a:pPr>
            <a:endParaRPr lang="en-US" altLang="vi-VN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VD2:Trong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vi-VN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a) </a:t>
            </a:r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endParaRPr lang="en-US" altLang="vi-VN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17955" y="3204136"/>
            <a:ext cx="3886200" cy="1657350"/>
            <a:chOff x="2133600" y="3352800"/>
            <a:chExt cx="3886200" cy="1657350"/>
          </a:xfrm>
        </p:grpSpPr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2133600" y="350520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6163" name="Group 19"/>
            <p:cNvGrpSpPr>
              <a:grpSpLocks/>
            </p:cNvGrpSpPr>
            <p:nvPr/>
          </p:nvGrpSpPr>
          <p:grpSpPr bwMode="auto">
            <a:xfrm>
              <a:off x="2696265" y="3917950"/>
              <a:ext cx="2882900" cy="914400"/>
              <a:chOff x="1320" y="1728"/>
              <a:chExt cx="1816" cy="576"/>
            </a:xfrm>
          </p:grpSpPr>
          <p:sp>
            <p:nvSpPr>
              <p:cNvPr id="6155" name="Line 11"/>
              <p:cNvSpPr>
                <a:spLocks noChangeShapeType="1"/>
              </p:cNvSpPr>
              <p:nvPr/>
            </p:nvSpPr>
            <p:spPr bwMode="auto">
              <a:xfrm flipV="1">
                <a:off x="1344" y="1776"/>
                <a:ext cx="624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56" name="Line 12"/>
              <p:cNvSpPr>
                <a:spLocks noChangeShapeType="1"/>
              </p:cNvSpPr>
              <p:nvPr/>
            </p:nvSpPr>
            <p:spPr bwMode="auto">
              <a:xfrm>
                <a:off x="1968" y="1776"/>
                <a:ext cx="1152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59" name="Line 15"/>
              <p:cNvSpPr>
                <a:spLocks noChangeShapeType="1"/>
              </p:cNvSpPr>
              <p:nvPr/>
            </p:nvSpPr>
            <p:spPr bwMode="auto">
              <a:xfrm>
                <a:off x="1968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60" name="Line 16"/>
              <p:cNvSpPr>
                <a:spLocks noChangeShapeType="1"/>
              </p:cNvSpPr>
              <p:nvPr/>
            </p:nvSpPr>
            <p:spPr bwMode="auto">
              <a:xfrm flipH="1">
                <a:off x="3088" y="2208"/>
                <a:ext cx="48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62" name="Line 18"/>
              <p:cNvSpPr>
                <a:spLocks noChangeShapeType="1"/>
              </p:cNvSpPr>
              <p:nvPr/>
            </p:nvSpPr>
            <p:spPr bwMode="auto">
              <a:xfrm>
                <a:off x="1320" y="2232"/>
                <a:ext cx="48" cy="4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2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164" name="Text Box 20"/>
            <p:cNvSpPr txBox="1">
              <a:spLocks noChangeArrowheads="1"/>
            </p:cNvSpPr>
            <p:nvPr/>
          </p:nvSpPr>
          <p:spPr bwMode="auto">
            <a:xfrm>
              <a:off x="3581400" y="3352800"/>
              <a:ext cx="3810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latin typeface="Times New Roman" pitchFamily="18" charset="0"/>
                  <a:cs typeface="Times New Roman" pitchFamily="18" charset="0"/>
                </a:rPr>
                <a:t>I</a:t>
              </a:r>
            </a:p>
          </p:txBody>
        </p:sp>
        <p:sp>
          <p:nvSpPr>
            <p:cNvPr id="6165" name="Text Box 21"/>
            <p:cNvSpPr txBox="1">
              <a:spLocks noChangeArrowheads="1"/>
            </p:cNvSpPr>
            <p:nvPr/>
          </p:nvSpPr>
          <p:spPr bwMode="auto">
            <a:xfrm>
              <a:off x="2133600" y="4387850"/>
              <a:ext cx="381000" cy="584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6166" name="Text Box 22"/>
            <p:cNvSpPr txBox="1">
              <a:spLocks noChangeArrowheads="1"/>
            </p:cNvSpPr>
            <p:nvPr/>
          </p:nvSpPr>
          <p:spPr bwMode="auto">
            <a:xfrm>
              <a:off x="5638800" y="4425950"/>
              <a:ext cx="3810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11833" y="5670182"/>
            <a:ext cx="3490957" cy="819149"/>
            <a:chOff x="1561158" y="4752151"/>
            <a:chExt cx="3490957" cy="819149"/>
          </a:xfrm>
        </p:grpSpPr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2864127" y="5418900"/>
              <a:ext cx="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sz="320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6167" name="Group 23"/>
            <p:cNvGrpSpPr>
              <a:grpSpLocks/>
            </p:cNvGrpSpPr>
            <p:nvPr/>
          </p:nvGrpSpPr>
          <p:grpSpPr bwMode="auto">
            <a:xfrm>
              <a:off x="1896165" y="4752151"/>
              <a:ext cx="3155950" cy="806451"/>
              <a:chOff x="1488" y="308"/>
              <a:chExt cx="1988" cy="508"/>
            </a:xfrm>
          </p:grpSpPr>
          <p:grpSp>
            <p:nvGrpSpPr>
              <p:cNvPr id="6168" name="Group 24"/>
              <p:cNvGrpSpPr>
                <a:grpSpLocks/>
              </p:cNvGrpSpPr>
              <p:nvPr/>
            </p:nvGrpSpPr>
            <p:grpSpPr bwMode="auto">
              <a:xfrm>
                <a:off x="1488" y="720"/>
                <a:ext cx="1920" cy="96"/>
                <a:chOff x="1488" y="720"/>
                <a:chExt cx="1920" cy="96"/>
              </a:xfrm>
            </p:grpSpPr>
            <p:sp>
              <p:nvSpPr>
                <p:cNvPr id="6169" name="Line 25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192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70" name="Line 26"/>
                <p:cNvSpPr>
                  <a:spLocks noChangeShapeType="1"/>
                </p:cNvSpPr>
                <p:nvPr/>
              </p:nvSpPr>
              <p:spPr bwMode="auto">
                <a:xfrm>
                  <a:off x="1488" y="72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171" name="Line 27"/>
                <p:cNvSpPr>
                  <a:spLocks noChangeShapeType="1"/>
                </p:cNvSpPr>
                <p:nvPr/>
              </p:nvSpPr>
              <p:spPr bwMode="auto">
                <a:xfrm>
                  <a:off x="3408" y="720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vi-VN" sz="320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6172" name="Text Box 28"/>
              <p:cNvSpPr txBox="1">
                <a:spLocks noChangeArrowheads="1"/>
              </p:cNvSpPr>
              <p:nvPr/>
            </p:nvSpPr>
            <p:spPr bwMode="auto">
              <a:xfrm>
                <a:off x="2055" y="308"/>
                <a:ext cx="24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3200" dirty="0">
                    <a:latin typeface="Times New Roman" pitchFamily="18" charset="0"/>
                    <a:cs typeface="Times New Roman" pitchFamily="18" charset="0"/>
                  </a:rPr>
                  <a:t>I</a:t>
                </a:r>
              </a:p>
            </p:txBody>
          </p:sp>
          <p:sp>
            <p:nvSpPr>
              <p:cNvPr id="6173" name="Text Box 29"/>
              <p:cNvSpPr txBox="1">
                <a:spLocks noChangeArrowheads="1"/>
              </p:cNvSpPr>
              <p:nvPr/>
            </p:nvSpPr>
            <p:spPr bwMode="auto">
              <a:xfrm>
                <a:off x="3236" y="327"/>
                <a:ext cx="24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vi-VN" sz="32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1561158" y="4782315"/>
              <a:ext cx="3810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dirty="0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299390" y="1201768"/>
            <a:ext cx="3390900" cy="782566"/>
            <a:chOff x="2429565" y="1147835"/>
            <a:chExt cx="3390900" cy="782566"/>
          </a:xfrm>
        </p:grpSpPr>
        <p:grpSp>
          <p:nvGrpSpPr>
            <p:cNvPr id="6152" name="Group 8"/>
            <p:cNvGrpSpPr>
              <a:grpSpLocks/>
            </p:cNvGrpSpPr>
            <p:nvPr/>
          </p:nvGrpSpPr>
          <p:grpSpPr bwMode="auto">
            <a:xfrm>
              <a:off x="2601015" y="1778001"/>
              <a:ext cx="3067050" cy="152400"/>
              <a:chOff x="1476" y="720"/>
              <a:chExt cx="1932" cy="96"/>
            </a:xfrm>
          </p:grpSpPr>
          <p:sp>
            <p:nvSpPr>
              <p:cNvPr id="6149" name="Line 5"/>
              <p:cNvSpPr>
                <a:spLocks noChangeShapeType="1"/>
              </p:cNvSpPr>
              <p:nvPr/>
            </p:nvSpPr>
            <p:spPr bwMode="auto">
              <a:xfrm>
                <a:off x="1476" y="768"/>
                <a:ext cx="192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2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50" name="Line 6"/>
              <p:cNvSpPr>
                <a:spLocks noChangeShapeType="1"/>
              </p:cNvSpPr>
              <p:nvPr/>
            </p:nvSpPr>
            <p:spPr bwMode="auto">
              <a:xfrm>
                <a:off x="1488" y="72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2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151" name="Line 7"/>
              <p:cNvSpPr>
                <a:spLocks noChangeShapeType="1"/>
              </p:cNvSpPr>
              <p:nvPr/>
            </p:nvSpPr>
            <p:spPr bwMode="auto">
              <a:xfrm>
                <a:off x="3408" y="720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3200" b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2429565" y="1147835"/>
              <a:ext cx="3810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5439465" y="1168400"/>
              <a:ext cx="3810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sp>
        <p:nvSpPr>
          <p:cNvPr id="7" name="Subtitle 6">
            <a:extLst>
              <a:ext uri="{FF2B5EF4-FFF2-40B4-BE49-F238E27FC236}">
                <a16:creationId xmlns:a16="http://schemas.microsoft.com/office/drawing/2014/main" xmlns="" id="{37035EAE-9D46-442B-B706-84E063B4E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1021" y="3373594"/>
            <a:ext cx="4845458" cy="1500073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M, I, N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Subtitle 6">
            <a:extLst>
              <a:ext uri="{FF2B5EF4-FFF2-40B4-BE49-F238E27FC236}">
                <a16:creationId xmlns:a16="http://schemas.microsoft.com/office/drawing/2014/main" xmlns="" id="{D1010315-835D-42B7-88CE-73FABF709930}"/>
              </a:ext>
            </a:extLst>
          </p:cNvPr>
          <p:cNvSpPr txBox="1">
            <a:spLocks/>
          </p:cNvSpPr>
          <p:nvPr/>
        </p:nvSpPr>
        <p:spPr>
          <a:xfrm>
            <a:off x="4328007" y="5053632"/>
            <a:ext cx="4698471" cy="1668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M, I, N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28">
            <a:extLst>
              <a:ext uri="{FF2B5EF4-FFF2-40B4-BE49-F238E27FC236}">
                <a16:creationId xmlns:a16="http://schemas.microsoft.com/office/drawing/2014/main" xmlns="" id="{9B743191-120F-4185-AEE7-B0626C05C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755" y="1185603"/>
            <a:ext cx="381000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8C4EE7CA-80A2-4C2A-A4D6-238AE6E3BFBA}"/>
              </a:ext>
            </a:extLst>
          </p:cNvPr>
          <p:cNvCxnSpPr>
            <a:cxnSpLocks/>
          </p:cNvCxnSpPr>
          <p:nvPr/>
        </p:nvCxnSpPr>
        <p:spPr>
          <a:xfrm>
            <a:off x="3581400" y="1762083"/>
            <a:ext cx="0" cy="2921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965325" y="569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 altLang="vi-VN"/>
          </a:p>
        </p:txBody>
      </p:sp>
      <p:sp>
        <p:nvSpPr>
          <p:cNvPr id="7174" name="WordArt 6"/>
          <p:cNvSpPr>
            <a:spLocks noChangeArrowheads="1" noChangeShapeType="1" noTextEdit="1"/>
          </p:cNvSpPr>
          <p:nvPr/>
        </p:nvSpPr>
        <p:spPr bwMode="auto">
          <a:xfrm>
            <a:off x="609600" y="1600200"/>
            <a:ext cx="8001000" cy="3124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Inflate">
              <a:avLst>
                <a:gd name="adj" fmla="val 13634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vi-VN" sz="24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Hoạt động 2:</a:t>
            </a:r>
          </a:p>
          <a:p>
            <a:pPr algn="ctr"/>
            <a:endParaRPr lang="vi-VN" sz="2400" kern="1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24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Trung điểm của đoạn thẳng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81000" y="0"/>
            <a:ext cx="8610600" cy="729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b="1" dirty="0"/>
              <a:t>Cho </a:t>
            </a:r>
            <a:r>
              <a:rPr lang="en-US" altLang="vi-VN" sz="2400" b="1" dirty="0" err="1"/>
              <a:t>đoạn</a:t>
            </a:r>
            <a:r>
              <a:rPr lang="en-US" altLang="vi-VN" sz="2400" b="1" dirty="0"/>
              <a:t> </a:t>
            </a:r>
            <a:r>
              <a:rPr lang="en-US" altLang="vi-VN" sz="2400" b="1" dirty="0" err="1"/>
              <a:t>thẳng</a:t>
            </a:r>
            <a:r>
              <a:rPr lang="en-US" altLang="vi-VN" sz="2400" b="1" dirty="0"/>
              <a:t> AB </a:t>
            </a:r>
            <a:r>
              <a:rPr lang="en-US" altLang="vi-VN" sz="2400" b="1" dirty="0" err="1"/>
              <a:t>như</a:t>
            </a:r>
            <a:r>
              <a:rPr lang="en-US" altLang="vi-VN" sz="2400" b="1" dirty="0"/>
              <a:t> </a:t>
            </a:r>
            <a:r>
              <a:rPr lang="en-US" altLang="vi-VN" sz="2400" b="1" dirty="0" err="1"/>
              <a:t>sau</a:t>
            </a:r>
            <a:r>
              <a:rPr lang="en-US" altLang="vi-VN" sz="2400" b="1" dirty="0"/>
              <a:t>:</a:t>
            </a:r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endParaRPr lang="en-US" altLang="vi-VN" sz="2400" dirty="0"/>
          </a:p>
          <a:p>
            <a:pPr>
              <a:spcBef>
                <a:spcPct val="50000"/>
              </a:spcBef>
            </a:pPr>
            <a:r>
              <a:rPr lang="en-US" altLang="vi-VN" sz="2400" b="1" dirty="0"/>
              <a:t>1.</a:t>
            </a:r>
            <a:r>
              <a:rPr lang="en-US" altLang="vi-VN" sz="2400" dirty="0"/>
              <a:t> Ba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A, M, B </a:t>
            </a:r>
            <a:r>
              <a:rPr lang="en-US" altLang="vi-VN" sz="2400" dirty="0" err="1"/>
              <a:t>là</a:t>
            </a:r>
            <a:r>
              <a:rPr lang="en-US" altLang="vi-VN" sz="2400" dirty="0"/>
              <a:t> 3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</a:t>
            </a:r>
            <a:r>
              <a:rPr lang="en-US" altLang="vi-VN" sz="2400" dirty="0" err="1"/>
              <a:t>như</a:t>
            </a:r>
            <a:r>
              <a:rPr lang="en-US" altLang="vi-VN" sz="2400" dirty="0"/>
              <a:t> </a:t>
            </a:r>
            <a:r>
              <a:rPr lang="en-US" altLang="vi-VN" sz="2400" dirty="0" err="1"/>
              <a:t>thế</a:t>
            </a:r>
            <a:r>
              <a:rPr lang="en-US" altLang="vi-VN" sz="2400" dirty="0"/>
              <a:t> </a:t>
            </a:r>
            <a:r>
              <a:rPr lang="en-US" altLang="vi-VN" sz="2400" dirty="0" err="1"/>
              <a:t>nào</a:t>
            </a:r>
            <a:r>
              <a:rPr lang="en-US" altLang="vi-VN" sz="2400" dirty="0"/>
              <a:t> </a:t>
            </a:r>
            <a:r>
              <a:rPr lang="en-US" altLang="vi-VN" sz="2400" dirty="0" err="1"/>
              <a:t>với</a:t>
            </a:r>
            <a:r>
              <a:rPr lang="en-US" altLang="vi-VN" sz="2400" dirty="0"/>
              <a:t> </a:t>
            </a:r>
            <a:r>
              <a:rPr lang="en-US" altLang="vi-VN" sz="2400" dirty="0" err="1"/>
              <a:t>nhau</a:t>
            </a:r>
            <a:r>
              <a:rPr lang="en-US" altLang="vi-VN" sz="2400" dirty="0"/>
              <a:t>?</a:t>
            </a:r>
          </a:p>
          <a:p>
            <a:pPr>
              <a:spcBef>
                <a:spcPct val="50000"/>
              </a:spcBef>
            </a:pPr>
            <a:r>
              <a:rPr lang="en-US" altLang="vi-VN" sz="2400" dirty="0">
                <a:solidFill>
                  <a:srgbClr val="FF0000"/>
                </a:solidFill>
              </a:rPr>
              <a:t>Ba </a:t>
            </a:r>
            <a:r>
              <a:rPr lang="en-US" altLang="vi-VN" sz="2400" dirty="0" err="1">
                <a:solidFill>
                  <a:srgbClr val="FF0000"/>
                </a:solidFill>
              </a:rPr>
              <a:t>điểm</a:t>
            </a:r>
            <a:r>
              <a:rPr lang="en-US" altLang="vi-VN" sz="2400" dirty="0">
                <a:solidFill>
                  <a:srgbClr val="FF0000"/>
                </a:solidFill>
              </a:rPr>
              <a:t> A, M, B </a:t>
            </a:r>
            <a:r>
              <a:rPr lang="en-US" altLang="vi-VN" sz="2400" dirty="0" err="1">
                <a:solidFill>
                  <a:srgbClr val="FF0000"/>
                </a:solidFill>
              </a:rPr>
              <a:t>là</a:t>
            </a:r>
            <a:r>
              <a:rPr lang="en-US" altLang="vi-VN" sz="2400" dirty="0">
                <a:solidFill>
                  <a:srgbClr val="FF0000"/>
                </a:solidFill>
              </a:rPr>
              <a:t> 3 </a:t>
            </a:r>
            <a:r>
              <a:rPr lang="en-US" altLang="vi-VN" sz="2400" dirty="0" err="1">
                <a:solidFill>
                  <a:srgbClr val="FF0000"/>
                </a:solidFill>
              </a:rPr>
              <a:t>điểm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thẳng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hàng</a:t>
            </a:r>
            <a:r>
              <a:rPr lang="en-US" altLang="vi-VN" sz="2400" dirty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/>
              <a:t>2.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M </a:t>
            </a:r>
            <a:r>
              <a:rPr lang="en-US" altLang="vi-VN" sz="2400" dirty="0" err="1"/>
              <a:t>nằm</a:t>
            </a:r>
            <a:r>
              <a:rPr lang="en-US" altLang="vi-VN" sz="2400" dirty="0"/>
              <a:t> ở </a:t>
            </a:r>
            <a:r>
              <a:rPr lang="en-US" altLang="vi-VN" sz="2400" dirty="0" err="1"/>
              <a:t>vị</a:t>
            </a:r>
            <a:r>
              <a:rPr lang="en-US" altLang="vi-VN" sz="2400" dirty="0"/>
              <a:t> </a:t>
            </a:r>
            <a:r>
              <a:rPr lang="en-US" altLang="vi-VN" sz="2400" dirty="0" err="1"/>
              <a:t>trí</a:t>
            </a:r>
            <a:r>
              <a:rPr lang="en-US" altLang="vi-VN" sz="2400" dirty="0"/>
              <a:t> </a:t>
            </a:r>
            <a:r>
              <a:rPr lang="en-US" altLang="vi-VN" sz="2400" dirty="0" err="1"/>
              <a:t>nào</a:t>
            </a:r>
            <a:r>
              <a:rPr lang="en-US" altLang="vi-VN" sz="2400" dirty="0"/>
              <a:t> so </a:t>
            </a:r>
            <a:r>
              <a:rPr lang="en-US" altLang="vi-VN" sz="2400" dirty="0" err="1"/>
              <a:t>với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A </a:t>
            </a:r>
            <a:r>
              <a:rPr lang="en-US" altLang="vi-VN" sz="2400" dirty="0" err="1"/>
              <a:t>và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điểm</a:t>
            </a:r>
            <a:r>
              <a:rPr lang="en-US" altLang="vi-VN" sz="2400" dirty="0"/>
              <a:t> B?</a:t>
            </a:r>
          </a:p>
          <a:p>
            <a:pPr>
              <a:spcBef>
                <a:spcPct val="50000"/>
              </a:spcBef>
            </a:pPr>
            <a:r>
              <a:rPr lang="en-US" altLang="vi-VN" sz="2400" dirty="0" err="1">
                <a:solidFill>
                  <a:srgbClr val="FF0000"/>
                </a:solidFill>
              </a:rPr>
              <a:t>Điểm</a:t>
            </a:r>
            <a:r>
              <a:rPr lang="en-US" altLang="vi-VN" sz="2400" dirty="0">
                <a:solidFill>
                  <a:srgbClr val="FF0000"/>
                </a:solidFill>
              </a:rPr>
              <a:t> M </a:t>
            </a:r>
            <a:r>
              <a:rPr lang="en-US" altLang="vi-VN" sz="2400" dirty="0" err="1">
                <a:solidFill>
                  <a:srgbClr val="FF0000"/>
                </a:solidFill>
              </a:rPr>
              <a:t>nằm</a:t>
            </a:r>
            <a:r>
              <a:rPr lang="en-US" altLang="vi-VN" sz="2400" dirty="0">
                <a:solidFill>
                  <a:srgbClr val="FF0000"/>
                </a:solidFill>
              </a:rPr>
              <a:t> ở </a:t>
            </a:r>
            <a:r>
              <a:rPr lang="en-US" altLang="vi-VN" sz="2400" dirty="0" err="1">
                <a:solidFill>
                  <a:srgbClr val="FF0000"/>
                </a:solidFill>
              </a:rPr>
              <a:t>giữa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điểm</a:t>
            </a:r>
            <a:r>
              <a:rPr lang="en-US" altLang="vi-VN" sz="2400" dirty="0">
                <a:solidFill>
                  <a:srgbClr val="FF0000"/>
                </a:solidFill>
              </a:rPr>
              <a:t> A </a:t>
            </a:r>
            <a:r>
              <a:rPr lang="en-US" altLang="vi-VN" sz="2400" dirty="0" err="1">
                <a:solidFill>
                  <a:srgbClr val="FF0000"/>
                </a:solidFill>
              </a:rPr>
              <a:t>và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điểm</a:t>
            </a:r>
            <a:r>
              <a:rPr lang="en-US" altLang="vi-VN" sz="2400" dirty="0">
                <a:solidFill>
                  <a:srgbClr val="FF0000"/>
                </a:solidFill>
              </a:rPr>
              <a:t> B.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/>
              <a:t>3.</a:t>
            </a:r>
            <a:r>
              <a:rPr lang="en-US" altLang="vi-VN" sz="2400" dirty="0"/>
              <a:t> </a:t>
            </a:r>
            <a:r>
              <a:rPr lang="en-US" altLang="vi-VN" sz="2400" dirty="0" err="1"/>
              <a:t>Dùng</a:t>
            </a:r>
            <a:r>
              <a:rPr lang="en-US" altLang="vi-VN" sz="2400" dirty="0"/>
              <a:t> </a:t>
            </a:r>
            <a:r>
              <a:rPr lang="en-US" altLang="vi-VN" sz="2400" dirty="0" err="1"/>
              <a:t>thước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đo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độ</a:t>
            </a:r>
            <a:r>
              <a:rPr lang="en-US" altLang="vi-VN" sz="2400" dirty="0"/>
              <a:t> </a:t>
            </a:r>
            <a:r>
              <a:rPr lang="en-US" altLang="vi-VN" sz="2400" dirty="0" err="1"/>
              <a:t>dài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đoạn</a:t>
            </a:r>
            <a:r>
              <a:rPr lang="en-US" altLang="vi-VN" sz="2400" dirty="0"/>
              <a:t> AM </a:t>
            </a:r>
            <a:r>
              <a:rPr lang="en-US" altLang="vi-VN" sz="2400" dirty="0" err="1"/>
              <a:t>và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độ</a:t>
            </a:r>
            <a:r>
              <a:rPr lang="en-US" altLang="vi-VN" sz="2400" dirty="0"/>
              <a:t> </a:t>
            </a:r>
            <a:r>
              <a:rPr lang="en-US" altLang="vi-VN" sz="2400" dirty="0" err="1"/>
              <a:t>dài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đoạn</a:t>
            </a:r>
            <a:r>
              <a:rPr lang="en-US" altLang="vi-VN" sz="2400" dirty="0"/>
              <a:t> MB (</a:t>
            </a:r>
            <a:r>
              <a:rPr lang="en-US" altLang="vi-VN" sz="2400" dirty="0" err="1"/>
              <a:t>ghi</a:t>
            </a:r>
            <a:r>
              <a:rPr lang="en-US" altLang="vi-VN" sz="2400" dirty="0"/>
              <a:t> </a:t>
            </a:r>
            <a:r>
              <a:rPr lang="en-US" altLang="vi-VN" sz="2400" dirty="0" err="1"/>
              <a:t>kết</a:t>
            </a:r>
            <a:r>
              <a:rPr lang="en-US" altLang="vi-VN" sz="2400" dirty="0"/>
              <a:t> </a:t>
            </a:r>
            <a:r>
              <a:rPr lang="en-US" altLang="vi-VN" sz="2400" dirty="0" err="1"/>
              <a:t>quả</a:t>
            </a:r>
            <a:r>
              <a:rPr lang="en-US" altLang="vi-VN" sz="2400" dirty="0"/>
              <a:t>).</a:t>
            </a:r>
          </a:p>
          <a:p>
            <a:pPr>
              <a:spcBef>
                <a:spcPct val="50000"/>
              </a:spcBef>
            </a:pPr>
            <a:r>
              <a:rPr lang="en-US" altLang="vi-VN" sz="2400" dirty="0" err="1">
                <a:solidFill>
                  <a:srgbClr val="FF0000"/>
                </a:solidFill>
              </a:rPr>
              <a:t>Độ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dài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đoạn</a:t>
            </a:r>
            <a:r>
              <a:rPr lang="en-US" altLang="vi-VN" sz="2400" dirty="0">
                <a:solidFill>
                  <a:srgbClr val="FF0000"/>
                </a:solidFill>
              </a:rPr>
              <a:t> AM = 3cm, </a:t>
            </a:r>
            <a:r>
              <a:rPr lang="en-US" altLang="vi-VN" sz="2400" dirty="0" err="1">
                <a:solidFill>
                  <a:srgbClr val="FF0000"/>
                </a:solidFill>
              </a:rPr>
              <a:t>độ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dài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đoạn</a:t>
            </a:r>
            <a:r>
              <a:rPr lang="en-US" altLang="vi-VN" sz="2400" dirty="0">
                <a:solidFill>
                  <a:srgbClr val="FF0000"/>
                </a:solidFill>
              </a:rPr>
              <a:t> MB = 3cm.</a:t>
            </a:r>
          </a:p>
          <a:p>
            <a:pPr>
              <a:spcBef>
                <a:spcPct val="50000"/>
              </a:spcBef>
            </a:pPr>
            <a:r>
              <a:rPr lang="en-US" altLang="vi-VN" sz="2400" b="1" dirty="0"/>
              <a:t>4.</a:t>
            </a:r>
            <a:r>
              <a:rPr lang="en-US" altLang="vi-VN" sz="2400" dirty="0"/>
              <a:t> </a:t>
            </a:r>
            <a:r>
              <a:rPr lang="en-US" altLang="vi-VN" sz="2400" dirty="0" err="1"/>
              <a:t>Em</a:t>
            </a:r>
            <a:r>
              <a:rPr lang="en-US" altLang="vi-VN" sz="2400" dirty="0"/>
              <a:t> </a:t>
            </a:r>
            <a:r>
              <a:rPr lang="en-US" altLang="vi-VN" sz="2400" dirty="0" err="1"/>
              <a:t>có</a:t>
            </a:r>
            <a:r>
              <a:rPr lang="en-US" altLang="vi-VN" sz="2400" dirty="0"/>
              <a:t> </a:t>
            </a:r>
            <a:r>
              <a:rPr lang="en-US" altLang="vi-VN" sz="2400" dirty="0" err="1"/>
              <a:t>nhận</a:t>
            </a:r>
            <a:r>
              <a:rPr lang="en-US" altLang="vi-VN" sz="2400" dirty="0"/>
              <a:t> </a:t>
            </a:r>
            <a:r>
              <a:rPr lang="en-US" altLang="vi-VN" sz="2400" dirty="0" err="1"/>
              <a:t>xét</a:t>
            </a:r>
            <a:r>
              <a:rPr lang="en-US" altLang="vi-VN" sz="2400" dirty="0"/>
              <a:t> </a:t>
            </a:r>
            <a:r>
              <a:rPr lang="en-US" altLang="vi-VN" sz="2400" dirty="0" err="1"/>
              <a:t>gì</a:t>
            </a:r>
            <a:r>
              <a:rPr lang="en-US" altLang="vi-VN" sz="2400" dirty="0"/>
              <a:t> </a:t>
            </a:r>
            <a:r>
              <a:rPr lang="en-US" altLang="vi-VN" sz="2400" dirty="0" err="1"/>
              <a:t>về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độ</a:t>
            </a:r>
            <a:r>
              <a:rPr lang="en-US" altLang="vi-VN" sz="2400" dirty="0"/>
              <a:t> </a:t>
            </a:r>
            <a:r>
              <a:rPr lang="en-US" altLang="vi-VN" sz="2400" dirty="0" err="1"/>
              <a:t>dài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đoạn</a:t>
            </a:r>
            <a:r>
              <a:rPr lang="en-US" altLang="vi-VN" sz="2400" dirty="0"/>
              <a:t> AM </a:t>
            </a:r>
            <a:r>
              <a:rPr lang="en-US" altLang="vi-VN" sz="2400" dirty="0" err="1"/>
              <a:t>và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độ</a:t>
            </a:r>
            <a:r>
              <a:rPr lang="en-US" altLang="vi-VN" sz="2400" dirty="0"/>
              <a:t> </a:t>
            </a:r>
            <a:r>
              <a:rPr lang="en-US" altLang="vi-VN" sz="2400" dirty="0" err="1"/>
              <a:t>dài</a:t>
            </a:r>
            <a:r>
              <a:rPr lang="en-US" altLang="vi-VN" sz="2400" dirty="0"/>
              <a:t> </a:t>
            </a:r>
            <a:r>
              <a:rPr lang="en-US" altLang="vi-VN" sz="2400" dirty="0" err="1"/>
              <a:t>đoạnMB</a:t>
            </a:r>
            <a:r>
              <a:rPr lang="en-US" altLang="vi-VN" sz="2400" dirty="0"/>
              <a:t>?</a:t>
            </a:r>
          </a:p>
          <a:p>
            <a:pPr>
              <a:spcBef>
                <a:spcPct val="50000"/>
              </a:spcBef>
            </a:pPr>
            <a:r>
              <a:rPr lang="en-US" altLang="vi-VN" sz="2400" dirty="0" err="1">
                <a:solidFill>
                  <a:srgbClr val="FF0000"/>
                </a:solidFill>
              </a:rPr>
              <a:t>Độ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dài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đoạn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thẳng</a:t>
            </a:r>
            <a:r>
              <a:rPr lang="en-US" altLang="vi-VN" sz="2400" dirty="0">
                <a:solidFill>
                  <a:srgbClr val="FF0000"/>
                </a:solidFill>
              </a:rPr>
              <a:t> AM </a:t>
            </a:r>
            <a:r>
              <a:rPr lang="en-US" altLang="vi-VN" sz="2400" dirty="0" err="1">
                <a:solidFill>
                  <a:srgbClr val="FF0000"/>
                </a:solidFill>
              </a:rPr>
              <a:t>bằng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độ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dài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đoạn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thẳng</a:t>
            </a:r>
            <a:r>
              <a:rPr lang="en-US" altLang="vi-VN" sz="2400" dirty="0">
                <a:solidFill>
                  <a:srgbClr val="FF0000"/>
                </a:solidFill>
              </a:rPr>
              <a:t> MB </a:t>
            </a:r>
            <a:r>
              <a:rPr lang="en-US" altLang="vi-VN" sz="2400" dirty="0" err="1">
                <a:solidFill>
                  <a:srgbClr val="FF0000"/>
                </a:solidFill>
              </a:rPr>
              <a:t>và</a:t>
            </a:r>
            <a:r>
              <a:rPr lang="en-US" altLang="vi-VN" sz="2400" dirty="0">
                <a:solidFill>
                  <a:srgbClr val="FF0000"/>
                </a:solidFill>
              </a:rPr>
              <a:t> </a:t>
            </a:r>
            <a:r>
              <a:rPr lang="en-US" altLang="vi-VN" sz="2400" dirty="0" err="1">
                <a:solidFill>
                  <a:srgbClr val="FF0000"/>
                </a:solidFill>
              </a:rPr>
              <a:t>bằng</a:t>
            </a:r>
            <a:r>
              <a:rPr lang="en-US" altLang="vi-VN" sz="2400" dirty="0">
                <a:solidFill>
                  <a:srgbClr val="FF0000"/>
                </a:solidFill>
              </a:rPr>
              <a:t> 3cm</a:t>
            </a:r>
          </a:p>
          <a:p>
            <a:pPr>
              <a:spcBef>
                <a:spcPct val="50000"/>
              </a:spcBef>
            </a:pPr>
            <a:endParaRPr lang="en-US" altLang="vi-VN" sz="2400" dirty="0">
              <a:solidFill>
                <a:srgbClr val="FF0000"/>
              </a:solidFill>
            </a:endParaRPr>
          </a:p>
        </p:txBody>
      </p:sp>
      <p:grpSp>
        <p:nvGrpSpPr>
          <p:cNvPr id="9230" name="Group 14"/>
          <p:cNvGrpSpPr>
            <a:grpSpLocks/>
          </p:cNvGrpSpPr>
          <p:nvPr/>
        </p:nvGrpSpPr>
        <p:grpSpPr bwMode="auto">
          <a:xfrm>
            <a:off x="1447800" y="697082"/>
            <a:ext cx="4546600" cy="614363"/>
            <a:chOff x="976" y="509"/>
            <a:chExt cx="2864" cy="387"/>
          </a:xfrm>
        </p:grpSpPr>
        <p:grpSp>
          <p:nvGrpSpPr>
            <p:cNvPr id="9226" name="Group 10"/>
            <p:cNvGrpSpPr>
              <a:grpSpLocks/>
            </p:cNvGrpSpPr>
            <p:nvPr/>
          </p:nvGrpSpPr>
          <p:grpSpPr bwMode="auto">
            <a:xfrm>
              <a:off x="1072" y="800"/>
              <a:ext cx="2688" cy="96"/>
              <a:chOff x="1008" y="672"/>
              <a:chExt cx="2688" cy="96"/>
            </a:xfrm>
          </p:grpSpPr>
          <p:sp>
            <p:nvSpPr>
              <p:cNvPr id="9221" name="Line 5"/>
              <p:cNvSpPr>
                <a:spLocks noChangeShapeType="1"/>
              </p:cNvSpPr>
              <p:nvPr/>
            </p:nvSpPr>
            <p:spPr bwMode="auto">
              <a:xfrm>
                <a:off x="1008" y="720"/>
                <a:ext cx="13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b="1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222" name="Line 6"/>
              <p:cNvSpPr>
                <a:spLocks noChangeShapeType="1"/>
              </p:cNvSpPr>
              <p:nvPr/>
            </p:nvSpPr>
            <p:spPr bwMode="auto">
              <a:xfrm>
                <a:off x="2352" y="720"/>
                <a:ext cx="13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b="1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223" name="Line 7"/>
              <p:cNvSpPr>
                <a:spLocks noChangeShapeType="1"/>
              </p:cNvSpPr>
              <p:nvPr/>
            </p:nvSpPr>
            <p:spPr bwMode="auto">
              <a:xfrm>
                <a:off x="2352" y="67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b="1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224" name="Line 8"/>
              <p:cNvSpPr>
                <a:spLocks noChangeShapeType="1"/>
              </p:cNvSpPr>
              <p:nvPr/>
            </p:nvSpPr>
            <p:spPr bwMode="auto">
              <a:xfrm>
                <a:off x="1008" y="67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b="1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9225" name="Line 9"/>
              <p:cNvSpPr>
                <a:spLocks noChangeShapeType="1"/>
              </p:cNvSpPr>
              <p:nvPr/>
            </p:nvSpPr>
            <p:spPr bwMode="auto">
              <a:xfrm>
                <a:off x="3696" y="67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b="1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976" y="516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dirty="0">
                  <a:solidFill>
                    <a:schemeClr val="accent1">
                      <a:lumMod val="75000"/>
                    </a:schemeClr>
                  </a:solidFill>
                </a:rPr>
                <a:t>A</a:t>
              </a:r>
            </a:p>
          </p:txBody>
        </p:sp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2271" y="516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>
                  <a:solidFill>
                    <a:schemeClr val="accent1">
                      <a:lumMod val="75000"/>
                    </a:schemeClr>
                  </a:solidFill>
                </a:rPr>
                <a:t>M</a:t>
              </a:r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3648" y="509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dirty="0">
                  <a:solidFill>
                    <a:schemeClr val="accent1">
                      <a:lumMod val="75000"/>
                    </a:schemeClr>
                  </a:solidFill>
                </a:rPr>
                <a:t>B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324893" y="728896"/>
            <a:ext cx="88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3cm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32300" y="697082"/>
            <a:ext cx="88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3cm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8686800" cy="655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  <a:p>
            <a:pPr>
              <a:spcBef>
                <a:spcPct val="50000"/>
              </a:spcBef>
            </a:pPr>
            <a:endParaRPr lang="en-US" altLang="vi-VN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89611" y="1445628"/>
            <a:ext cx="8153400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endParaRPr lang="en-US" altLang="vi-VN" sz="2400" dirty="0"/>
          </a:p>
          <a:p>
            <a:pPr>
              <a:buFontTx/>
              <a:buChar char="•"/>
            </a:pPr>
            <a:endParaRPr lang="en-US" altLang="vi-VN" sz="2400" dirty="0"/>
          </a:p>
          <a:p>
            <a:endParaRPr lang="en-US" altLang="vi-VN" sz="2400" dirty="0"/>
          </a:p>
          <a:p>
            <a:pPr>
              <a:buFontTx/>
              <a:buChar char="•"/>
            </a:pPr>
            <a:r>
              <a:rPr lang="en-US" altLang="vi-VN" sz="2400" dirty="0"/>
              <a:t> 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B.</a:t>
            </a:r>
          </a:p>
          <a:p>
            <a:pPr>
              <a:buFontTx/>
              <a:buChar char="•"/>
            </a:pPr>
            <a:endParaRPr lang="en-US" altLang="vi-VN" sz="32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AM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MB.</a:t>
            </a:r>
          </a:p>
          <a:p>
            <a:pPr>
              <a:buFontTx/>
              <a:buChar char="•"/>
            </a:pP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: AM = MB.</a:t>
            </a:r>
          </a:p>
          <a:p>
            <a:endParaRPr lang="en-US" altLang="vi-VN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altLang="vi-VN" sz="3200" b="1" dirty="0">
                <a:latin typeface="Times New Roman" pitchFamily="18" charset="0"/>
                <a:cs typeface="Times New Roman" pitchFamily="18" charset="0"/>
              </a:rPr>
              <a:t> AB.</a:t>
            </a:r>
          </a:p>
          <a:p>
            <a:endParaRPr lang="en-US" altLang="vi-VN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vi-VN" dirty="0"/>
          </a:p>
          <a:p>
            <a:endParaRPr lang="en-US" altLang="vi-VN" dirty="0"/>
          </a:p>
          <a:p>
            <a:endParaRPr lang="en-US" altLang="vi-VN" dirty="0"/>
          </a:p>
          <a:p>
            <a:endParaRPr lang="en-US" altLang="vi-VN" dirty="0"/>
          </a:p>
        </p:txBody>
      </p:sp>
      <p:grpSp>
        <p:nvGrpSpPr>
          <p:cNvPr id="20" name="Group 14"/>
          <p:cNvGrpSpPr>
            <a:grpSpLocks/>
          </p:cNvGrpSpPr>
          <p:nvPr/>
        </p:nvGrpSpPr>
        <p:grpSpPr bwMode="auto">
          <a:xfrm>
            <a:off x="1524000" y="1366837"/>
            <a:ext cx="4546600" cy="614363"/>
            <a:chOff x="976" y="509"/>
            <a:chExt cx="2864" cy="387"/>
          </a:xfrm>
        </p:grpSpPr>
        <p:grpSp>
          <p:nvGrpSpPr>
            <p:cNvPr id="21" name="Group 10"/>
            <p:cNvGrpSpPr>
              <a:grpSpLocks/>
            </p:cNvGrpSpPr>
            <p:nvPr/>
          </p:nvGrpSpPr>
          <p:grpSpPr bwMode="auto">
            <a:xfrm>
              <a:off x="1072" y="800"/>
              <a:ext cx="2688" cy="96"/>
              <a:chOff x="1008" y="672"/>
              <a:chExt cx="2688" cy="96"/>
            </a:xfrm>
          </p:grpSpPr>
          <p:sp>
            <p:nvSpPr>
              <p:cNvPr id="25" name="Line 5"/>
              <p:cNvSpPr>
                <a:spLocks noChangeShapeType="1"/>
              </p:cNvSpPr>
              <p:nvPr/>
            </p:nvSpPr>
            <p:spPr bwMode="auto">
              <a:xfrm>
                <a:off x="1008" y="720"/>
                <a:ext cx="13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b="1"/>
              </a:p>
            </p:txBody>
          </p:sp>
          <p:sp>
            <p:nvSpPr>
              <p:cNvPr id="26" name="Line 6"/>
              <p:cNvSpPr>
                <a:spLocks noChangeShapeType="1"/>
              </p:cNvSpPr>
              <p:nvPr/>
            </p:nvSpPr>
            <p:spPr bwMode="auto">
              <a:xfrm>
                <a:off x="2352" y="720"/>
                <a:ext cx="13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b="1"/>
              </a:p>
            </p:txBody>
          </p:sp>
          <p:sp>
            <p:nvSpPr>
              <p:cNvPr id="27" name="Line 7"/>
              <p:cNvSpPr>
                <a:spLocks noChangeShapeType="1"/>
              </p:cNvSpPr>
              <p:nvPr/>
            </p:nvSpPr>
            <p:spPr bwMode="auto">
              <a:xfrm>
                <a:off x="2352" y="67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b="1"/>
              </a:p>
            </p:txBody>
          </p:sp>
          <p:sp>
            <p:nvSpPr>
              <p:cNvPr id="28" name="Line 8"/>
              <p:cNvSpPr>
                <a:spLocks noChangeShapeType="1"/>
              </p:cNvSpPr>
              <p:nvPr/>
            </p:nvSpPr>
            <p:spPr bwMode="auto">
              <a:xfrm>
                <a:off x="1008" y="67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b="1"/>
              </a:p>
            </p:txBody>
          </p:sp>
          <p:sp>
            <p:nvSpPr>
              <p:cNvPr id="29" name="Line 9"/>
              <p:cNvSpPr>
                <a:spLocks noChangeShapeType="1"/>
              </p:cNvSpPr>
              <p:nvPr/>
            </p:nvSpPr>
            <p:spPr bwMode="auto">
              <a:xfrm>
                <a:off x="3696" y="672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b="1"/>
              </a:p>
            </p:txBody>
          </p:sp>
        </p:grpSp>
        <p:sp>
          <p:nvSpPr>
            <p:cNvPr id="22" name="Text Box 11"/>
            <p:cNvSpPr txBox="1">
              <a:spLocks noChangeArrowheads="1"/>
            </p:cNvSpPr>
            <p:nvPr/>
          </p:nvSpPr>
          <p:spPr bwMode="auto">
            <a:xfrm>
              <a:off x="976" y="516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dirty="0"/>
                <a:t>A</a:t>
              </a:r>
            </a:p>
          </p:txBody>
        </p:sp>
        <p:sp>
          <p:nvSpPr>
            <p:cNvPr id="23" name="Text Box 12"/>
            <p:cNvSpPr txBox="1">
              <a:spLocks noChangeArrowheads="1"/>
            </p:cNvSpPr>
            <p:nvPr/>
          </p:nvSpPr>
          <p:spPr bwMode="auto">
            <a:xfrm>
              <a:off x="2271" y="516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/>
                <a:t>M</a:t>
              </a:r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3648" y="509"/>
              <a:ext cx="1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2400" b="1" dirty="0"/>
                <a:t>B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311400" y="1437778"/>
            <a:ext cx="88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3cm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45000" y="1442243"/>
            <a:ext cx="88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3cm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45164" y="238542"/>
            <a:ext cx="69938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955</Words>
  <Application>Microsoft Office PowerPoint</Application>
  <PresentationFormat>On-screen Show (4:3)</PresentationFormat>
  <Paragraphs>205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9998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ITQuangNam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BKV</cp:lastModifiedBy>
  <cp:revision>40</cp:revision>
  <dcterms:created xsi:type="dcterms:W3CDTF">2009-10-30T14:58:22Z</dcterms:created>
  <dcterms:modified xsi:type="dcterms:W3CDTF">2022-01-25T07:41:06Z</dcterms:modified>
</cp:coreProperties>
</file>