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69" r:id="rId3"/>
    <p:sldId id="267" r:id="rId4"/>
    <p:sldId id="266" r:id="rId5"/>
    <p:sldId id="257" r:id="rId6"/>
    <p:sldId id="258" r:id="rId7"/>
    <p:sldId id="259" r:id="rId8"/>
    <p:sldId id="260" r:id="rId9"/>
    <p:sldId id="262" r:id="rId10"/>
    <p:sldId id="261" r:id="rId11"/>
    <p:sldId id="263" r:id="rId12"/>
    <p:sldId id="264" r:id="rId1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2D9506-F80C-4FDF-992E-10D324CBD43B}" type="datetimeFigureOut">
              <a:rPr lang="vi-VN" smtClean="0"/>
              <a:t>19/02/2022</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DE53FE-94BA-4774-AB7C-14957C409192}" type="slidenum">
              <a:rPr lang="vi-VN" smtClean="0"/>
              <a:t>‹#›</a:t>
            </a:fld>
            <a:endParaRPr lang="vi-VN"/>
          </a:p>
        </p:txBody>
      </p:sp>
    </p:spTree>
    <p:extLst>
      <p:ext uri="{BB962C8B-B14F-4D97-AF65-F5344CB8AC3E}">
        <p14:creationId xmlns:p14="http://schemas.microsoft.com/office/powerpoint/2010/main" val="171922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8E14A3-3FBB-459C-89C2-669C71EB51EE}" type="slidenum">
              <a:rPr lang="en-US" smtClean="0"/>
              <a:pPr fontAlgn="base">
                <a:spcBef>
                  <a:spcPct val="0"/>
                </a:spcBef>
                <a:spcAft>
                  <a:spcPct val="0"/>
                </a:spcAft>
                <a:defRPr/>
              </a:pPr>
              <a:t>3</a:t>
            </a:fld>
            <a:endParaRPr lang="en-US" smtClean="0"/>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7DDF29-F45F-4BE0-AED2-FEDBF5797118}" type="slidenum">
              <a:rPr lang="en-US" smtClean="0"/>
              <a:pPr fontAlgn="base">
                <a:spcBef>
                  <a:spcPct val="0"/>
                </a:spcBef>
                <a:spcAft>
                  <a:spcPct val="0"/>
                </a:spcAft>
                <a:defRPr/>
              </a:pPr>
              <a:t>8</a:t>
            </a:fld>
            <a:endParaRPr lang="en-US" smtClean="0"/>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19/02/2022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57925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19/02/2022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85884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19/02/2022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138629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5408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640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3505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902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64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360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3480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95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19/02/2022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660199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1477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9654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3261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B82168-FA31-4407-9391-1C78761DAE41}" type="datetimeFigureOut">
              <a:rPr lang="vi-VN" smtClean="0"/>
              <a:t>19/02/2022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16192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BB82168-FA31-4407-9391-1C78761DAE41}" type="datetimeFigureOut">
              <a:rPr lang="vi-VN" smtClean="0"/>
              <a:t>19/02/2022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88615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BB82168-FA31-4407-9391-1C78761DAE41}" type="datetimeFigureOut">
              <a:rPr lang="vi-VN" smtClean="0"/>
              <a:t>19/02/2022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60084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BB82168-FA31-4407-9391-1C78761DAE41}" type="datetimeFigureOut">
              <a:rPr lang="vi-VN" smtClean="0"/>
              <a:t>19/02/2022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041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82168-FA31-4407-9391-1C78761DAE41}" type="datetimeFigureOut">
              <a:rPr lang="vi-VN" smtClean="0"/>
              <a:t>19/02/2022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342569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82168-FA31-4407-9391-1C78761DAE41}" type="datetimeFigureOut">
              <a:rPr lang="vi-VN" smtClean="0"/>
              <a:t>19/02/2022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593038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82168-FA31-4407-9391-1C78761DAE41}" type="datetimeFigureOut">
              <a:rPr lang="vi-VN" smtClean="0"/>
              <a:t>19/02/2022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97608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82168-FA31-4407-9391-1C78761DAE41}" type="datetimeFigureOut">
              <a:rPr lang="vi-VN" smtClean="0"/>
              <a:t>19/02/2022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DF0F5-BAFF-444E-B5C9-7A8493832FF3}" type="slidenum">
              <a:rPr lang="vi-VN" smtClean="0"/>
              <a:t>‹#›</a:t>
            </a:fld>
            <a:endParaRPr lang="vi-VN"/>
          </a:p>
        </p:txBody>
      </p:sp>
    </p:spTree>
    <p:extLst>
      <p:ext uri="{BB962C8B-B14F-4D97-AF65-F5344CB8AC3E}">
        <p14:creationId xmlns:p14="http://schemas.microsoft.com/office/powerpoint/2010/main" val="15967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10CBE-4F68-44A3-99A2-35606378CA1E}" type="datetimeFigureOut">
              <a:rPr lang="en-US" smtClean="0">
                <a:solidFill>
                  <a:prstClr val="black">
                    <a:tint val="75000"/>
                  </a:prstClr>
                </a:solidFill>
              </a:rPr>
              <a:pPr/>
              <a:t>2/19/2022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64E64-87FC-4053-B1BA-A6A041BA48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0655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905000"/>
          </a:xfrm>
        </p:spPr>
        <p:txBody>
          <a:bodyPr>
            <a:prstTxWarp prst="textArchUp">
              <a:avLst/>
            </a:prstTxWarp>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0070C0"/>
                </a:solidFill>
                <a:effectLst>
                  <a:outerShdw blurRad="76200" dist="50800" dir="5400000" algn="tl" rotWithShape="0">
                    <a:srgbClr val="000000">
                      <a:alpha val="65000"/>
                    </a:srgbClr>
                  </a:outerShdw>
                </a:effectLst>
                <a:latin typeface="Times New Roman" pitchFamily="18" charset="0"/>
                <a:cs typeface="Times New Roman" pitchFamily="18" charset="0"/>
              </a:rPr>
              <a:t>TRƯỜNG TIỂU HỌC </a:t>
            </a:r>
            <a:r>
              <a:rPr lang="en-US" sz="6000" b="1" spc="50" dirty="0" smtClean="0">
                <a:ln w="11430"/>
                <a:solidFill>
                  <a:srgbClr val="0070C0"/>
                </a:solidFill>
                <a:effectLst>
                  <a:outerShdw blurRad="76200" dist="50800" dir="5400000" algn="tl" rotWithShape="0">
                    <a:srgbClr val="000000">
                      <a:alpha val="65000"/>
                    </a:srgbClr>
                  </a:outerShdw>
                </a:effectLst>
                <a:latin typeface="Times New Roman" pitchFamily="18" charset="0"/>
                <a:cs typeface="Times New Roman" pitchFamily="18" charset="0"/>
              </a:rPr>
              <a:t>ÁI MỘ A</a:t>
            </a:r>
            <a:endParaRPr lang="en-US" sz="6000" b="1" spc="50" dirty="0">
              <a:ln w="11430"/>
              <a:solidFill>
                <a:srgbClr val="0070C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TextBox 4"/>
          <p:cNvSpPr txBox="1"/>
          <p:nvPr/>
        </p:nvSpPr>
        <p:spPr>
          <a:xfrm>
            <a:off x="0" y="2770257"/>
            <a:ext cx="9144000" cy="1323439"/>
          </a:xfrm>
          <a:prstGeom prst="rect">
            <a:avLst/>
          </a:prstGeom>
          <a:noFill/>
        </p:spPr>
        <p:txBody>
          <a:bodyPr wrap="square" rtlCol="0">
            <a:spAutoFit/>
          </a:bodyPr>
          <a:lstStyle/>
          <a:p>
            <a:pPr algn="ctr"/>
            <a:r>
              <a:rPr lang="en-US" sz="40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Times New Roman" pitchFamily="18" charset="0"/>
                <a:cs typeface="Times New Roman" pitchFamily="18" charset="0"/>
              </a:rPr>
              <a:t>TOÁN:LUYỆN </a:t>
            </a:r>
            <a:r>
              <a:rPr lang="en-US"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Times New Roman" pitchFamily="18" charset="0"/>
                <a:cs typeface="Times New Roman" pitchFamily="18" charset="0"/>
              </a:rPr>
              <a:t>TẬP CHUNG </a:t>
            </a:r>
            <a:r>
              <a:rPr lang="en-US" sz="40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p>
          <a:p>
            <a:pPr algn="ctr"/>
            <a:r>
              <a:rPr lang="en-US" sz="40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Times New Roman" pitchFamily="18" charset="0"/>
                <a:cs typeface="Times New Roman" pitchFamily="18" charset="0"/>
              </a:rPr>
              <a:t>TRANG 124</a:t>
            </a:r>
            <a:endParaRPr lang="en-US"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6" name="TextBox 5"/>
          <p:cNvSpPr txBox="1"/>
          <p:nvPr/>
        </p:nvSpPr>
        <p:spPr>
          <a:xfrm>
            <a:off x="381000" y="5410200"/>
            <a:ext cx="8610600" cy="646331"/>
          </a:xfrm>
          <a:prstGeom prst="rect">
            <a:avLst/>
          </a:prstGeom>
          <a:noFill/>
        </p:spPr>
        <p:txBody>
          <a:bodyPr wrap="square" rtlCol="0">
            <a:spAutoFit/>
          </a:bodyPr>
          <a:lstStyle/>
          <a:p>
            <a:pPr algn="ctr"/>
            <a:r>
              <a:rPr lang="en-US" sz="3600" b="1" dirty="0" smtClean="0">
                <a:solidFill>
                  <a:srgbClr val="FF0066"/>
                </a:solidFill>
                <a:latin typeface="Times New Roman" pitchFamily="18" charset="0"/>
                <a:cs typeface="Times New Roman" pitchFamily="18" charset="0"/>
              </a:rPr>
              <a:t>TOÁN LỚP 4</a:t>
            </a:r>
            <a:endParaRPr lang="en-US" sz="3600" b="1" dirty="0">
              <a:solidFill>
                <a:srgbClr val="FF0066"/>
              </a:solidFill>
              <a:latin typeface="Times New Roman" pitchFamily="18" charset="0"/>
              <a:cs typeface="Times New Roman" pitchFamily="18" charset="0"/>
            </a:endParaRPr>
          </a:p>
        </p:txBody>
      </p:sp>
    </p:spTree>
    <p:extLst>
      <p:ext uri="{BB962C8B-B14F-4D97-AF65-F5344CB8AC3E}">
        <p14:creationId xmlns:p14="http://schemas.microsoft.com/office/powerpoint/2010/main" val="3272108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9036496" cy="5760640"/>
          </a:xfrm>
        </p:spPr>
        <p:txBody>
          <a:bodyPr>
            <a:normAutofit/>
          </a:bodyPr>
          <a:lstStyle/>
          <a:p>
            <a:pPr algn="l"/>
            <a:r>
              <a:rPr lang="vi-VN" b="1" dirty="0">
                <a:solidFill>
                  <a:schemeClr val="accent6">
                    <a:lumMod val="75000"/>
                  </a:schemeClr>
                </a:solidFill>
              </a:rPr>
              <a:t>Phương pháp giải:</a:t>
            </a:r>
            <a:r>
              <a:rPr lang="vi-VN" dirty="0">
                <a:solidFill>
                  <a:srgbClr val="FF0000"/>
                </a:solidFill>
              </a:rPr>
              <a:t/>
            </a:r>
            <a:br>
              <a:rPr lang="vi-VN" dirty="0">
                <a:solidFill>
                  <a:srgbClr val="FF0000"/>
                </a:solidFill>
              </a:rPr>
            </a:br>
            <a:r>
              <a:rPr lang="vi-VN" sz="3000" dirty="0"/>
              <a:t>- Áp dụng tính chất: Hình bình hành có các cặp cạnh đối diện song song và bằng nhau.</a:t>
            </a:r>
            <a:br>
              <a:rPr lang="vi-VN" sz="3000" dirty="0"/>
            </a:br>
            <a:r>
              <a:rPr lang="vi-VN" sz="3000" dirty="0"/>
              <a:t>- Diện tích hình chữ nhật = chiều dài × chiều rộng.</a:t>
            </a:r>
            <a:br>
              <a:rPr lang="vi-VN" sz="3000" dirty="0"/>
            </a:br>
            <a:r>
              <a:rPr lang="vi-VN" sz="3000" dirty="0"/>
              <a:t>- Diện tích hình bình hành = độ dài đáy × chiều cao tương ứng.</a:t>
            </a:r>
            <a:br>
              <a:rPr lang="vi-VN" sz="3000" dirty="0"/>
            </a:br>
            <a:endParaRPr lang="vi-VN" sz="3000" dirty="0"/>
          </a:p>
        </p:txBody>
      </p:sp>
    </p:spTree>
    <p:extLst>
      <p:ext uri="{BB962C8B-B14F-4D97-AF65-F5344CB8AC3E}">
        <p14:creationId xmlns:p14="http://schemas.microsoft.com/office/powerpoint/2010/main" val="4177911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25" y="1124744"/>
            <a:ext cx="9001000" cy="4524315"/>
          </a:xfrm>
          <a:prstGeom prst="rect">
            <a:avLst/>
          </a:prstGeom>
        </p:spPr>
        <p:txBody>
          <a:bodyPr wrap="square">
            <a:spAutoFit/>
          </a:bodyPr>
          <a:lstStyle/>
          <a:p>
            <a:r>
              <a:rPr lang="vi-VN" sz="2400" dirty="0">
                <a:latin typeface="+mj-lt"/>
              </a:rPr>
              <a:t>a) Các đoạn thẳng AN và MC là hai cạnh đối diện của hình bình hành AMNC nên chúng song song và bằng nhau.</a:t>
            </a:r>
          </a:p>
          <a:p>
            <a:r>
              <a:rPr lang="vi-VN" sz="2400" dirty="0">
                <a:latin typeface="+mj-lt"/>
              </a:rPr>
              <a:t>b) </a:t>
            </a:r>
            <a:endParaRPr lang="vi-VN" sz="2400" dirty="0" smtClean="0">
              <a:latin typeface="+mj-lt"/>
            </a:endParaRPr>
          </a:p>
          <a:p>
            <a:r>
              <a:rPr lang="vi-VN" sz="2400" dirty="0" smtClean="0">
                <a:latin typeface="+mj-lt"/>
              </a:rPr>
              <a:t>Diện </a:t>
            </a:r>
            <a:r>
              <a:rPr lang="vi-VN" sz="2400" dirty="0">
                <a:latin typeface="+mj-lt"/>
              </a:rPr>
              <a:t>tích hình chữ nhật ABCD là : </a:t>
            </a:r>
            <a:endParaRPr lang="vi-VN" sz="2400" dirty="0" smtClean="0">
              <a:latin typeface="+mj-lt"/>
            </a:endParaRPr>
          </a:p>
          <a:p>
            <a:r>
              <a:rPr lang="vi-VN" sz="2400" dirty="0">
                <a:latin typeface="+mj-lt"/>
              </a:rPr>
              <a:t> </a:t>
            </a:r>
            <a:r>
              <a:rPr lang="vi-VN" sz="2400" dirty="0" smtClean="0">
                <a:latin typeface="+mj-lt"/>
              </a:rPr>
              <a:t>                                12 </a:t>
            </a:r>
            <a:r>
              <a:rPr lang="vi-VN" sz="2400" dirty="0">
                <a:latin typeface="+mj-lt"/>
              </a:rPr>
              <a:t>x 5 = 60 (cm</a:t>
            </a:r>
            <a:r>
              <a:rPr lang="vi-VN" sz="2400" baseline="30000" dirty="0">
                <a:latin typeface="+mj-lt"/>
              </a:rPr>
              <a:t>2</a:t>
            </a:r>
            <a:r>
              <a:rPr lang="vi-VN" sz="2400" dirty="0">
                <a:latin typeface="+mj-lt"/>
              </a:rPr>
              <a:t>)</a:t>
            </a:r>
          </a:p>
          <a:p>
            <a:r>
              <a:rPr lang="vi-VN" sz="2400" dirty="0">
                <a:latin typeface="+mj-lt"/>
              </a:rPr>
              <a:t>Vì điểm N là trung điểm của cạnh DC nên độ dài của đoạn thẳng NC là:</a:t>
            </a:r>
          </a:p>
          <a:p>
            <a:r>
              <a:rPr lang="vi-VN" sz="2400" dirty="0" smtClean="0">
                <a:latin typeface="+mj-lt"/>
              </a:rPr>
              <a:t>                                12 : 2 </a:t>
            </a:r>
            <a:r>
              <a:rPr lang="vi-VN" sz="2400" dirty="0">
                <a:latin typeface="+mj-lt"/>
              </a:rPr>
              <a:t>= 6 (cm)</a:t>
            </a:r>
          </a:p>
          <a:p>
            <a:r>
              <a:rPr lang="vi-VN" sz="2400" dirty="0">
                <a:latin typeface="+mj-lt"/>
              </a:rPr>
              <a:t>Diện tích hình bình hành AMCN bằng:</a:t>
            </a:r>
          </a:p>
          <a:p>
            <a:r>
              <a:rPr lang="vi-VN" sz="2400" dirty="0" smtClean="0">
                <a:latin typeface="+mj-lt"/>
              </a:rPr>
              <a:t>                                6 </a:t>
            </a:r>
            <a:r>
              <a:rPr lang="vi-VN" sz="2400" dirty="0">
                <a:latin typeface="+mj-lt"/>
              </a:rPr>
              <a:t>x 5 = 30 (cm</a:t>
            </a:r>
            <a:r>
              <a:rPr lang="vi-VN" sz="2400" baseline="30000" dirty="0">
                <a:latin typeface="+mj-lt"/>
              </a:rPr>
              <a:t>2</a:t>
            </a:r>
            <a:r>
              <a:rPr lang="vi-VN" sz="2400" dirty="0">
                <a:latin typeface="+mj-lt"/>
              </a:rPr>
              <a:t>)</a:t>
            </a:r>
          </a:p>
          <a:p>
            <a:r>
              <a:rPr lang="vi-VN" sz="2400" dirty="0" smtClean="0">
                <a:latin typeface="+mj-lt"/>
              </a:rPr>
              <a:t>Ta có :                     60 </a:t>
            </a:r>
            <a:r>
              <a:rPr lang="vi-VN" sz="2400" dirty="0">
                <a:latin typeface="+mj-lt"/>
              </a:rPr>
              <a:t>: 30 = 2 (lần</a:t>
            </a:r>
            <a:r>
              <a:rPr lang="vi-VN" sz="2400" dirty="0" smtClean="0">
                <a:latin typeface="+mj-lt"/>
              </a:rPr>
              <a:t>)</a:t>
            </a:r>
          </a:p>
          <a:p>
            <a:r>
              <a:rPr lang="vi-VN" sz="2400" dirty="0">
                <a:latin typeface="+mj-lt"/>
              </a:rPr>
              <a:t>Vậy diện tích hình chữ nhật ABCD </a:t>
            </a:r>
            <a:r>
              <a:rPr lang="vi-VN" sz="2400" dirty="0" smtClean="0">
                <a:latin typeface="+mj-lt"/>
              </a:rPr>
              <a:t>gấp </a:t>
            </a:r>
            <a:r>
              <a:rPr lang="vi-VN" sz="2400" dirty="0">
                <a:latin typeface="+mj-lt"/>
              </a:rPr>
              <a:t>đôi diện tích hình bình hành AMCN.</a:t>
            </a:r>
          </a:p>
        </p:txBody>
      </p:sp>
      <p:sp>
        <p:nvSpPr>
          <p:cNvPr id="5" name="Rectangle 4"/>
          <p:cNvSpPr/>
          <p:nvPr/>
        </p:nvSpPr>
        <p:spPr>
          <a:xfrm>
            <a:off x="74814" y="295781"/>
            <a:ext cx="1505540" cy="646331"/>
          </a:xfrm>
          <a:prstGeom prst="rect">
            <a:avLst/>
          </a:prstGeom>
        </p:spPr>
        <p:txBody>
          <a:bodyPr wrap="none">
            <a:spAutoFit/>
          </a:bodyPr>
          <a:lstStyle/>
          <a:p>
            <a:r>
              <a:rPr lang="vi-VN" sz="3600" u="sng" dirty="0">
                <a:solidFill>
                  <a:schemeClr val="accent6">
                    <a:lumMod val="75000"/>
                  </a:schemeClr>
                </a:solidFill>
                <a:latin typeface="+mj-lt"/>
              </a:rPr>
              <a:t>Đáp án</a:t>
            </a:r>
          </a:p>
        </p:txBody>
      </p:sp>
    </p:spTree>
    <p:extLst>
      <p:ext uri="{BB962C8B-B14F-4D97-AF65-F5344CB8AC3E}">
        <p14:creationId xmlns:p14="http://schemas.microsoft.com/office/powerpoint/2010/main" val="1482345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88640"/>
            <a:ext cx="6400800" cy="1752600"/>
          </a:xfrm>
        </p:spPr>
        <p:txBody>
          <a:bodyPr>
            <a:normAutofit fontScale="85000" lnSpcReduction="10000"/>
          </a:bodyPr>
          <a:lstStyle/>
          <a:p>
            <a:r>
              <a:rPr lang="en-US" sz="6000" dirty="0" smtClean="0">
                <a:solidFill>
                  <a:schemeClr val="tx1"/>
                </a:solidFill>
                <a:latin typeface="Times New Roman" pitchFamily="18" charset="0"/>
                <a:cs typeface="Times New Roman" pitchFamily="18" charset="0"/>
              </a:rPr>
              <a:t>LUYỆN TẬP CHUNG</a:t>
            </a:r>
          </a:p>
          <a:p>
            <a:r>
              <a:rPr lang="en-US" dirty="0" smtClean="0">
                <a:solidFill>
                  <a:schemeClr val="tx1"/>
                </a:solidFill>
                <a:latin typeface="Times New Roman" pitchFamily="18" charset="0"/>
                <a:cs typeface="Times New Roman" pitchFamily="18" charset="0"/>
              </a:rPr>
              <a:t>TRANG 124 - 125</a:t>
            </a:r>
            <a:endParaRPr lang="vi-VN" dirty="0">
              <a:solidFill>
                <a:schemeClr val="tx1"/>
              </a:solidFill>
              <a:latin typeface="Times New Roman" pitchFamily="18" charset="0"/>
              <a:cs typeface="Times New Roman" pitchFamily="18" charset="0"/>
            </a:endParaRPr>
          </a:p>
        </p:txBody>
      </p:sp>
      <p:sp>
        <p:nvSpPr>
          <p:cNvPr id="2" name="Rectangle 1"/>
          <p:cNvSpPr/>
          <p:nvPr/>
        </p:nvSpPr>
        <p:spPr>
          <a:xfrm>
            <a:off x="1577325" y="2517509"/>
            <a:ext cx="6595075" cy="1569660"/>
          </a:xfrm>
          <a:prstGeom prst="rect">
            <a:avLst/>
          </a:prstGeom>
          <a:noFill/>
        </p:spPr>
        <p:txBody>
          <a:bodyPr wrap="none" lIns="91440" tIns="45720" rIns="91440" bIns="45720">
            <a:spAutoFit/>
          </a:bodyPr>
          <a:lstStyle/>
          <a:p>
            <a:pPr algn="ctr"/>
            <a:r>
              <a:rPr lang="en-US" sz="9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KHỞI ĐỘNG </a:t>
            </a:r>
            <a:endParaRPr lang="en-US"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4" name="Picture 21" descr="2865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67924" y="4670934"/>
            <a:ext cx="1208952" cy="198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2195736" y="1700808"/>
            <a:ext cx="496855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0721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lide Number Placeholder 5"/>
          <p:cNvSpPr>
            <a:spLocks noGrp="1"/>
          </p:cNvSpPr>
          <p:nvPr>
            <p:ph type="sldNum" sz="quarter" idx="12"/>
          </p:nvPr>
        </p:nvSpPr>
        <p:spPr>
          <a:xfrm>
            <a:off x="6553200" y="5365750"/>
            <a:ext cx="2133600" cy="365125"/>
          </a:xfrm>
        </p:spPr>
        <p:txBody>
          <a:bodyPr/>
          <a:lstStyle/>
          <a:p>
            <a:pPr>
              <a:defRPr/>
            </a:pPr>
            <a:fld id="{939036DC-25CE-449B-B6E9-A2D1F9531956}" type="slidenum">
              <a:rPr lang="en-US"/>
              <a:pPr>
                <a:defRPr/>
              </a:pPr>
              <a:t>3</a:t>
            </a:fld>
            <a:endParaRPr lang="en-US"/>
          </a:p>
        </p:txBody>
      </p:sp>
      <p:grpSp>
        <p:nvGrpSpPr>
          <p:cNvPr id="2" name="Group 5"/>
          <p:cNvGrpSpPr>
            <a:grpSpLocks/>
          </p:cNvGrpSpPr>
          <p:nvPr/>
        </p:nvGrpSpPr>
        <p:grpSpPr bwMode="auto">
          <a:xfrm>
            <a:off x="1600200" y="1676400"/>
            <a:ext cx="1905000" cy="728663"/>
            <a:chOff x="960" y="1104"/>
            <a:chExt cx="1152" cy="396"/>
          </a:xfrm>
        </p:grpSpPr>
        <p:grpSp>
          <p:nvGrpSpPr>
            <p:cNvPr id="7258" name="Group 6"/>
            <p:cNvGrpSpPr>
              <a:grpSpLocks/>
            </p:cNvGrpSpPr>
            <p:nvPr/>
          </p:nvGrpSpPr>
          <p:grpSpPr bwMode="auto">
            <a:xfrm>
              <a:off x="1248" y="1104"/>
              <a:ext cx="288" cy="396"/>
              <a:chOff x="1728" y="2448"/>
              <a:chExt cx="288" cy="396"/>
            </a:xfrm>
          </p:grpSpPr>
          <p:sp>
            <p:nvSpPr>
              <p:cNvPr id="7265" name="Text Box 7"/>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66" name="Line 8"/>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67" name="Text Box 9"/>
              <p:cNvSpPr txBox="1">
                <a:spLocks noChangeArrowheads="1"/>
              </p:cNvSpPr>
              <p:nvPr/>
            </p:nvSpPr>
            <p:spPr bwMode="auto">
              <a:xfrm>
                <a:off x="1776" y="2645"/>
                <a:ext cx="1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grpSp>
          <p:nvGrpSpPr>
            <p:cNvPr id="7259" name="Group 10"/>
            <p:cNvGrpSpPr>
              <a:grpSpLocks/>
            </p:cNvGrpSpPr>
            <p:nvPr/>
          </p:nvGrpSpPr>
          <p:grpSpPr bwMode="auto">
            <a:xfrm>
              <a:off x="1824" y="1104"/>
              <a:ext cx="288" cy="396"/>
              <a:chOff x="1728" y="2448"/>
              <a:chExt cx="288" cy="396"/>
            </a:xfrm>
          </p:grpSpPr>
          <p:sp>
            <p:nvSpPr>
              <p:cNvPr id="7262" name="Text Box 11"/>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9</a:t>
                </a:r>
              </a:p>
            </p:txBody>
          </p:sp>
          <p:sp>
            <p:nvSpPr>
              <p:cNvPr id="7263" name="Line 12"/>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64" name="Text Box 13"/>
              <p:cNvSpPr txBox="1">
                <a:spLocks noChangeArrowheads="1"/>
              </p:cNvSpPr>
              <p:nvPr/>
            </p:nvSpPr>
            <p:spPr bwMode="auto">
              <a:xfrm>
                <a:off x="1776" y="2645"/>
                <a:ext cx="1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sp>
          <p:nvSpPr>
            <p:cNvPr id="7260" name="Text Box 14"/>
            <p:cNvSpPr txBox="1">
              <a:spLocks noChangeArrowheads="1"/>
            </p:cNvSpPr>
            <p:nvPr/>
          </p:nvSpPr>
          <p:spPr bwMode="auto">
            <a:xfrm>
              <a:off x="1536" y="1200"/>
              <a:ext cx="3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61" name="Text Box 15"/>
            <p:cNvSpPr txBox="1">
              <a:spLocks noChangeArrowheads="1"/>
            </p:cNvSpPr>
            <p:nvPr/>
          </p:nvSpPr>
          <p:spPr bwMode="auto">
            <a:xfrm>
              <a:off x="960" y="1200"/>
              <a:ext cx="2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a)</a:t>
              </a:r>
            </a:p>
          </p:txBody>
        </p:sp>
      </p:grpSp>
      <p:grpSp>
        <p:nvGrpSpPr>
          <p:cNvPr id="5" name="Group 16"/>
          <p:cNvGrpSpPr>
            <a:grpSpLocks/>
          </p:cNvGrpSpPr>
          <p:nvPr/>
        </p:nvGrpSpPr>
        <p:grpSpPr bwMode="auto">
          <a:xfrm>
            <a:off x="4724400" y="1676400"/>
            <a:ext cx="2133600" cy="728663"/>
            <a:chOff x="960" y="1104"/>
            <a:chExt cx="1152" cy="396"/>
          </a:xfrm>
        </p:grpSpPr>
        <p:grpSp>
          <p:nvGrpSpPr>
            <p:cNvPr id="7248" name="Group 17"/>
            <p:cNvGrpSpPr>
              <a:grpSpLocks/>
            </p:cNvGrpSpPr>
            <p:nvPr/>
          </p:nvGrpSpPr>
          <p:grpSpPr bwMode="auto">
            <a:xfrm>
              <a:off x="1248" y="1104"/>
              <a:ext cx="288" cy="396"/>
              <a:chOff x="1728" y="2448"/>
              <a:chExt cx="288" cy="396"/>
            </a:xfrm>
          </p:grpSpPr>
          <p:sp>
            <p:nvSpPr>
              <p:cNvPr id="7255" name="Text Box 18"/>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56" name="Line 1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57" name="Text Box 20"/>
              <p:cNvSpPr txBox="1">
                <a:spLocks noChangeArrowheads="1"/>
              </p:cNvSpPr>
              <p:nvPr/>
            </p:nvSpPr>
            <p:spPr bwMode="auto">
              <a:xfrm>
                <a:off x="1776" y="2645"/>
                <a:ext cx="16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grpSp>
          <p:nvGrpSpPr>
            <p:cNvPr id="7249" name="Group 21"/>
            <p:cNvGrpSpPr>
              <a:grpSpLocks/>
            </p:cNvGrpSpPr>
            <p:nvPr/>
          </p:nvGrpSpPr>
          <p:grpSpPr bwMode="auto">
            <a:xfrm>
              <a:off x="1824" y="1104"/>
              <a:ext cx="288" cy="396"/>
              <a:chOff x="1728" y="2448"/>
              <a:chExt cx="288" cy="396"/>
            </a:xfrm>
          </p:grpSpPr>
          <p:sp>
            <p:nvSpPr>
              <p:cNvPr id="7252" name="Text Box 22"/>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53" name="Line 23"/>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54" name="Text Box 24"/>
              <p:cNvSpPr txBox="1">
                <a:spLocks noChangeArrowheads="1"/>
              </p:cNvSpPr>
              <p:nvPr/>
            </p:nvSpPr>
            <p:spPr bwMode="auto">
              <a:xfrm>
                <a:off x="1776" y="2645"/>
                <a:ext cx="16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sp>
          <p:nvSpPr>
            <p:cNvPr id="7250" name="Text Box 25"/>
            <p:cNvSpPr txBox="1">
              <a:spLocks noChangeArrowheads="1"/>
            </p:cNvSpPr>
            <p:nvPr/>
          </p:nvSpPr>
          <p:spPr bwMode="auto">
            <a:xfrm>
              <a:off x="1536" y="1200"/>
              <a:ext cx="3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51" name="Text Box 26"/>
            <p:cNvSpPr txBox="1">
              <a:spLocks noChangeArrowheads="1"/>
            </p:cNvSpPr>
            <p:nvPr/>
          </p:nvSpPr>
          <p:spPr bwMode="auto">
            <a:xfrm>
              <a:off x="960" y="1200"/>
              <a:ext cx="2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b)</a:t>
              </a:r>
            </a:p>
          </p:txBody>
        </p:sp>
      </p:grpSp>
      <p:grpSp>
        <p:nvGrpSpPr>
          <p:cNvPr id="8" name="Group 27"/>
          <p:cNvGrpSpPr>
            <a:grpSpLocks/>
          </p:cNvGrpSpPr>
          <p:nvPr/>
        </p:nvGrpSpPr>
        <p:grpSpPr bwMode="auto">
          <a:xfrm>
            <a:off x="1600200" y="3014663"/>
            <a:ext cx="1905000" cy="723900"/>
            <a:chOff x="960" y="1104"/>
            <a:chExt cx="1152" cy="399"/>
          </a:xfrm>
        </p:grpSpPr>
        <p:grpSp>
          <p:nvGrpSpPr>
            <p:cNvPr id="7238" name="Group 28"/>
            <p:cNvGrpSpPr>
              <a:grpSpLocks/>
            </p:cNvGrpSpPr>
            <p:nvPr/>
          </p:nvGrpSpPr>
          <p:grpSpPr bwMode="auto">
            <a:xfrm>
              <a:off x="1248" y="1104"/>
              <a:ext cx="288" cy="399"/>
              <a:chOff x="1728" y="2448"/>
              <a:chExt cx="288" cy="399"/>
            </a:xfrm>
          </p:grpSpPr>
          <p:sp>
            <p:nvSpPr>
              <p:cNvPr id="7245" name="Text Box 29"/>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3</a:t>
                </a:r>
              </a:p>
            </p:txBody>
          </p:sp>
          <p:sp>
            <p:nvSpPr>
              <p:cNvPr id="7246" name="Line 30"/>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47" name="Text Box 31"/>
              <p:cNvSpPr txBox="1">
                <a:spLocks noChangeArrowheads="1"/>
              </p:cNvSpPr>
              <p:nvPr/>
            </p:nvSpPr>
            <p:spPr bwMode="auto">
              <a:xfrm>
                <a:off x="1776" y="2645"/>
                <a:ext cx="1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grpSp>
          <p:nvGrpSpPr>
            <p:cNvPr id="7239" name="Group 32"/>
            <p:cNvGrpSpPr>
              <a:grpSpLocks/>
            </p:cNvGrpSpPr>
            <p:nvPr/>
          </p:nvGrpSpPr>
          <p:grpSpPr bwMode="auto">
            <a:xfrm>
              <a:off x="1824" y="1104"/>
              <a:ext cx="288" cy="399"/>
              <a:chOff x="1728" y="2448"/>
              <a:chExt cx="288" cy="399"/>
            </a:xfrm>
          </p:grpSpPr>
          <p:sp>
            <p:nvSpPr>
              <p:cNvPr id="7242" name="Text Box 33"/>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43" name="Line 34"/>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44" name="Text Box 35"/>
              <p:cNvSpPr txBox="1">
                <a:spLocks noChangeArrowheads="1"/>
              </p:cNvSpPr>
              <p:nvPr/>
            </p:nvSpPr>
            <p:spPr bwMode="auto">
              <a:xfrm>
                <a:off x="1776" y="2645"/>
                <a:ext cx="1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sp>
          <p:nvSpPr>
            <p:cNvPr id="7240" name="Text Box 36"/>
            <p:cNvSpPr txBox="1">
              <a:spLocks noChangeArrowheads="1"/>
            </p:cNvSpPr>
            <p:nvPr/>
          </p:nvSpPr>
          <p:spPr bwMode="auto">
            <a:xfrm>
              <a:off x="1536" y="1200"/>
              <a:ext cx="384"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41" name="Text Box 37"/>
            <p:cNvSpPr txBox="1">
              <a:spLocks noChangeArrowheads="1"/>
            </p:cNvSpPr>
            <p:nvPr/>
          </p:nvSpPr>
          <p:spPr bwMode="auto">
            <a:xfrm>
              <a:off x="960" y="1200"/>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c)</a:t>
              </a:r>
            </a:p>
          </p:txBody>
        </p:sp>
      </p:grpSp>
      <p:grpSp>
        <p:nvGrpSpPr>
          <p:cNvPr id="11" name="Group 38"/>
          <p:cNvGrpSpPr>
            <a:grpSpLocks/>
          </p:cNvGrpSpPr>
          <p:nvPr/>
        </p:nvGrpSpPr>
        <p:grpSpPr bwMode="auto">
          <a:xfrm>
            <a:off x="4730750" y="2938463"/>
            <a:ext cx="2203450" cy="723900"/>
            <a:chOff x="960" y="1104"/>
            <a:chExt cx="1152" cy="399"/>
          </a:xfrm>
        </p:grpSpPr>
        <p:grpSp>
          <p:nvGrpSpPr>
            <p:cNvPr id="7228" name="Group 39"/>
            <p:cNvGrpSpPr>
              <a:grpSpLocks/>
            </p:cNvGrpSpPr>
            <p:nvPr/>
          </p:nvGrpSpPr>
          <p:grpSpPr bwMode="auto">
            <a:xfrm>
              <a:off x="1248" y="1104"/>
              <a:ext cx="288" cy="399"/>
              <a:chOff x="1728" y="2448"/>
              <a:chExt cx="288" cy="399"/>
            </a:xfrm>
          </p:grpSpPr>
          <p:sp>
            <p:nvSpPr>
              <p:cNvPr id="7235" name="Text Box 40"/>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36" name="Line 41"/>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37" name="Text Box 42"/>
              <p:cNvSpPr txBox="1">
                <a:spLocks noChangeArrowheads="1"/>
              </p:cNvSpPr>
              <p:nvPr/>
            </p:nvSpPr>
            <p:spPr bwMode="auto">
              <a:xfrm>
                <a:off x="1776" y="2645"/>
                <a:ext cx="22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grpSp>
          <p:nvGrpSpPr>
            <p:cNvPr id="7229" name="Group 43"/>
            <p:cNvGrpSpPr>
              <a:grpSpLocks/>
            </p:cNvGrpSpPr>
            <p:nvPr/>
          </p:nvGrpSpPr>
          <p:grpSpPr bwMode="auto">
            <a:xfrm>
              <a:off x="1824" y="1104"/>
              <a:ext cx="288" cy="399"/>
              <a:chOff x="1728" y="2448"/>
              <a:chExt cx="288" cy="399"/>
            </a:xfrm>
          </p:grpSpPr>
          <p:sp>
            <p:nvSpPr>
              <p:cNvPr id="7232" name="Text Box 44"/>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25</a:t>
                </a:r>
              </a:p>
            </p:txBody>
          </p:sp>
          <p:sp>
            <p:nvSpPr>
              <p:cNvPr id="7233" name="Line 45"/>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34" name="Text Box 46"/>
              <p:cNvSpPr txBox="1">
                <a:spLocks noChangeArrowheads="1"/>
              </p:cNvSpPr>
              <p:nvPr/>
            </p:nvSpPr>
            <p:spPr bwMode="auto">
              <a:xfrm>
                <a:off x="1776" y="2645"/>
                <a:ext cx="22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sp>
          <p:nvSpPr>
            <p:cNvPr id="7230" name="Text Box 47"/>
            <p:cNvSpPr txBox="1">
              <a:spLocks noChangeArrowheads="1"/>
            </p:cNvSpPr>
            <p:nvPr/>
          </p:nvSpPr>
          <p:spPr bwMode="auto">
            <a:xfrm>
              <a:off x="1536" y="1200"/>
              <a:ext cx="384"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31" name="Text Box 48"/>
            <p:cNvSpPr txBox="1">
              <a:spLocks noChangeArrowheads="1"/>
            </p:cNvSpPr>
            <p:nvPr/>
          </p:nvSpPr>
          <p:spPr bwMode="auto">
            <a:xfrm>
              <a:off x="960" y="1200"/>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d)</a:t>
              </a:r>
            </a:p>
          </p:txBody>
        </p:sp>
      </p:grpSp>
      <p:sp>
        <p:nvSpPr>
          <p:cNvPr id="19505" name="AutoShape 49"/>
          <p:cNvSpPr>
            <a:spLocks noChangeArrowheads="1"/>
          </p:cNvSpPr>
          <p:nvPr/>
        </p:nvSpPr>
        <p:spPr bwMode="auto">
          <a:xfrm>
            <a:off x="457200" y="228600"/>
            <a:ext cx="4876800" cy="1219200"/>
          </a:xfrm>
          <a:prstGeom prst="flowChartTerminator">
            <a:avLst/>
          </a:prstGeom>
          <a:gradFill rotWithShape="1">
            <a:gsLst>
              <a:gs pos="0">
                <a:srgbClr val="00FF00"/>
              </a:gs>
              <a:gs pos="100000">
                <a:srgbClr val="99FF33"/>
              </a:gs>
            </a:gsLst>
            <a:lin ang="18900000" scaled="1"/>
          </a:gradFill>
          <a:ln w="9525">
            <a:solidFill>
              <a:schemeClr val="tx1"/>
            </a:solidFill>
            <a:miter lim="800000"/>
            <a:headEnd/>
            <a:tailEnd/>
          </a:ln>
        </p:spPr>
        <p:txBody>
          <a:bodyPr wrap="none" anchor="ctr"/>
          <a:lstStyle/>
          <a:p>
            <a:pPr algn="ctr"/>
            <a:r>
              <a:rPr lang="en-US" sz="3200" b="1">
                <a:solidFill>
                  <a:srgbClr val="FF0000"/>
                </a:solidFill>
                <a:latin typeface="Calibri" pitchFamily="34" charset="0"/>
              </a:rPr>
              <a:t>So sánh các phân số sau</a:t>
            </a:r>
            <a:r>
              <a:rPr lang="en-US" sz="2400" b="1">
                <a:solidFill>
                  <a:srgbClr val="FF0066"/>
                </a:solidFill>
                <a:latin typeface="Calibri" pitchFamily="34" charset="0"/>
              </a:rPr>
              <a:t>:</a:t>
            </a:r>
          </a:p>
        </p:txBody>
      </p:sp>
      <p:grpSp>
        <p:nvGrpSpPr>
          <p:cNvPr id="14" name="Group 102"/>
          <p:cNvGrpSpPr>
            <a:grpSpLocks/>
          </p:cNvGrpSpPr>
          <p:nvPr/>
        </p:nvGrpSpPr>
        <p:grpSpPr bwMode="auto">
          <a:xfrm>
            <a:off x="838200" y="2590800"/>
            <a:ext cx="3200400" cy="993775"/>
            <a:chOff x="912" y="1776"/>
            <a:chExt cx="1536" cy="720"/>
          </a:xfrm>
        </p:grpSpPr>
        <p:sp>
          <p:nvSpPr>
            <p:cNvPr id="7216" name="AutoShape 103"/>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217" name="Group 104"/>
            <p:cNvGrpSpPr>
              <a:grpSpLocks/>
            </p:cNvGrpSpPr>
            <p:nvPr/>
          </p:nvGrpSpPr>
          <p:grpSpPr bwMode="auto">
            <a:xfrm>
              <a:off x="1344" y="2011"/>
              <a:ext cx="288" cy="462"/>
              <a:chOff x="1728" y="2448"/>
              <a:chExt cx="288" cy="462"/>
            </a:xfrm>
          </p:grpSpPr>
          <p:sp>
            <p:nvSpPr>
              <p:cNvPr id="7225" name="Text Box 105"/>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26" name="Line 106"/>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27" name="Text Box 107"/>
              <p:cNvSpPr txBox="1">
                <a:spLocks noChangeArrowheads="1"/>
              </p:cNvSpPr>
              <p:nvPr/>
            </p:nvSpPr>
            <p:spPr bwMode="auto">
              <a:xfrm>
                <a:off x="1776" y="2645"/>
                <a:ext cx="149"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grpSp>
          <p:nvGrpSpPr>
            <p:cNvPr id="7218" name="Group 108"/>
            <p:cNvGrpSpPr>
              <a:grpSpLocks/>
            </p:cNvGrpSpPr>
            <p:nvPr/>
          </p:nvGrpSpPr>
          <p:grpSpPr bwMode="auto">
            <a:xfrm>
              <a:off x="1920" y="2011"/>
              <a:ext cx="288" cy="462"/>
              <a:chOff x="1728" y="2448"/>
              <a:chExt cx="288" cy="462"/>
            </a:xfrm>
          </p:grpSpPr>
          <p:sp>
            <p:nvSpPr>
              <p:cNvPr id="7222" name="Text Box 109"/>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9</a:t>
                </a:r>
              </a:p>
            </p:txBody>
          </p:sp>
          <p:sp>
            <p:nvSpPr>
              <p:cNvPr id="7223" name="Line 110"/>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24" name="Text Box 111"/>
              <p:cNvSpPr txBox="1">
                <a:spLocks noChangeArrowheads="1"/>
              </p:cNvSpPr>
              <p:nvPr/>
            </p:nvSpPr>
            <p:spPr bwMode="auto">
              <a:xfrm>
                <a:off x="1776" y="2645"/>
                <a:ext cx="149"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sp>
          <p:nvSpPr>
            <p:cNvPr id="7219" name="Text Box 112"/>
            <p:cNvSpPr txBox="1">
              <a:spLocks noChangeArrowheads="1"/>
            </p:cNvSpPr>
            <p:nvPr/>
          </p:nvSpPr>
          <p:spPr bwMode="auto">
            <a:xfrm>
              <a:off x="1632" y="2107"/>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220" name="Text Box 113"/>
            <p:cNvSpPr txBox="1">
              <a:spLocks noChangeArrowheads="1"/>
            </p:cNvSpPr>
            <p:nvPr/>
          </p:nvSpPr>
          <p:spPr bwMode="auto">
            <a:xfrm>
              <a:off x="1296" y="1824"/>
              <a:ext cx="864"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5  &lt;  9</a:t>
              </a:r>
            </a:p>
          </p:txBody>
        </p:sp>
        <p:sp>
          <p:nvSpPr>
            <p:cNvPr id="7221" name="Text Box 114"/>
            <p:cNvSpPr txBox="1">
              <a:spLocks noChangeArrowheads="1"/>
            </p:cNvSpPr>
            <p:nvPr/>
          </p:nvSpPr>
          <p:spPr bwMode="auto">
            <a:xfrm>
              <a:off x="1008" y="2055"/>
              <a:ext cx="336"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17" name="Group 115"/>
          <p:cNvGrpSpPr>
            <a:grpSpLocks/>
          </p:cNvGrpSpPr>
          <p:nvPr/>
        </p:nvGrpSpPr>
        <p:grpSpPr bwMode="auto">
          <a:xfrm>
            <a:off x="4953000" y="2590800"/>
            <a:ext cx="3200400" cy="974725"/>
            <a:chOff x="912" y="1776"/>
            <a:chExt cx="1536" cy="720"/>
          </a:xfrm>
        </p:grpSpPr>
        <p:sp>
          <p:nvSpPr>
            <p:cNvPr id="7204" name="AutoShape 116"/>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205" name="Group 117"/>
            <p:cNvGrpSpPr>
              <a:grpSpLocks/>
            </p:cNvGrpSpPr>
            <p:nvPr/>
          </p:nvGrpSpPr>
          <p:grpSpPr bwMode="auto">
            <a:xfrm>
              <a:off x="1344" y="2011"/>
              <a:ext cx="288" cy="469"/>
              <a:chOff x="1728" y="2448"/>
              <a:chExt cx="288" cy="469"/>
            </a:xfrm>
          </p:grpSpPr>
          <p:sp>
            <p:nvSpPr>
              <p:cNvPr id="7213" name="Text Box 118"/>
              <p:cNvSpPr txBox="1">
                <a:spLocks noChangeArrowheads="1"/>
              </p:cNvSpPr>
              <p:nvPr/>
            </p:nvSpPr>
            <p:spPr bwMode="auto">
              <a:xfrm>
                <a:off x="1776" y="2448"/>
                <a:ext cx="24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14" name="Line 11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15" name="Text Box 120"/>
              <p:cNvSpPr txBox="1">
                <a:spLocks noChangeArrowheads="1"/>
              </p:cNvSpPr>
              <p:nvPr/>
            </p:nvSpPr>
            <p:spPr bwMode="auto">
              <a:xfrm>
                <a:off x="1776" y="2646"/>
                <a:ext cx="14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grpSp>
          <p:nvGrpSpPr>
            <p:cNvPr id="7206" name="Group 121"/>
            <p:cNvGrpSpPr>
              <a:grpSpLocks/>
            </p:cNvGrpSpPr>
            <p:nvPr/>
          </p:nvGrpSpPr>
          <p:grpSpPr bwMode="auto">
            <a:xfrm>
              <a:off x="1920" y="2011"/>
              <a:ext cx="288" cy="468"/>
              <a:chOff x="1728" y="2448"/>
              <a:chExt cx="288" cy="468"/>
            </a:xfrm>
          </p:grpSpPr>
          <p:sp>
            <p:nvSpPr>
              <p:cNvPr id="7210" name="Text Box 122"/>
              <p:cNvSpPr txBox="1">
                <a:spLocks noChangeArrowheads="1"/>
              </p:cNvSpPr>
              <p:nvPr/>
            </p:nvSpPr>
            <p:spPr bwMode="auto">
              <a:xfrm>
                <a:off x="1776" y="2448"/>
                <a:ext cx="24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11" name="Line 123"/>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12" name="Text Box 124"/>
              <p:cNvSpPr txBox="1">
                <a:spLocks noChangeArrowheads="1"/>
              </p:cNvSpPr>
              <p:nvPr/>
            </p:nvSpPr>
            <p:spPr bwMode="auto">
              <a:xfrm>
                <a:off x="1776" y="2645"/>
                <a:ext cx="14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sp>
          <p:nvSpPr>
            <p:cNvPr id="7207" name="Text Box 125"/>
            <p:cNvSpPr txBox="1">
              <a:spLocks noChangeArrowheads="1"/>
            </p:cNvSpPr>
            <p:nvPr/>
          </p:nvSpPr>
          <p:spPr bwMode="auto">
            <a:xfrm>
              <a:off x="1632" y="2107"/>
              <a:ext cx="384"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&gt;</a:t>
              </a:r>
            </a:p>
          </p:txBody>
        </p:sp>
        <p:sp>
          <p:nvSpPr>
            <p:cNvPr id="7208" name="Text Box 126"/>
            <p:cNvSpPr txBox="1">
              <a:spLocks noChangeArrowheads="1"/>
            </p:cNvSpPr>
            <p:nvPr/>
          </p:nvSpPr>
          <p:spPr bwMode="auto">
            <a:xfrm>
              <a:off x="1296" y="1824"/>
              <a:ext cx="864"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13  &gt;  5</a:t>
              </a:r>
            </a:p>
          </p:txBody>
        </p:sp>
        <p:sp>
          <p:nvSpPr>
            <p:cNvPr id="7209" name="Text Box 127"/>
            <p:cNvSpPr txBox="1">
              <a:spLocks noChangeArrowheads="1"/>
            </p:cNvSpPr>
            <p:nvPr/>
          </p:nvSpPr>
          <p:spPr bwMode="auto">
            <a:xfrm>
              <a:off x="1008" y="2057"/>
              <a:ext cx="336"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20" name="Group 128"/>
          <p:cNvGrpSpPr>
            <a:grpSpLocks/>
          </p:cNvGrpSpPr>
          <p:nvPr/>
        </p:nvGrpSpPr>
        <p:grpSpPr bwMode="auto">
          <a:xfrm>
            <a:off x="838200" y="4724400"/>
            <a:ext cx="3200400" cy="993775"/>
            <a:chOff x="912" y="1776"/>
            <a:chExt cx="1536" cy="720"/>
          </a:xfrm>
        </p:grpSpPr>
        <p:sp>
          <p:nvSpPr>
            <p:cNvPr id="7192" name="AutoShape 129"/>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193" name="Group 130"/>
            <p:cNvGrpSpPr>
              <a:grpSpLocks/>
            </p:cNvGrpSpPr>
            <p:nvPr/>
          </p:nvGrpSpPr>
          <p:grpSpPr bwMode="auto">
            <a:xfrm>
              <a:off x="1344" y="2011"/>
              <a:ext cx="288" cy="464"/>
              <a:chOff x="1728" y="2448"/>
              <a:chExt cx="288" cy="464"/>
            </a:xfrm>
          </p:grpSpPr>
          <p:sp>
            <p:nvSpPr>
              <p:cNvPr id="7201" name="Text Box 131"/>
              <p:cNvSpPr txBox="1">
                <a:spLocks noChangeArrowheads="1"/>
              </p:cNvSpPr>
              <p:nvPr/>
            </p:nvSpPr>
            <p:spPr bwMode="auto">
              <a:xfrm>
                <a:off x="1776" y="2448"/>
                <a:ext cx="240"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3</a:t>
                </a:r>
              </a:p>
            </p:txBody>
          </p:sp>
          <p:sp>
            <p:nvSpPr>
              <p:cNvPr id="7202" name="Line 132"/>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03" name="Text Box 133"/>
              <p:cNvSpPr txBox="1">
                <a:spLocks noChangeArrowheads="1"/>
              </p:cNvSpPr>
              <p:nvPr/>
            </p:nvSpPr>
            <p:spPr bwMode="auto">
              <a:xfrm>
                <a:off x="1776" y="2645"/>
                <a:ext cx="14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grpSp>
          <p:nvGrpSpPr>
            <p:cNvPr id="7194" name="Group 134"/>
            <p:cNvGrpSpPr>
              <a:grpSpLocks/>
            </p:cNvGrpSpPr>
            <p:nvPr/>
          </p:nvGrpSpPr>
          <p:grpSpPr bwMode="auto">
            <a:xfrm>
              <a:off x="1920" y="2011"/>
              <a:ext cx="288" cy="464"/>
              <a:chOff x="1728" y="2448"/>
              <a:chExt cx="288" cy="464"/>
            </a:xfrm>
          </p:grpSpPr>
          <p:sp>
            <p:nvSpPr>
              <p:cNvPr id="7198" name="Text Box 135"/>
              <p:cNvSpPr txBox="1">
                <a:spLocks noChangeArrowheads="1"/>
              </p:cNvSpPr>
              <p:nvPr/>
            </p:nvSpPr>
            <p:spPr bwMode="auto">
              <a:xfrm>
                <a:off x="1776" y="2448"/>
                <a:ext cx="240"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199" name="Line 136"/>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00" name="Text Box 137"/>
              <p:cNvSpPr txBox="1">
                <a:spLocks noChangeArrowheads="1"/>
              </p:cNvSpPr>
              <p:nvPr/>
            </p:nvSpPr>
            <p:spPr bwMode="auto">
              <a:xfrm>
                <a:off x="1776" y="2645"/>
                <a:ext cx="14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sp>
          <p:nvSpPr>
            <p:cNvPr id="7195" name="Text Box 138"/>
            <p:cNvSpPr txBox="1">
              <a:spLocks noChangeArrowheads="1"/>
            </p:cNvSpPr>
            <p:nvPr/>
          </p:nvSpPr>
          <p:spPr bwMode="auto">
            <a:xfrm>
              <a:off x="1632" y="2107"/>
              <a:ext cx="38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196" name="Text Box 139"/>
            <p:cNvSpPr txBox="1">
              <a:spLocks noChangeArrowheads="1"/>
            </p:cNvSpPr>
            <p:nvPr/>
          </p:nvSpPr>
          <p:spPr bwMode="auto">
            <a:xfrm>
              <a:off x="1296" y="1824"/>
              <a:ext cx="864"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3  &lt;  5</a:t>
              </a:r>
            </a:p>
          </p:txBody>
        </p:sp>
        <p:sp>
          <p:nvSpPr>
            <p:cNvPr id="7197" name="Text Box 140"/>
            <p:cNvSpPr txBox="1">
              <a:spLocks noChangeArrowheads="1"/>
            </p:cNvSpPr>
            <p:nvPr/>
          </p:nvSpPr>
          <p:spPr bwMode="auto">
            <a:xfrm>
              <a:off x="1008" y="2055"/>
              <a:ext cx="336"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23" name="Group 141"/>
          <p:cNvGrpSpPr>
            <a:grpSpLocks/>
          </p:cNvGrpSpPr>
          <p:nvPr/>
        </p:nvGrpSpPr>
        <p:grpSpPr bwMode="auto">
          <a:xfrm>
            <a:off x="5029200" y="4718050"/>
            <a:ext cx="3200400" cy="996950"/>
            <a:chOff x="912" y="1776"/>
            <a:chExt cx="1536" cy="720"/>
          </a:xfrm>
        </p:grpSpPr>
        <p:sp>
          <p:nvSpPr>
            <p:cNvPr id="7180" name="AutoShape 142"/>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181" name="Group 143"/>
            <p:cNvGrpSpPr>
              <a:grpSpLocks/>
            </p:cNvGrpSpPr>
            <p:nvPr/>
          </p:nvGrpSpPr>
          <p:grpSpPr bwMode="auto">
            <a:xfrm>
              <a:off x="1344" y="2011"/>
              <a:ext cx="288" cy="462"/>
              <a:chOff x="1728" y="2448"/>
              <a:chExt cx="288" cy="462"/>
            </a:xfrm>
          </p:grpSpPr>
          <p:sp>
            <p:nvSpPr>
              <p:cNvPr id="7189" name="Text Box 144"/>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190" name="Line 145"/>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191" name="Text Box 146"/>
              <p:cNvSpPr txBox="1">
                <a:spLocks noChangeArrowheads="1"/>
              </p:cNvSpPr>
              <p:nvPr/>
            </p:nvSpPr>
            <p:spPr bwMode="auto">
              <a:xfrm>
                <a:off x="1776" y="2645"/>
                <a:ext cx="21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grpSp>
          <p:nvGrpSpPr>
            <p:cNvPr id="7182" name="Group 147"/>
            <p:cNvGrpSpPr>
              <a:grpSpLocks/>
            </p:cNvGrpSpPr>
            <p:nvPr/>
          </p:nvGrpSpPr>
          <p:grpSpPr bwMode="auto">
            <a:xfrm>
              <a:off x="1920" y="2011"/>
              <a:ext cx="288" cy="463"/>
              <a:chOff x="1728" y="2448"/>
              <a:chExt cx="288" cy="463"/>
            </a:xfrm>
          </p:grpSpPr>
          <p:sp>
            <p:nvSpPr>
              <p:cNvPr id="7186" name="Text Box 148"/>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25</a:t>
                </a:r>
              </a:p>
            </p:txBody>
          </p:sp>
          <p:sp>
            <p:nvSpPr>
              <p:cNvPr id="7187" name="Line 14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188" name="Text Box 150"/>
              <p:cNvSpPr txBox="1">
                <a:spLocks noChangeArrowheads="1"/>
              </p:cNvSpPr>
              <p:nvPr/>
            </p:nvSpPr>
            <p:spPr bwMode="auto">
              <a:xfrm>
                <a:off x="1776" y="2646"/>
                <a:ext cx="21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sp>
          <p:nvSpPr>
            <p:cNvPr id="7183" name="Text Box 151"/>
            <p:cNvSpPr txBox="1">
              <a:spLocks noChangeArrowheads="1"/>
            </p:cNvSpPr>
            <p:nvPr/>
          </p:nvSpPr>
          <p:spPr bwMode="auto">
            <a:xfrm>
              <a:off x="1632" y="2107"/>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184" name="Text Box 152"/>
            <p:cNvSpPr txBox="1">
              <a:spLocks noChangeArrowheads="1"/>
            </p:cNvSpPr>
            <p:nvPr/>
          </p:nvSpPr>
          <p:spPr bwMode="auto">
            <a:xfrm>
              <a:off x="1296" y="1824"/>
              <a:ext cx="864"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13  &lt;  25</a:t>
              </a:r>
            </a:p>
          </p:txBody>
        </p:sp>
        <p:sp>
          <p:nvSpPr>
            <p:cNvPr id="7185" name="Text Box 153"/>
            <p:cNvSpPr txBox="1">
              <a:spLocks noChangeArrowheads="1"/>
            </p:cNvSpPr>
            <p:nvPr/>
          </p:nvSpPr>
          <p:spPr bwMode="auto">
            <a:xfrm>
              <a:off x="1008" y="2055"/>
              <a:ext cx="33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spTree>
    <p:extLst>
      <p:ext uri="{BB962C8B-B14F-4D97-AF65-F5344CB8AC3E}">
        <p14:creationId xmlns:p14="http://schemas.microsoft.com/office/powerpoint/2010/main" val="31405116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505"/>
                                        </p:tgtEl>
                                        <p:attrNameLst>
                                          <p:attrName>style.visibility</p:attrName>
                                        </p:attrNameLst>
                                      </p:cBhvr>
                                      <p:to>
                                        <p:strVal val="visible"/>
                                      </p:to>
                                    </p:set>
                                    <p:animEffect transition="in" filter="diamond(in)">
                                      <p:cBhvr>
                                        <p:cTn id="7" dur="2000"/>
                                        <p:tgtEl>
                                          <p:spTgt spid="195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53"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path" presetSubtype="0" accel="50000" decel="50000" fill="hold" nodeType="clickEffect">
                                  <p:stCondLst>
                                    <p:cond delay="0"/>
                                  </p:stCondLst>
                                  <p:childTnLst>
                                    <p:animMotion origin="layout" path="M 3.33333E-6 -0.02567 L -0.00417 0.12624 " pathEditMode="relative" rAng="0" ptsTypes="AA">
                                      <p:cBhvr>
                                        <p:cTn id="33" dur="2000" fill="hold"/>
                                        <p:tgtEl>
                                          <p:spTgt spid="8"/>
                                        </p:tgtEl>
                                        <p:attrNameLst>
                                          <p:attrName>ppt_x</p:attrName>
                                          <p:attrName>ppt_y</p:attrName>
                                        </p:attrNameLst>
                                      </p:cBhvr>
                                      <p:rCtr x="-208" y="7584"/>
                                    </p:animMotion>
                                  </p:childTnLst>
                                </p:cTn>
                              </p:par>
                              <p:par>
                                <p:cTn id="34" presetID="42" presetClass="path" presetSubtype="0" accel="50000" decel="50000" fill="hold" nodeType="withEffect">
                                  <p:stCondLst>
                                    <p:cond delay="0"/>
                                  </p:stCondLst>
                                  <p:childTnLst>
                                    <p:animMotion origin="layout" path="M 2.77778E-6 -0.02566 L 0.00382 0.14844 " pathEditMode="relative" rAng="0" ptsTypes="AA">
                                      <p:cBhvr>
                                        <p:cTn id="35" dur="2000" fill="hold"/>
                                        <p:tgtEl>
                                          <p:spTgt spid="11"/>
                                        </p:tgtEl>
                                        <p:attrNameLst>
                                          <p:attrName>ppt_x</p:attrName>
                                          <p:attrName>ppt_y</p:attrName>
                                        </p:attrNameLst>
                                      </p:cBhvr>
                                      <p:rCtr x="191" y="8694"/>
                                    </p:animMotion>
                                  </p:childTnLst>
                                </p:cTn>
                              </p:par>
                            </p:childTnLst>
                          </p:cTn>
                        </p:par>
                      </p:childTnLst>
                    </p:cTn>
                  </p:par>
                  <p:par>
                    <p:cTn id="36" fill="hold" nodeType="clickPar">
                      <p:stCondLst>
                        <p:cond delay="indefinite"/>
                      </p:stCondLst>
                      <p:childTnLst>
                        <p:par>
                          <p:cTn id="37" fill="hold" nodeType="withGroup">
                            <p:stCondLst>
                              <p:cond delay="0"/>
                            </p:stCondLst>
                            <p:childTnLst>
                              <p:par>
                                <p:cTn id="38" presetID="20" presetClass="entr" presetSubtype="0"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edge">
                                      <p:cBhvr>
                                        <p:cTn id="40" dur="2000"/>
                                        <p:tgtEl>
                                          <p:spTgt spid="1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edge">
                                      <p:cBhvr>
                                        <p:cTn id="45" dur="2000"/>
                                        <p:tgtEl>
                                          <p:spTgt spid="1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0" presetClass="entr" presetSubtype="0"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edge">
                                      <p:cBhvr>
                                        <p:cTn id="50" dur="2000"/>
                                        <p:tgtEl>
                                          <p:spTgt spid="2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0"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edge">
                                      <p:cBhvr>
                                        <p:cTn id="55"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0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3528392"/>
          </a:xfrm>
        </p:spPr>
        <p:txBody>
          <a:bodyPr>
            <a:normAutofit/>
          </a:bodyPr>
          <a:lstStyle/>
          <a:p>
            <a:pPr marL="0" indent="0">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5451; 5514; 5145; 5541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chia </a:t>
            </a:r>
            <a:r>
              <a:rPr lang="en-US" dirty="0" err="1">
                <a:latin typeface="Times New Roman" pitchFamily="18" charset="0"/>
                <a:cs typeface="Times New Roman" pitchFamily="18" charset="0"/>
              </a:rPr>
              <a:t>hết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5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a:t>
            </a:r>
          </a:p>
          <a:p>
            <a:pPr marL="514350" indent="-514350">
              <a:buAutoNum type="alphaUcPeriod"/>
            </a:pPr>
            <a:r>
              <a:rPr lang="en-US" dirty="0" smtClean="0">
                <a:latin typeface="Times New Roman" pitchFamily="18" charset="0"/>
                <a:cs typeface="Times New Roman" pitchFamily="18" charset="0"/>
              </a:rPr>
              <a:t>5451        B. 5514        C . 5145         D. 5541</a:t>
            </a:r>
          </a:p>
        </p:txBody>
      </p:sp>
      <p:sp>
        <p:nvSpPr>
          <p:cNvPr id="5" name="Rectangle 4"/>
          <p:cNvSpPr/>
          <p:nvPr/>
        </p:nvSpPr>
        <p:spPr>
          <a:xfrm>
            <a:off x="325302" y="4005064"/>
            <a:ext cx="8640960" cy="2062103"/>
          </a:xfrm>
          <a:prstGeom prst="rect">
            <a:avLst/>
          </a:prstGeom>
        </p:spPr>
        <p:txBody>
          <a:bodyPr wrap="square">
            <a:spAutoFit/>
          </a:bodyPr>
          <a:lstStyle/>
          <a:p>
            <a:r>
              <a:rPr lang="vi-VN" sz="3200" u="sng" dirty="0" smtClean="0">
                <a:solidFill>
                  <a:schemeClr val="accent6">
                    <a:lumMod val="75000"/>
                  </a:schemeClr>
                </a:solidFill>
                <a:latin typeface="+mj-lt"/>
              </a:rPr>
              <a:t>Đáp án</a:t>
            </a:r>
          </a:p>
          <a:p>
            <a:r>
              <a:rPr lang="vi-VN" sz="3200" dirty="0" smtClean="0">
                <a:solidFill>
                  <a:schemeClr val="accent6">
                    <a:lumMod val="75000"/>
                  </a:schemeClr>
                </a:solidFill>
                <a:latin typeface="+mj-lt"/>
              </a:rPr>
              <a:t>Số </a:t>
            </a:r>
            <a:r>
              <a:rPr lang="vi-VN" sz="3200" dirty="0">
                <a:solidFill>
                  <a:schemeClr val="accent6">
                    <a:lumMod val="75000"/>
                  </a:schemeClr>
                </a:solidFill>
                <a:latin typeface="+mj-lt"/>
              </a:rPr>
              <a:t>có chữ số tận cùng là 0 hoặc 5 thì chia hết cho 5.</a:t>
            </a:r>
          </a:p>
          <a:p>
            <a:r>
              <a:rPr lang="vi-VN" sz="3200" dirty="0">
                <a:solidFill>
                  <a:schemeClr val="accent6">
                    <a:lumMod val="75000"/>
                  </a:schemeClr>
                </a:solidFill>
                <a:latin typeface="+mj-lt"/>
              </a:rPr>
              <a:t>Vậy trong các số 5451, 5514, 5145, 5541 số có tận cùng là 5 là: 5145</a:t>
            </a:r>
          </a:p>
        </p:txBody>
      </p:sp>
      <p:grpSp>
        <p:nvGrpSpPr>
          <p:cNvPr id="9" name="Group 8"/>
          <p:cNvGrpSpPr/>
          <p:nvPr/>
        </p:nvGrpSpPr>
        <p:grpSpPr>
          <a:xfrm>
            <a:off x="106746" y="188640"/>
            <a:ext cx="8929750" cy="1606627"/>
            <a:chOff x="-5869160" y="404664"/>
            <a:chExt cx="9144000" cy="1606627"/>
          </a:xfrm>
        </p:grpSpPr>
        <p:sp>
          <p:nvSpPr>
            <p:cNvPr id="7" name="Rounded Rectangle 6"/>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Box 7"/>
            <p:cNvSpPr txBox="1"/>
            <p:nvPr/>
          </p:nvSpPr>
          <p:spPr>
            <a:xfrm>
              <a:off x="-5689648" y="404664"/>
              <a:ext cx="8784976" cy="1477328"/>
            </a:xfrm>
            <a:prstGeom prst="rect">
              <a:avLst/>
            </a:prstGeom>
            <a:noFill/>
          </p:spPr>
          <p:txBody>
            <a:bodyPr wrap="square" rtlCol="0">
              <a:spAutoFit/>
            </a:bodyPr>
            <a:lstStyle/>
            <a:p>
              <a:r>
                <a:rPr lang="en-US" sz="3000" u="sng" dirty="0" err="1" smtClean="0">
                  <a:solidFill>
                    <a:srgbClr val="FF0000"/>
                  </a:solidFill>
                  <a:latin typeface="Times New Roman" pitchFamily="18" charset="0"/>
                  <a:cs typeface="Times New Roman" pitchFamily="18" charset="0"/>
                </a:rPr>
                <a:t>Bài</a:t>
              </a:r>
              <a:r>
                <a:rPr lang="en-US" sz="3000" u="sng" dirty="0" smtClean="0">
                  <a:solidFill>
                    <a:srgbClr val="FF0000"/>
                  </a:solidFill>
                  <a:latin typeface="Times New Roman" pitchFamily="18" charset="0"/>
                  <a:cs typeface="Times New Roman" pitchFamily="18" charset="0"/>
                </a:rPr>
                <a:t> 1</a:t>
              </a:r>
              <a:r>
                <a:rPr lang="en-US" sz="3000" dirty="0" smtClean="0">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10" name="Oval 9"/>
          <p:cNvSpPr/>
          <p:nvPr/>
        </p:nvSpPr>
        <p:spPr>
          <a:xfrm>
            <a:off x="4716016" y="31839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a:t>
            </a:r>
            <a:endParaRPr lang="vi-VN" sz="3200" dirty="0"/>
          </a:p>
        </p:txBody>
      </p:sp>
    </p:spTree>
    <p:extLst>
      <p:ext uri="{BB962C8B-B14F-4D97-AF65-F5344CB8AC3E}">
        <p14:creationId xmlns:p14="http://schemas.microsoft.com/office/powerpoint/2010/main" val="412714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512" y="1988840"/>
            <a:ext cx="9107488" cy="1569660"/>
          </a:xfrm>
          <a:prstGeom prst="rect">
            <a:avLst/>
          </a:prstGeom>
        </p:spPr>
        <p:txBody>
          <a:bodyPr wrap="square">
            <a:spAutoFit/>
          </a:bodyPr>
          <a:lstStyle/>
          <a:p>
            <a:r>
              <a:rPr lang="vi-VN" sz="3200" dirty="0">
                <a:latin typeface="+mj-lt"/>
              </a:rPr>
              <a:t>b) Hùng có 8 viên bi gồm 4 bốn viên bi màu xanh, 3 viên bi màu đỏ, 1 viên bi màu vàng. Phân số chỉ phần các viên bi màu đỏ trong số viên bi của Hùng là:</a:t>
            </a:r>
          </a:p>
        </p:txBody>
      </p:sp>
      <p:grpSp>
        <p:nvGrpSpPr>
          <p:cNvPr id="8" name="Group 7"/>
          <p:cNvGrpSpPr/>
          <p:nvPr/>
        </p:nvGrpSpPr>
        <p:grpSpPr>
          <a:xfrm>
            <a:off x="106746" y="188640"/>
            <a:ext cx="8929750" cy="1606627"/>
            <a:chOff x="-5869160" y="404664"/>
            <a:chExt cx="9144000" cy="1606627"/>
          </a:xfrm>
        </p:grpSpPr>
        <p:sp>
          <p:nvSpPr>
            <p:cNvPr id="9" name="Rounded Rectangle 8"/>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TextBox 9"/>
            <p:cNvSpPr txBox="1"/>
            <p:nvPr/>
          </p:nvSpPr>
          <p:spPr>
            <a:xfrm>
              <a:off x="-5689648" y="404664"/>
              <a:ext cx="8784976" cy="1477328"/>
            </a:xfrm>
            <a:prstGeom prst="rect">
              <a:avLst/>
            </a:prstGeom>
            <a:noFill/>
          </p:spPr>
          <p:txBody>
            <a:bodyPr wrap="square" rtlCol="0">
              <a:spAutoFit/>
            </a:bodyPr>
            <a:lstStyle/>
            <a:p>
              <a:r>
                <a:rPr lang="en-US" sz="3000" u="sng" dirty="0" err="1" smtClean="0">
                  <a:solidFill>
                    <a:srgbClr val="FF0000"/>
                  </a:solidFill>
                  <a:latin typeface="Times New Roman" pitchFamily="18" charset="0"/>
                  <a:cs typeface="Times New Roman" pitchFamily="18" charset="0"/>
                </a:rPr>
                <a:t>Bài</a:t>
              </a:r>
              <a:r>
                <a:rPr lang="en-US" sz="3000" u="sng" dirty="0" smtClean="0">
                  <a:solidFill>
                    <a:srgbClr val="FF0000"/>
                  </a:solidFill>
                  <a:latin typeface="Times New Roman" pitchFamily="18" charset="0"/>
                  <a:cs typeface="Times New Roman" pitchFamily="18" charset="0"/>
                </a:rPr>
                <a:t> 1</a:t>
              </a:r>
              <a:r>
                <a:rPr lang="en-US" sz="3000" dirty="0" smtClean="0">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grpSp>
        <p:nvGrpSpPr>
          <p:cNvPr id="21" name="Group 20"/>
          <p:cNvGrpSpPr/>
          <p:nvPr/>
        </p:nvGrpSpPr>
        <p:grpSpPr>
          <a:xfrm>
            <a:off x="904834" y="3842483"/>
            <a:ext cx="6547486" cy="914097"/>
            <a:chOff x="904834" y="3842483"/>
            <a:chExt cx="6547486" cy="914097"/>
          </a:xfrm>
        </p:grpSpPr>
        <mc:AlternateContent xmlns:mc="http://schemas.openxmlformats.org/markup-compatibility/2006" xmlns:a14="http://schemas.microsoft.com/office/drawing/2010/main">
          <mc:Choice Requires="a14">
            <p:sp>
              <p:nvSpPr>
                <p:cNvPr id="12" name="TextBox 11"/>
                <p:cNvSpPr txBox="1"/>
                <p:nvPr/>
              </p:nvSpPr>
              <p:spPr>
                <a:xfrm>
                  <a:off x="1182382" y="3842483"/>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4</m:t>
                            </m:r>
                          </m:num>
                          <m:den>
                            <m:r>
                              <a:rPr lang="vi-VN" sz="2800" b="0" i="1" smtClean="0">
                                <a:latin typeface="Cambria Math"/>
                              </a:rPr>
                              <m:t>8</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2382" y="3842483"/>
                  <a:ext cx="648072" cy="900246"/>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020769" y="3854795"/>
                  <a:ext cx="648072" cy="8989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3</m:t>
                            </m:r>
                          </m:num>
                          <m:den>
                            <m:r>
                              <a:rPr lang="vi-VN" sz="2800" b="0" i="1" smtClean="0">
                                <a:latin typeface="Cambria Math"/>
                              </a:rPr>
                              <m:t>4</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3020769" y="3854795"/>
                  <a:ext cx="648072" cy="898964"/>
                </a:xfrm>
                <a:prstGeom prst="rect">
                  <a:avLst/>
                </a:prstGeom>
                <a:blipFill rotWithShape="1">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4932040" y="3854795"/>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1</m:t>
                            </m:r>
                          </m:num>
                          <m:den>
                            <m:r>
                              <a:rPr lang="vi-VN" sz="2800" b="0" i="1" smtClean="0">
                                <a:latin typeface="Cambria Math"/>
                              </a:rPr>
                              <m:t>8</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4932040" y="3854795"/>
                  <a:ext cx="648072" cy="901785"/>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804248" y="3854795"/>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3</m:t>
                            </m:r>
                          </m:num>
                          <m:den>
                            <m:r>
                              <a:rPr lang="vi-VN" sz="2800" b="0" i="1" smtClean="0">
                                <a:latin typeface="Cambria Math"/>
                              </a:rPr>
                              <m:t>8</m:t>
                            </m:r>
                          </m:den>
                        </m:f>
                      </m:oMath>
                    </m:oMathPara>
                  </a14:m>
                  <a:endParaRPr lang="vi-VN" sz="28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804248" y="3854795"/>
                  <a:ext cx="648072" cy="901785"/>
                </a:xfrm>
                <a:prstGeom prst="rect">
                  <a:avLst/>
                </a:prstGeom>
                <a:blipFill rotWithShape="1">
                  <a:blip r:embed="rId5"/>
                  <a:stretch>
                    <a:fillRect/>
                  </a:stretch>
                </a:blipFill>
              </p:spPr>
              <p:txBody>
                <a:bodyPr/>
                <a:lstStyle/>
                <a:p>
                  <a:r>
                    <a:rPr lang="vi-VN">
                      <a:noFill/>
                    </a:rPr>
                    <a:t> </a:t>
                  </a:r>
                </a:p>
              </p:txBody>
            </p:sp>
          </mc:Fallback>
        </mc:AlternateContent>
        <p:sp>
          <p:nvSpPr>
            <p:cNvPr id="16" name="TextBox 15"/>
            <p:cNvSpPr txBox="1"/>
            <p:nvPr/>
          </p:nvSpPr>
          <p:spPr>
            <a:xfrm>
              <a:off x="904834" y="4107940"/>
              <a:ext cx="426806" cy="369332"/>
            </a:xfrm>
            <a:prstGeom prst="rect">
              <a:avLst/>
            </a:prstGeom>
            <a:noFill/>
          </p:spPr>
          <p:txBody>
            <a:bodyPr wrap="square" rtlCol="0">
              <a:spAutoFit/>
            </a:bodyPr>
            <a:lstStyle/>
            <a:p>
              <a:r>
                <a:rPr lang="vi-VN" dirty="0" smtClean="0"/>
                <a:t>A.</a:t>
              </a:r>
              <a:endParaRPr lang="vi-VN" dirty="0"/>
            </a:p>
          </p:txBody>
        </p:sp>
        <p:sp>
          <p:nvSpPr>
            <p:cNvPr id="17" name="TextBox 16"/>
            <p:cNvSpPr txBox="1"/>
            <p:nvPr/>
          </p:nvSpPr>
          <p:spPr>
            <a:xfrm>
              <a:off x="2843808" y="4149080"/>
              <a:ext cx="609009" cy="369332"/>
            </a:xfrm>
            <a:prstGeom prst="rect">
              <a:avLst/>
            </a:prstGeom>
            <a:noFill/>
          </p:spPr>
          <p:txBody>
            <a:bodyPr wrap="square" rtlCol="0">
              <a:spAutoFit/>
            </a:bodyPr>
            <a:lstStyle/>
            <a:p>
              <a:r>
                <a:rPr lang="vi-VN" dirty="0" smtClean="0"/>
                <a:t>B.</a:t>
              </a:r>
              <a:endParaRPr lang="vi-VN" dirty="0"/>
            </a:p>
          </p:txBody>
        </p:sp>
        <p:sp>
          <p:nvSpPr>
            <p:cNvPr id="18" name="TextBox 17"/>
            <p:cNvSpPr txBox="1"/>
            <p:nvPr/>
          </p:nvSpPr>
          <p:spPr>
            <a:xfrm>
              <a:off x="4697760" y="4119611"/>
              <a:ext cx="594320" cy="369332"/>
            </a:xfrm>
            <a:prstGeom prst="rect">
              <a:avLst/>
            </a:prstGeom>
            <a:noFill/>
          </p:spPr>
          <p:txBody>
            <a:bodyPr wrap="square" rtlCol="0">
              <a:spAutoFit/>
            </a:bodyPr>
            <a:lstStyle/>
            <a:p>
              <a:r>
                <a:rPr lang="vi-VN" dirty="0" smtClean="0"/>
                <a:t>C.</a:t>
              </a:r>
              <a:endParaRPr lang="vi-VN" dirty="0"/>
            </a:p>
          </p:txBody>
        </p:sp>
        <p:sp>
          <p:nvSpPr>
            <p:cNvPr id="19" name="TextBox 18"/>
            <p:cNvSpPr txBox="1"/>
            <p:nvPr/>
          </p:nvSpPr>
          <p:spPr>
            <a:xfrm>
              <a:off x="6588224" y="4149080"/>
              <a:ext cx="504056" cy="369332"/>
            </a:xfrm>
            <a:prstGeom prst="rect">
              <a:avLst/>
            </a:prstGeom>
            <a:noFill/>
          </p:spPr>
          <p:txBody>
            <a:bodyPr wrap="square" rtlCol="0">
              <a:spAutoFit/>
            </a:bodyPr>
            <a:lstStyle/>
            <a:p>
              <a:r>
                <a:rPr lang="vi-VN" dirty="0" smtClean="0"/>
                <a:t>D.</a:t>
              </a:r>
              <a:endParaRPr lang="vi-VN" dirty="0"/>
            </a:p>
          </p:txBody>
        </p:sp>
      </p:grpSp>
      <p:sp>
        <p:nvSpPr>
          <p:cNvPr id="22" name="Rectangle 21"/>
          <p:cNvSpPr/>
          <p:nvPr/>
        </p:nvSpPr>
        <p:spPr>
          <a:xfrm>
            <a:off x="0" y="4653136"/>
            <a:ext cx="9144000" cy="2062103"/>
          </a:xfrm>
          <a:prstGeom prst="rect">
            <a:avLst/>
          </a:prstGeom>
        </p:spPr>
        <p:txBody>
          <a:bodyPr wrap="square">
            <a:spAutoFit/>
          </a:bodyPr>
          <a:lstStyle/>
          <a:p>
            <a:r>
              <a:rPr lang="vi-VN" sz="3200" u="sng" dirty="0" smtClean="0">
                <a:solidFill>
                  <a:schemeClr val="accent6">
                    <a:lumMod val="75000"/>
                  </a:schemeClr>
                </a:solidFill>
                <a:latin typeface="+mj-lt"/>
              </a:rPr>
              <a:t>Đáp án</a:t>
            </a:r>
          </a:p>
          <a:p>
            <a:r>
              <a:rPr lang="vi-VN" sz="3200" dirty="0">
                <a:solidFill>
                  <a:schemeClr val="accent6">
                    <a:lumMod val="75000"/>
                  </a:schemeClr>
                </a:solidFill>
                <a:latin typeface="+mj-lt"/>
              </a:rPr>
              <a:t>Phân số chỉ các viên bi màu đỏ trong số viên bi của Hùng có tử số là số viên bi màu đỏ, mẫu số là tổng số viên bi của Hùng.</a:t>
            </a:r>
          </a:p>
        </p:txBody>
      </p:sp>
      <p:sp>
        <p:nvSpPr>
          <p:cNvPr id="24" name="Oval 23"/>
          <p:cNvSpPr/>
          <p:nvPr/>
        </p:nvSpPr>
        <p:spPr>
          <a:xfrm>
            <a:off x="6438578" y="4014356"/>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D</a:t>
            </a:r>
            <a:endParaRPr lang="vi-VN" sz="3200" dirty="0"/>
          </a:p>
        </p:txBody>
      </p:sp>
    </p:spTree>
    <p:extLst>
      <p:ext uri="{BB962C8B-B14F-4D97-AF65-F5344CB8AC3E}">
        <p14:creationId xmlns:p14="http://schemas.microsoft.com/office/powerpoint/2010/main" val="308426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06746" y="188640"/>
            <a:ext cx="8929750" cy="1606627"/>
            <a:chOff x="-5869160" y="404664"/>
            <a:chExt cx="9144000" cy="1606627"/>
          </a:xfrm>
        </p:grpSpPr>
        <p:sp>
          <p:nvSpPr>
            <p:cNvPr id="5" name="Rounded Rectangle 4"/>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TextBox 5"/>
            <p:cNvSpPr txBox="1"/>
            <p:nvPr/>
          </p:nvSpPr>
          <p:spPr>
            <a:xfrm>
              <a:off x="-5689648" y="404664"/>
              <a:ext cx="8784976" cy="1477328"/>
            </a:xfrm>
            <a:prstGeom prst="rect">
              <a:avLst/>
            </a:prstGeom>
            <a:noFill/>
          </p:spPr>
          <p:txBody>
            <a:bodyPr wrap="square" rtlCol="0">
              <a:spAutoFit/>
            </a:bodyPr>
            <a:lstStyle/>
            <a:p>
              <a:r>
                <a:rPr lang="en-US" sz="3000" u="sng" dirty="0" err="1" smtClean="0">
                  <a:solidFill>
                    <a:srgbClr val="FF0000"/>
                  </a:solidFill>
                  <a:latin typeface="Times New Roman" pitchFamily="18" charset="0"/>
                  <a:cs typeface="Times New Roman" pitchFamily="18" charset="0"/>
                </a:rPr>
                <a:t>Bài</a:t>
              </a:r>
              <a:r>
                <a:rPr lang="en-US" sz="3000" u="sng" dirty="0" smtClean="0">
                  <a:solidFill>
                    <a:srgbClr val="FF0000"/>
                  </a:solidFill>
                  <a:latin typeface="Times New Roman" pitchFamily="18" charset="0"/>
                  <a:cs typeface="Times New Roman" pitchFamily="18" charset="0"/>
                </a:rPr>
                <a:t> 1</a:t>
              </a:r>
              <a:r>
                <a:rPr lang="en-US" sz="3000" dirty="0" smtClean="0">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8" name="AutoShape 2" descr="\displaystyle{5\over 9}"/>
          <p:cNvSpPr>
            <a:spLocks noChangeAspect="1" noChangeArrowheads="1"/>
          </p:cNvSpPr>
          <p:nvPr/>
        </p:nvSpPr>
        <p:spPr bwMode="auto">
          <a:xfrm>
            <a:off x="763588" y="-182563"/>
            <a:ext cx="152400" cy="390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grpSp>
        <p:nvGrpSpPr>
          <p:cNvPr id="20" name="Group 19"/>
          <p:cNvGrpSpPr/>
          <p:nvPr/>
        </p:nvGrpSpPr>
        <p:grpSpPr>
          <a:xfrm>
            <a:off x="282052" y="1916832"/>
            <a:ext cx="8178380" cy="1944216"/>
            <a:chOff x="282052" y="1916832"/>
            <a:chExt cx="8178380" cy="2051042"/>
          </a:xfrm>
        </p:grpSpPr>
        <p:sp>
          <p:nvSpPr>
            <p:cNvPr id="7" name="Rectangle 1"/>
            <p:cNvSpPr>
              <a:spLocks noChangeArrowheads="1"/>
            </p:cNvSpPr>
            <p:nvPr/>
          </p:nvSpPr>
          <p:spPr bwMode="auto">
            <a:xfrm>
              <a:off x="282052" y="2095728"/>
              <a:ext cx="8178380" cy="616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smtClean="0">
                  <a:ln>
                    <a:noFill/>
                  </a:ln>
                  <a:solidFill>
                    <a:schemeClr val="tx1"/>
                  </a:solidFill>
                  <a:effectLst/>
                  <a:latin typeface="+mj-lt"/>
                  <a:cs typeface="Arial" pitchFamily="34" charset="0"/>
                </a:rPr>
                <a:t> c. Phân số     bằng phân số nào dưới đây:</a:t>
              </a:r>
            </a:p>
          </p:txBody>
        </p:sp>
        <mc:AlternateContent xmlns:mc="http://schemas.openxmlformats.org/markup-compatibility/2006" xmlns:a14="http://schemas.microsoft.com/office/drawing/2010/main">
          <mc:Choice Requires="a14">
            <p:sp>
              <p:nvSpPr>
                <p:cNvPr id="9" name="TextBox 8"/>
                <p:cNvSpPr txBox="1"/>
                <p:nvPr/>
              </p:nvSpPr>
              <p:spPr>
                <a:xfrm>
                  <a:off x="2051720" y="1916832"/>
                  <a:ext cx="648072" cy="93897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5</m:t>
                            </m:r>
                          </m:num>
                          <m:den>
                            <m:r>
                              <a:rPr lang="vi-VN" sz="2800" b="0" i="1" smtClean="0">
                                <a:latin typeface="Cambria Math"/>
                              </a:rPr>
                              <m:t>9</m:t>
                            </m:r>
                          </m:den>
                        </m:f>
                      </m:oMath>
                    </m:oMathPara>
                  </a14:m>
                  <a:endParaRPr lang="vi-VN" sz="2800" dirty="0"/>
                </a:p>
              </p:txBody>
            </p:sp>
          </mc:Choice>
          <mc:Fallback xmlns="">
            <p:sp>
              <p:nvSpPr>
                <p:cNvPr id="9" name="TextBox 8"/>
                <p:cNvSpPr txBox="1">
                  <a:spLocks noRot="1" noChangeAspect="1" noMove="1" noResize="1" noEditPoints="1" noAdjustHandles="1" noChangeArrowheads="1" noChangeShapeType="1" noTextEdit="1"/>
                </p:cNvSpPr>
                <p:nvPr/>
              </p:nvSpPr>
              <p:spPr>
                <a:xfrm>
                  <a:off x="2051720" y="1916832"/>
                  <a:ext cx="648072" cy="938975"/>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082460"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15</m:t>
                            </m:r>
                          </m:num>
                          <m:den>
                            <m:r>
                              <a:rPr lang="vi-VN" sz="2800" b="0" i="1" smtClean="0">
                                <a:latin typeface="Cambria Math"/>
                              </a:rPr>
                              <m:t>18</m:t>
                            </m:r>
                          </m:den>
                        </m:f>
                      </m:oMath>
                    </m:oMathPara>
                  </a14:m>
                  <a:endParaRPr lang="vi-VN"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082460" y="3066089"/>
                  <a:ext cx="648072" cy="901785"/>
                </a:xfrm>
                <a:prstGeom prst="rect">
                  <a:avLst/>
                </a:prstGeom>
                <a:blipFill rotWithShape="1">
                  <a:blip r:embed="rId3"/>
                  <a:stretch>
                    <a:fillRect b="-71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36408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15</m:t>
                            </m:r>
                          </m:num>
                          <m:den>
                            <m:r>
                              <a:rPr lang="vi-VN" sz="2800" b="0" i="1" smtClean="0">
                                <a:latin typeface="Cambria Math"/>
                              </a:rPr>
                              <m:t>27</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364088" y="3066089"/>
                  <a:ext cx="648072" cy="901785"/>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79783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20</m:t>
                            </m:r>
                          </m:num>
                          <m:den>
                            <m:r>
                              <a:rPr lang="vi-VN" sz="2800" b="0" i="1" smtClean="0">
                                <a:latin typeface="Cambria Math"/>
                              </a:rPr>
                              <m:t>27</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7797838" y="3066089"/>
                  <a:ext cx="648072" cy="901785"/>
                </a:xfrm>
                <a:prstGeom prst="rect">
                  <a:avLst/>
                </a:prstGeom>
                <a:blipFill rotWithShape="1">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83978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10</m:t>
                            </m:r>
                          </m:num>
                          <m:den>
                            <m:r>
                              <a:rPr lang="vi-VN" sz="2800" b="0" i="1" smtClean="0">
                                <a:latin typeface="Cambria Math"/>
                              </a:rPr>
                              <m:t>27</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839788" y="3066089"/>
                  <a:ext cx="648072" cy="901785"/>
                </a:xfrm>
                <a:prstGeom prst="rect">
                  <a:avLst/>
                </a:prstGeom>
                <a:blipFill rotWithShape="1">
                  <a:blip r:embed="rId6"/>
                  <a:stretch>
                    <a:fillRect/>
                  </a:stretch>
                </a:blipFill>
              </p:spPr>
              <p:txBody>
                <a:bodyPr/>
                <a:lstStyle/>
                <a:p>
                  <a:r>
                    <a:rPr lang="vi-VN">
                      <a:noFill/>
                    </a:rPr>
                    <a:t> </a:t>
                  </a:r>
                </a:p>
              </p:txBody>
            </p:sp>
          </mc:Fallback>
        </mc:AlternateContent>
        <p:sp>
          <p:nvSpPr>
            <p:cNvPr id="15" name="TextBox 14"/>
            <p:cNvSpPr txBox="1"/>
            <p:nvPr/>
          </p:nvSpPr>
          <p:spPr>
            <a:xfrm>
              <a:off x="550185" y="3350910"/>
              <a:ext cx="426806" cy="369332"/>
            </a:xfrm>
            <a:prstGeom prst="rect">
              <a:avLst/>
            </a:prstGeom>
            <a:noFill/>
          </p:spPr>
          <p:txBody>
            <a:bodyPr wrap="square" rtlCol="0">
              <a:spAutoFit/>
            </a:bodyPr>
            <a:lstStyle/>
            <a:p>
              <a:r>
                <a:rPr lang="vi-VN" dirty="0" smtClean="0"/>
                <a:t>A.</a:t>
              </a:r>
              <a:endParaRPr lang="vi-VN" dirty="0"/>
            </a:p>
          </p:txBody>
        </p:sp>
        <p:sp>
          <p:nvSpPr>
            <p:cNvPr id="16" name="TextBox 15"/>
            <p:cNvSpPr txBox="1"/>
            <p:nvPr/>
          </p:nvSpPr>
          <p:spPr>
            <a:xfrm>
              <a:off x="2843808" y="3360890"/>
              <a:ext cx="609009" cy="369332"/>
            </a:xfrm>
            <a:prstGeom prst="rect">
              <a:avLst/>
            </a:prstGeom>
            <a:noFill/>
          </p:spPr>
          <p:txBody>
            <a:bodyPr wrap="square" rtlCol="0">
              <a:spAutoFit/>
            </a:bodyPr>
            <a:lstStyle/>
            <a:p>
              <a:r>
                <a:rPr lang="vi-VN" dirty="0" smtClean="0"/>
                <a:t>B.</a:t>
              </a:r>
              <a:endParaRPr lang="vi-VN" dirty="0"/>
            </a:p>
          </p:txBody>
        </p:sp>
        <p:sp>
          <p:nvSpPr>
            <p:cNvPr id="17" name="TextBox 16"/>
            <p:cNvSpPr txBox="1"/>
            <p:nvPr/>
          </p:nvSpPr>
          <p:spPr>
            <a:xfrm>
              <a:off x="5109429" y="3284984"/>
              <a:ext cx="594320" cy="369332"/>
            </a:xfrm>
            <a:prstGeom prst="rect">
              <a:avLst/>
            </a:prstGeom>
            <a:noFill/>
          </p:spPr>
          <p:txBody>
            <a:bodyPr wrap="square" rtlCol="0">
              <a:spAutoFit/>
            </a:bodyPr>
            <a:lstStyle/>
            <a:p>
              <a:r>
                <a:rPr lang="vi-VN" dirty="0" smtClean="0"/>
                <a:t>C.</a:t>
              </a:r>
              <a:endParaRPr lang="vi-VN" dirty="0"/>
            </a:p>
          </p:txBody>
        </p:sp>
        <p:sp>
          <p:nvSpPr>
            <p:cNvPr id="18" name="TextBox 17"/>
            <p:cNvSpPr txBox="1"/>
            <p:nvPr/>
          </p:nvSpPr>
          <p:spPr>
            <a:xfrm>
              <a:off x="7500678" y="3322447"/>
              <a:ext cx="594320" cy="369332"/>
            </a:xfrm>
            <a:prstGeom prst="rect">
              <a:avLst/>
            </a:prstGeom>
            <a:noFill/>
          </p:spPr>
          <p:txBody>
            <a:bodyPr wrap="square" rtlCol="0">
              <a:spAutoFit/>
            </a:bodyPr>
            <a:lstStyle/>
            <a:p>
              <a:r>
                <a:rPr lang="vi-VN" dirty="0" smtClean="0"/>
                <a:t>D.</a:t>
              </a:r>
              <a:endParaRPr lang="vi-VN" dirty="0"/>
            </a:p>
          </p:txBody>
        </p:sp>
      </p:grpSp>
      <p:sp>
        <p:nvSpPr>
          <p:cNvPr id="21" name="Oval 20"/>
          <p:cNvSpPr/>
          <p:nvPr/>
        </p:nvSpPr>
        <p:spPr>
          <a:xfrm>
            <a:off x="4888771" y="31839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a:t>
            </a:r>
            <a:endParaRPr lang="vi-VN" sz="3200" dirty="0"/>
          </a:p>
        </p:txBody>
      </p:sp>
      <p:grpSp>
        <p:nvGrpSpPr>
          <p:cNvPr id="32" name="Group 31"/>
          <p:cNvGrpSpPr/>
          <p:nvPr/>
        </p:nvGrpSpPr>
        <p:grpSpPr>
          <a:xfrm>
            <a:off x="184031" y="4106412"/>
            <a:ext cx="9219381" cy="2130900"/>
            <a:chOff x="184031" y="4106412"/>
            <a:chExt cx="9219381" cy="2130900"/>
          </a:xfrm>
        </p:grpSpPr>
        <p:grpSp>
          <p:nvGrpSpPr>
            <p:cNvPr id="30" name="Group 29"/>
            <p:cNvGrpSpPr/>
            <p:nvPr/>
          </p:nvGrpSpPr>
          <p:grpSpPr>
            <a:xfrm>
              <a:off x="259412" y="4473166"/>
              <a:ext cx="9144000" cy="1764146"/>
              <a:chOff x="0" y="4077072"/>
              <a:chExt cx="9144000" cy="1764146"/>
            </a:xfrm>
          </p:grpSpPr>
          <p:grpSp>
            <p:nvGrpSpPr>
              <p:cNvPr id="28" name="Group 27"/>
              <p:cNvGrpSpPr/>
              <p:nvPr/>
            </p:nvGrpSpPr>
            <p:grpSpPr>
              <a:xfrm>
                <a:off x="0" y="4077072"/>
                <a:ext cx="9144000" cy="1764146"/>
                <a:chOff x="0" y="4077072"/>
                <a:chExt cx="9144000" cy="1764146"/>
              </a:xfrm>
            </p:grpSpPr>
            <p:sp>
              <p:nvSpPr>
                <p:cNvPr id="22" name="Rectangle 21"/>
                <p:cNvSpPr/>
                <p:nvPr/>
              </p:nvSpPr>
              <p:spPr>
                <a:xfrm>
                  <a:off x="0" y="4077072"/>
                  <a:ext cx="9144000" cy="1754326"/>
                </a:xfrm>
                <a:prstGeom prst="rect">
                  <a:avLst/>
                </a:prstGeom>
              </p:spPr>
              <p:txBody>
                <a:bodyPr wrap="square">
                  <a:spAutoFit/>
                </a:bodyPr>
                <a:lstStyle/>
                <a:p>
                  <a:endParaRPr lang="vi-VN" sz="2800" u="sng" dirty="0" smtClean="0">
                    <a:solidFill>
                      <a:schemeClr val="accent6">
                        <a:lumMod val="75000"/>
                      </a:schemeClr>
                    </a:solidFill>
                    <a:latin typeface="+mj-lt"/>
                  </a:endParaRPr>
                </a:p>
                <a:p>
                  <a:r>
                    <a:rPr lang="vi-VN" sz="2000" dirty="0" smtClean="0">
                      <a:solidFill>
                        <a:schemeClr val="accent6">
                          <a:lumMod val="75000"/>
                        </a:schemeClr>
                      </a:solidFill>
                      <a:latin typeface="+mj-lt"/>
                    </a:rPr>
                    <a:t>Phân số      và phân số       là 2 phân số tối giản. Rút gọn phân số       và      , ta được: </a:t>
                  </a:r>
                </a:p>
                <a:p>
                  <a:endParaRPr lang="vi-VN" sz="2000" dirty="0">
                    <a:solidFill>
                      <a:schemeClr val="accent6">
                        <a:lumMod val="75000"/>
                      </a:schemeClr>
                    </a:solidFill>
                    <a:latin typeface="+mj-lt"/>
                  </a:endParaRPr>
                </a:p>
                <a:p>
                  <a:endParaRPr lang="vi-VN" sz="2000" dirty="0" smtClean="0">
                    <a:solidFill>
                      <a:schemeClr val="accent6">
                        <a:lumMod val="75000"/>
                      </a:schemeClr>
                    </a:solidFill>
                    <a:latin typeface="+mj-lt"/>
                  </a:endParaRPr>
                </a:p>
                <a:p>
                  <a:r>
                    <a:rPr lang="vi-VN" sz="2000" dirty="0" smtClean="0">
                      <a:solidFill>
                        <a:schemeClr val="accent6">
                          <a:lumMod val="75000"/>
                        </a:schemeClr>
                      </a:solidFill>
                      <a:latin typeface="+mj-lt"/>
                    </a:rPr>
                    <a:t> </a:t>
                  </a:r>
                  <a:endParaRPr lang="vi-VN" sz="2000" dirty="0">
                    <a:solidFill>
                      <a:schemeClr val="accent6">
                        <a:lumMod val="75000"/>
                      </a:schemeClr>
                    </a:solidFill>
                    <a:latin typeface="+mj-lt"/>
                  </a:endParaRPr>
                </a:p>
              </p:txBody>
            </p:sp>
            <mc:AlternateContent xmlns:mc="http://schemas.openxmlformats.org/markup-compatibility/2006" xmlns:a14="http://schemas.microsoft.com/office/drawing/2010/main">
              <mc:Choice Requires="a14">
                <p:sp>
                  <p:nvSpPr>
                    <p:cNvPr id="23" name="TextBox 22"/>
                    <p:cNvSpPr txBox="1"/>
                    <p:nvPr/>
                  </p:nvSpPr>
                  <p:spPr>
                    <a:xfrm>
                      <a:off x="2339752" y="4379716"/>
                      <a:ext cx="468052" cy="6694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a:rPr>
                                </m:ctrlPr>
                              </m:fPr>
                              <m:num>
                                <m:r>
                                  <a:rPr lang="vi-VN" sz="2000" b="0" i="1" smtClean="0">
                                    <a:solidFill>
                                      <a:schemeClr val="accent6">
                                        <a:lumMod val="75000"/>
                                      </a:schemeClr>
                                    </a:solidFill>
                                    <a:latin typeface="Cambria Math"/>
                                  </a:rPr>
                                  <m:t>20</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2339752" y="4379716"/>
                      <a:ext cx="468052" cy="669414"/>
                    </a:xfrm>
                    <a:prstGeom prst="rect">
                      <a:avLst/>
                    </a:prstGeom>
                    <a:blipFill rotWithShape="1">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755576" y="4379716"/>
                      <a:ext cx="648072" cy="6694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a:rPr>
                                </m:ctrlPr>
                              </m:fPr>
                              <m:num>
                                <m:r>
                                  <a:rPr lang="vi-VN" sz="2000" b="0" i="1" smtClean="0">
                                    <a:solidFill>
                                      <a:schemeClr val="accent6">
                                        <a:lumMod val="75000"/>
                                      </a:schemeClr>
                                    </a:solidFill>
                                    <a:latin typeface="Cambria Math"/>
                                  </a:rPr>
                                  <m:t>10</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55576" y="4379716"/>
                      <a:ext cx="648072" cy="669414"/>
                    </a:xfrm>
                    <a:prstGeom prst="rect">
                      <a:avLst/>
                    </a:prstGeom>
                    <a:blipFill rotWithShape="1">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544836" y="4372278"/>
                      <a:ext cx="648072" cy="6768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a:rPr>
                                </m:ctrlPr>
                              </m:fPr>
                              <m:num>
                                <m:r>
                                  <a:rPr lang="vi-VN" sz="2000" b="0" i="1" smtClean="0">
                                    <a:solidFill>
                                      <a:schemeClr val="accent6">
                                        <a:lumMod val="75000"/>
                                      </a:schemeClr>
                                    </a:solidFill>
                                    <a:latin typeface="Cambria Math"/>
                                  </a:rPr>
                                  <m:t>15</m:t>
                                </m:r>
                              </m:num>
                              <m:den>
                                <m:r>
                                  <a:rPr lang="vi-VN" sz="2000" b="0" i="1" smtClean="0">
                                    <a:solidFill>
                                      <a:schemeClr val="accent6">
                                        <a:lumMod val="75000"/>
                                      </a:schemeClr>
                                    </a:solidFill>
                                    <a:latin typeface="Cambria Math"/>
                                  </a:rPr>
                                  <m:t>18</m:t>
                                </m:r>
                              </m:den>
                            </m:f>
                          </m:oMath>
                        </m:oMathPara>
                      </a14:m>
                      <a:endParaRPr lang="vi-VN" sz="2000" dirty="0">
                        <a:solidFill>
                          <a:schemeClr val="accent6">
                            <a:lumMod val="75000"/>
                          </a:schemeClr>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544836" y="4372278"/>
                      <a:ext cx="648072" cy="676852"/>
                    </a:xfrm>
                    <a:prstGeom prst="rect">
                      <a:avLst/>
                    </a:prstGeom>
                    <a:blipFill rotWithShape="1">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3082460" y="5219381"/>
                      <a:ext cx="3284412" cy="621837"/>
                    </a:xfrm>
                    <a:prstGeom prst="rect">
                      <a:avLst/>
                    </a:prstGeom>
                    <a:noFill/>
                  </p:spPr>
                  <p:txBody>
                    <a:bodyPr wrap="square" rtlCol="0">
                      <a:spAutoFit/>
                    </a:bodyPr>
                    <a:lstStyle/>
                    <a:p>
                      <a14:m>
                        <m:oMath xmlns:m="http://schemas.openxmlformats.org/officeDocument/2006/math">
                          <m:f>
                            <m:fPr>
                              <m:ctrlPr>
                                <a:rPr lang="vi-VN" sz="240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15</m:t>
                              </m:r>
                            </m:num>
                            <m:den>
                              <m:r>
                                <a:rPr lang="vi-VN" sz="2400" b="0" i="1" smtClean="0">
                                  <a:solidFill>
                                    <a:schemeClr val="accent6">
                                      <a:lumMod val="75000"/>
                                    </a:schemeClr>
                                  </a:solidFill>
                                  <a:latin typeface="Cambria Math"/>
                                </a:rPr>
                                <m:t>27</m:t>
                              </m:r>
                            </m:den>
                          </m:f>
                          <m:r>
                            <a:rPr lang="vi-VN" sz="2400" b="0" i="1" smtClean="0">
                              <a:solidFill>
                                <a:schemeClr val="accent6">
                                  <a:lumMod val="75000"/>
                                </a:schemeClr>
                              </a:solidFill>
                              <a:latin typeface="Cambria Math"/>
                            </a:rPr>
                            <m:t> </m:t>
                          </m:r>
                        </m:oMath>
                      </a14:m>
                      <a:r>
                        <a:rPr lang="vi-VN" sz="2000" dirty="0" smtClean="0">
                          <a:solidFill>
                            <a:schemeClr val="accent6">
                              <a:lumMod val="75000"/>
                            </a:schemeClr>
                          </a:solidFill>
                        </a:rPr>
                        <a:t>=</a:t>
                      </a:r>
                      <a:r>
                        <a:rPr lang="vi-VN" sz="2400" dirty="0" smtClean="0">
                          <a:solidFill>
                            <a:schemeClr val="accent6">
                              <a:lumMod val="75000"/>
                            </a:schemeClr>
                          </a:solidFill>
                        </a:rPr>
                        <a:t> </a:t>
                      </a:r>
                      <a14:m>
                        <m:oMath xmlns:m="http://schemas.openxmlformats.org/officeDocument/2006/math">
                          <m:f>
                            <m:fPr>
                              <m:ctrlPr>
                                <a:rPr lang="vi-VN" sz="240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15 :3</m:t>
                              </m:r>
                            </m:num>
                            <m:den>
                              <m:r>
                                <a:rPr lang="vi-VN" sz="2400" b="0" i="1" smtClean="0">
                                  <a:solidFill>
                                    <a:schemeClr val="accent6">
                                      <a:lumMod val="75000"/>
                                    </a:schemeClr>
                                  </a:solidFill>
                                  <a:latin typeface="Cambria Math"/>
                                </a:rPr>
                                <m:t>27  :3 </m:t>
                              </m:r>
                            </m:den>
                          </m:f>
                          <m:r>
                            <a:rPr lang="vi-VN" sz="2400" b="0" i="1" smtClean="0">
                              <a:solidFill>
                                <a:schemeClr val="accent6">
                                  <a:lumMod val="75000"/>
                                </a:schemeClr>
                              </a:solidFill>
                              <a:latin typeface="Cambria Math"/>
                            </a:rPr>
                            <m:t>= </m:t>
                          </m:r>
                          <m:f>
                            <m:fPr>
                              <m:ctrlPr>
                                <a:rPr lang="vi-VN" sz="2400" b="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5</m:t>
                              </m:r>
                            </m:num>
                            <m:den>
                              <m:r>
                                <a:rPr lang="vi-VN" sz="2400" b="0" i="1" smtClean="0">
                                  <a:solidFill>
                                    <a:schemeClr val="accent6">
                                      <a:lumMod val="75000"/>
                                    </a:schemeClr>
                                  </a:solidFill>
                                  <a:latin typeface="Cambria Math"/>
                                </a:rPr>
                                <m:t>9</m:t>
                              </m:r>
                            </m:den>
                          </m:f>
                        </m:oMath>
                      </a14:m>
                      <a:r>
                        <a:rPr lang="vi-VN" sz="2400" dirty="0" smtClean="0">
                          <a:solidFill>
                            <a:schemeClr val="accent6">
                              <a:lumMod val="75000"/>
                            </a:schemeClr>
                          </a:solidFill>
                        </a:rPr>
                        <a:t> </a:t>
                      </a:r>
                      <a:endParaRPr lang="vi-VN" sz="2400" dirty="0">
                        <a:solidFill>
                          <a:schemeClr val="accent6">
                            <a:lumMod val="75000"/>
                          </a:schemeClr>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3082460" y="5219381"/>
                      <a:ext cx="3284412" cy="621837"/>
                    </a:xfrm>
                    <a:prstGeom prst="rect">
                      <a:avLst/>
                    </a:prstGeom>
                    <a:blipFill rotWithShape="1">
                      <a:blip r:embed="rId10"/>
                      <a:stretch>
                        <a:fillRect b="-196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84031" y="5218804"/>
                      <a:ext cx="2191726" cy="622414"/>
                    </a:xfrm>
                    <a:prstGeom prst="rect">
                      <a:avLst/>
                    </a:prstGeom>
                    <a:noFill/>
                  </p:spPr>
                  <p:txBody>
                    <a:bodyPr wrap="square" rtlCol="0">
                      <a:spAutoFit/>
                    </a:bodyPr>
                    <a:lstStyle/>
                    <a:p>
                      <a14:m>
                        <m:oMath xmlns:m="http://schemas.openxmlformats.org/officeDocument/2006/math">
                          <m:f>
                            <m:fPr>
                              <m:ctrlPr>
                                <a:rPr lang="vi-VN" sz="240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15</m:t>
                              </m:r>
                            </m:num>
                            <m:den>
                              <m:r>
                                <a:rPr lang="vi-VN" sz="2400" b="0" i="1" smtClean="0">
                                  <a:solidFill>
                                    <a:schemeClr val="accent6">
                                      <a:lumMod val="75000"/>
                                    </a:schemeClr>
                                  </a:solidFill>
                                  <a:latin typeface="Cambria Math"/>
                                </a:rPr>
                                <m:t>18</m:t>
                              </m:r>
                            </m:den>
                          </m:f>
                        </m:oMath>
                      </a14:m>
                      <a:r>
                        <a:rPr lang="vi-VN" sz="2400" dirty="0" smtClean="0">
                          <a:solidFill>
                            <a:schemeClr val="accent6">
                              <a:lumMod val="75000"/>
                            </a:schemeClr>
                          </a:solidFill>
                        </a:rPr>
                        <a:t> </a:t>
                      </a:r>
                      <a:r>
                        <a:rPr lang="vi-VN" sz="2000" dirty="0" smtClean="0">
                          <a:solidFill>
                            <a:schemeClr val="accent6">
                              <a:lumMod val="75000"/>
                            </a:schemeClr>
                          </a:solidFill>
                        </a:rPr>
                        <a:t>=</a:t>
                      </a:r>
                      <a:r>
                        <a:rPr lang="vi-VN" sz="2400" dirty="0" smtClean="0">
                          <a:solidFill>
                            <a:schemeClr val="accent6">
                              <a:lumMod val="75000"/>
                            </a:schemeClr>
                          </a:solidFill>
                        </a:rPr>
                        <a:t> </a:t>
                      </a:r>
                      <a14:m>
                        <m:oMath xmlns:m="http://schemas.openxmlformats.org/officeDocument/2006/math">
                          <m:f>
                            <m:fPr>
                              <m:ctrlPr>
                                <a:rPr lang="vi-VN" sz="240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15 :3</m:t>
                              </m:r>
                            </m:num>
                            <m:den>
                              <m:r>
                                <a:rPr lang="vi-VN" sz="2400" b="0" i="1" smtClean="0">
                                  <a:solidFill>
                                    <a:schemeClr val="accent6">
                                      <a:lumMod val="75000"/>
                                    </a:schemeClr>
                                  </a:solidFill>
                                  <a:latin typeface="Cambria Math"/>
                                </a:rPr>
                                <m:t>18 :3 </m:t>
                              </m:r>
                            </m:den>
                          </m:f>
                          <m:r>
                            <a:rPr lang="vi-VN" sz="2400" b="0" i="1" smtClean="0">
                              <a:solidFill>
                                <a:schemeClr val="accent6">
                                  <a:lumMod val="75000"/>
                                </a:schemeClr>
                              </a:solidFill>
                              <a:latin typeface="Cambria Math"/>
                            </a:rPr>
                            <m:t>= </m:t>
                          </m:r>
                          <m:f>
                            <m:fPr>
                              <m:ctrlPr>
                                <a:rPr lang="vi-VN" sz="2400" b="0" i="1" smtClean="0">
                                  <a:solidFill>
                                    <a:schemeClr val="accent6">
                                      <a:lumMod val="75000"/>
                                    </a:schemeClr>
                                  </a:solidFill>
                                  <a:latin typeface="Cambria Math"/>
                                </a:rPr>
                              </m:ctrlPr>
                            </m:fPr>
                            <m:num>
                              <m:r>
                                <a:rPr lang="vi-VN" sz="2400" b="0" i="1" smtClean="0">
                                  <a:solidFill>
                                    <a:schemeClr val="accent6">
                                      <a:lumMod val="75000"/>
                                    </a:schemeClr>
                                  </a:solidFill>
                                  <a:latin typeface="Cambria Math"/>
                                </a:rPr>
                                <m:t>5</m:t>
                              </m:r>
                            </m:num>
                            <m:den>
                              <m:r>
                                <a:rPr lang="vi-VN" sz="2400" b="0" i="1" smtClean="0">
                                  <a:solidFill>
                                    <a:schemeClr val="accent6">
                                      <a:lumMod val="75000"/>
                                    </a:schemeClr>
                                  </a:solidFill>
                                  <a:latin typeface="Cambria Math"/>
                                </a:rPr>
                                <m:t>6</m:t>
                              </m:r>
                            </m:den>
                          </m:f>
                        </m:oMath>
                      </a14:m>
                      <a:endParaRPr lang="vi-VN" sz="2400" dirty="0">
                        <a:solidFill>
                          <a:schemeClr val="accent6">
                            <a:lumMod val="75000"/>
                          </a:schemeClr>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84031" y="5218804"/>
                      <a:ext cx="2191726" cy="622414"/>
                    </a:xfrm>
                    <a:prstGeom prst="rect">
                      <a:avLst/>
                    </a:prstGeom>
                    <a:blipFill rotWithShape="1">
                      <a:blip r:embed="rId11"/>
                      <a:stretch>
                        <a:fillRect b="-1961"/>
                      </a:stretch>
                    </a:blipFill>
                  </p:spPr>
                  <p:txBody>
                    <a:bodyPr/>
                    <a:lstStyle/>
                    <a:p>
                      <a:r>
                        <a:rPr lang="vi-VN">
                          <a:noFill/>
                        </a:rPr>
                        <a:t> </a:t>
                      </a:r>
                    </a:p>
                  </p:txBody>
                </p:sp>
              </mc:Fallback>
            </mc:AlternateContent>
          </p:grpSp>
          <mc:AlternateContent xmlns:mc="http://schemas.openxmlformats.org/markup-compatibility/2006" xmlns:a14="http://schemas.microsoft.com/office/drawing/2010/main">
            <mc:Choice Requires="a14">
              <p:sp>
                <p:nvSpPr>
                  <p:cNvPr id="29" name="TextBox 28"/>
                  <p:cNvSpPr txBox="1"/>
                  <p:nvPr/>
                </p:nvSpPr>
                <p:spPr>
                  <a:xfrm>
                    <a:off x="7120900" y="4373432"/>
                    <a:ext cx="648072" cy="6756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a:rPr>
                              </m:ctrlPr>
                            </m:fPr>
                            <m:num>
                              <m:r>
                                <a:rPr lang="vi-VN" sz="2000" b="0" i="1" smtClean="0">
                                  <a:solidFill>
                                    <a:schemeClr val="accent6">
                                      <a:lumMod val="75000"/>
                                    </a:schemeClr>
                                  </a:solidFill>
                                  <a:latin typeface="Cambria Math"/>
                                </a:rPr>
                                <m:t>15</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7120900" y="4373432"/>
                    <a:ext cx="648072" cy="675698"/>
                  </a:xfrm>
                  <a:prstGeom prst="rect">
                    <a:avLst/>
                  </a:prstGeom>
                  <a:blipFill rotWithShape="1">
                    <a:blip r:embed="rId12"/>
                    <a:stretch>
                      <a:fillRect/>
                    </a:stretch>
                  </a:blipFill>
                </p:spPr>
                <p:txBody>
                  <a:bodyPr/>
                  <a:lstStyle/>
                  <a:p>
                    <a:r>
                      <a:rPr lang="vi-VN">
                        <a:noFill/>
                      </a:rPr>
                      <a:t> </a:t>
                    </a:r>
                  </a:p>
                </p:txBody>
              </p:sp>
            </mc:Fallback>
          </mc:AlternateContent>
        </p:grpSp>
        <p:sp>
          <p:nvSpPr>
            <p:cNvPr id="31" name="TextBox 30"/>
            <p:cNvSpPr txBox="1"/>
            <p:nvPr/>
          </p:nvSpPr>
          <p:spPr>
            <a:xfrm>
              <a:off x="184031" y="4106412"/>
              <a:ext cx="2898429" cy="553998"/>
            </a:xfrm>
            <a:prstGeom prst="rect">
              <a:avLst/>
            </a:prstGeom>
            <a:noFill/>
          </p:spPr>
          <p:txBody>
            <a:bodyPr wrap="square" rtlCol="0">
              <a:spAutoFit/>
            </a:bodyPr>
            <a:lstStyle/>
            <a:p>
              <a:r>
                <a:rPr lang="vi-VN" sz="3000" u="sng" dirty="0" smtClean="0">
                  <a:solidFill>
                    <a:schemeClr val="accent6">
                      <a:lumMod val="75000"/>
                    </a:schemeClr>
                  </a:solidFill>
                  <a:latin typeface="+mj-lt"/>
                </a:rPr>
                <a:t>Đáp án </a:t>
              </a:r>
              <a:endParaRPr lang="vi-VN" sz="3000" u="sng" dirty="0">
                <a:solidFill>
                  <a:schemeClr val="accent6">
                    <a:lumMod val="75000"/>
                  </a:schemeClr>
                </a:solidFill>
                <a:latin typeface="+mj-lt"/>
              </a:endParaRPr>
            </a:p>
          </p:txBody>
        </p:sp>
      </p:grpSp>
    </p:spTree>
    <p:extLst>
      <p:ext uri="{BB962C8B-B14F-4D97-AF65-F5344CB8AC3E}">
        <p14:creationId xmlns:p14="http://schemas.microsoft.com/office/powerpoint/2010/main" val="240392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06746" y="188640"/>
            <a:ext cx="8929750" cy="1606627"/>
            <a:chOff x="-5869160" y="404664"/>
            <a:chExt cx="9144000" cy="1606627"/>
          </a:xfrm>
        </p:grpSpPr>
        <p:sp>
          <p:nvSpPr>
            <p:cNvPr id="5" name="Rounded Rectangle 4"/>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TextBox 5"/>
            <p:cNvSpPr txBox="1"/>
            <p:nvPr/>
          </p:nvSpPr>
          <p:spPr>
            <a:xfrm>
              <a:off x="-5689648" y="404664"/>
              <a:ext cx="8784976" cy="1477328"/>
            </a:xfrm>
            <a:prstGeom prst="rect">
              <a:avLst/>
            </a:prstGeom>
            <a:noFill/>
          </p:spPr>
          <p:txBody>
            <a:bodyPr wrap="square" rtlCol="0">
              <a:spAutoFit/>
            </a:bodyPr>
            <a:lstStyle/>
            <a:p>
              <a:r>
                <a:rPr lang="en-US" sz="3000" u="sng" dirty="0" err="1" smtClean="0">
                  <a:solidFill>
                    <a:srgbClr val="FF0000"/>
                  </a:solidFill>
                  <a:latin typeface="Times New Roman" pitchFamily="18" charset="0"/>
                  <a:cs typeface="Times New Roman" pitchFamily="18" charset="0"/>
                </a:rPr>
                <a:t>Bài</a:t>
              </a:r>
              <a:r>
                <a:rPr lang="en-US" sz="3000" u="sng" dirty="0" smtClean="0">
                  <a:solidFill>
                    <a:srgbClr val="FF0000"/>
                  </a:solidFill>
                  <a:latin typeface="Times New Roman" pitchFamily="18" charset="0"/>
                  <a:cs typeface="Times New Roman" pitchFamily="18" charset="0"/>
                </a:rPr>
                <a:t> 1</a:t>
              </a:r>
              <a:r>
                <a:rPr lang="en-US" sz="3000" dirty="0" smtClean="0">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8" name="AutoShape 2" descr="\displaystyle{5\over 9}"/>
          <p:cNvSpPr>
            <a:spLocks noChangeAspect="1" noChangeArrowheads="1"/>
          </p:cNvSpPr>
          <p:nvPr/>
        </p:nvSpPr>
        <p:spPr bwMode="auto">
          <a:xfrm>
            <a:off x="763588" y="-182563"/>
            <a:ext cx="152400" cy="390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19" name="Rectangle 18"/>
          <p:cNvSpPr/>
          <p:nvPr/>
        </p:nvSpPr>
        <p:spPr>
          <a:xfrm>
            <a:off x="0" y="4653136"/>
            <a:ext cx="9144000" cy="1046440"/>
          </a:xfrm>
          <a:prstGeom prst="rect">
            <a:avLst/>
          </a:prstGeom>
        </p:spPr>
        <p:txBody>
          <a:bodyPr wrap="square">
            <a:spAutoFit/>
          </a:bodyPr>
          <a:lstStyle/>
          <a:p>
            <a:r>
              <a:rPr lang="vi-VN" sz="3200" u="sng" dirty="0" smtClean="0">
                <a:solidFill>
                  <a:schemeClr val="accent6">
                    <a:lumMod val="75000"/>
                  </a:schemeClr>
                </a:solidFill>
                <a:latin typeface="+mj-lt"/>
              </a:rPr>
              <a:t>Đáp án</a:t>
            </a:r>
          </a:p>
          <a:p>
            <a:r>
              <a:rPr lang="vi-VN" sz="3000" dirty="0">
                <a:solidFill>
                  <a:schemeClr val="accent6">
                    <a:lumMod val="75000"/>
                  </a:schemeClr>
                </a:solidFill>
                <a:latin typeface="+mj-lt"/>
              </a:rPr>
              <a:t>Phân số có tử số bé hơn mẫu số thì phân số đó bé hơn 1.</a:t>
            </a:r>
          </a:p>
        </p:txBody>
      </p:sp>
      <p:grpSp>
        <p:nvGrpSpPr>
          <p:cNvPr id="2" name="Group 1"/>
          <p:cNvGrpSpPr/>
          <p:nvPr/>
        </p:nvGrpSpPr>
        <p:grpSpPr>
          <a:xfrm>
            <a:off x="282052" y="1988840"/>
            <a:ext cx="8754444" cy="1979034"/>
            <a:chOff x="282052" y="1988840"/>
            <a:chExt cx="8754444" cy="1979034"/>
          </a:xfrm>
        </p:grpSpPr>
        <p:sp>
          <p:nvSpPr>
            <p:cNvPr id="7" name="Rectangle 1"/>
            <p:cNvSpPr>
              <a:spLocks noChangeArrowheads="1"/>
            </p:cNvSpPr>
            <p:nvPr/>
          </p:nvSpPr>
          <p:spPr bwMode="auto">
            <a:xfrm>
              <a:off x="282052" y="2132856"/>
              <a:ext cx="875444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smtClean="0">
                  <a:ln>
                    <a:noFill/>
                  </a:ln>
                  <a:solidFill>
                    <a:schemeClr val="tx1"/>
                  </a:solidFill>
                  <a:effectLst/>
                  <a:latin typeface="+mj-lt"/>
                  <a:cs typeface="Arial" pitchFamily="34" charset="0"/>
                </a:rPr>
                <a:t> c. Phân số    ;     ;    ;      phân số nào bé</a:t>
              </a:r>
              <a:r>
                <a:rPr kumimoji="0" lang="vi-VN" sz="3200" b="0" i="0" u="none" strike="noStrike" cap="none" normalizeH="0" dirty="0" smtClean="0">
                  <a:ln>
                    <a:noFill/>
                  </a:ln>
                  <a:solidFill>
                    <a:schemeClr val="tx1"/>
                  </a:solidFill>
                  <a:effectLst/>
                  <a:latin typeface="+mj-lt"/>
                  <a:cs typeface="Arial" pitchFamily="34" charset="0"/>
                </a:rPr>
                <a:t> hơn 1 </a:t>
              </a:r>
              <a:r>
                <a:rPr kumimoji="0" lang="vi-VN" sz="3200" b="0" i="0" u="none" strike="noStrike" cap="none" normalizeH="0" baseline="0" dirty="0" smtClean="0">
                  <a:ln>
                    <a:noFill/>
                  </a:ln>
                  <a:solidFill>
                    <a:schemeClr val="tx1"/>
                  </a:solidFill>
                  <a:effectLst/>
                  <a:latin typeface="+mj-lt"/>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smtClean="0">
                  <a:ln>
                    <a:noFill/>
                  </a:ln>
                  <a:solidFill>
                    <a:schemeClr val="tx1"/>
                  </a:solidFill>
                  <a:effectLst/>
                  <a:latin typeface="+mj-lt"/>
                  <a:cs typeface="Arial" pitchFamily="34" charset="0"/>
                </a:rPr>
                <a:t> </a:t>
              </a:r>
            </a:p>
          </p:txBody>
        </p:sp>
        <mc:AlternateContent xmlns:mc="http://schemas.openxmlformats.org/markup-compatibility/2006" xmlns:a14="http://schemas.microsoft.com/office/drawing/2010/main">
          <mc:Choice Requires="a14">
            <p:sp>
              <p:nvSpPr>
                <p:cNvPr id="11" name="TextBox 10"/>
                <p:cNvSpPr txBox="1"/>
                <p:nvPr/>
              </p:nvSpPr>
              <p:spPr>
                <a:xfrm>
                  <a:off x="3082460"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9</m:t>
                            </m:r>
                          </m:num>
                          <m:den>
                            <m:r>
                              <a:rPr lang="vi-VN" sz="2800" b="0" i="1" smtClean="0">
                                <a:latin typeface="Cambria Math"/>
                              </a:rPr>
                              <m:t>9</m:t>
                            </m:r>
                          </m:den>
                        </m:f>
                      </m:oMath>
                    </m:oMathPara>
                  </a14:m>
                  <a:endParaRPr lang="vi-VN"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082460" y="3066089"/>
                  <a:ext cx="648072" cy="901785"/>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36408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8</m:t>
                            </m:r>
                          </m:num>
                          <m:den>
                            <m:r>
                              <a:rPr lang="vi-VN" sz="2800" b="0" i="1" smtClean="0">
                                <a:latin typeface="Cambria Math"/>
                              </a:rPr>
                              <m:t>8</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364088" y="3066089"/>
                  <a:ext cx="648072" cy="900246"/>
                </a:xfrm>
                <a:prstGeom prst="rect">
                  <a:avLst/>
                </a:prstGeom>
                <a:blipFill rotWithShape="1">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79783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8</m:t>
                            </m:r>
                          </m:num>
                          <m:den>
                            <m:r>
                              <a:rPr lang="vi-VN" sz="2800" b="0" i="1" smtClean="0">
                                <a:latin typeface="Cambria Math"/>
                              </a:rPr>
                              <m:t>9</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7797838" y="3066089"/>
                  <a:ext cx="648072" cy="900246"/>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83978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9</m:t>
                            </m:r>
                          </m:num>
                          <m:den>
                            <m:r>
                              <a:rPr lang="vi-VN" sz="2800" b="0" i="1" smtClean="0">
                                <a:latin typeface="Cambria Math"/>
                              </a:rPr>
                              <m:t>8</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839788" y="3066089"/>
                  <a:ext cx="648072" cy="900246"/>
                </a:xfrm>
                <a:prstGeom prst="rect">
                  <a:avLst/>
                </a:prstGeom>
                <a:blipFill rotWithShape="1">
                  <a:blip r:embed="rId5"/>
                  <a:stretch>
                    <a:fillRect/>
                  </a:stretch>
                </a:blipFill>
              </p:spPr>
              <p:txBody>
                <a:bodyPr/>
                <a:lstStyle/>
                <a:p>
                  <a:r>
                    <a:rPr lang="vi-VN">
                      <a:noFill/>
                    </a:rPr>
                    <a:t> </a:t>
                  </a:r>
                </a:p>
              </p:txBody>
            </p:sp>
          </mc:Fallback>
        </mc:AlternateContent>
        <p:sp>
          <p:nvSpPr>
            <p:cNvPr id="15" name="TextBox 14"/>
            <p:cNvSpPr txBox="1"/>
            <p:nvPr/>
          </p:nvSpPr>
          <p:spPr>
            <a:xfrm>
              <a:off x="550185" y="3350910"/>
              <a:ext cx="426806" cy="369332"/>
            </a:xfrm>
            <a:prstGeom prst="rect">
              <a:avLst/>
            </a:prstGeom>
            <a:noFill/>
          </p:spPr>
          <p:txBody>
            <a:bodyPr wrap="square" rtlCol="0">
              <a:spAutoFit/>
            </a:bodyPr>
            <a:lstStyle/>
            <a:p>
              <a:r>
                <a:rPr lang="vi-VN" dirty="0" smtClean="0"/>
                <a:t>A.</a:t>
              </a:r>
              <a:endParaRPr lang="vi-VN" dirty="0"/>
            </a:p>
          </p:txBody>
        </p:sp>
        <p:sp>
          <p:nvSpPr>
            <p:cNvPr id="16" name="TextBox 15"/>
            <p:cNvSpPr txBox="1"/>
            <p:nvPr/>
          </p:nvSpPr>
          <p:spPr>
            <a:xfrm>
              <a:off x="2843808" y="3284984"/>
              <a:ext cx="609009" cy="369332"/>
            </a:xfrm>
            <a:prstGeom prst="rect">
              <a:avLst/>
            </a:prstGeom>
            <a:noFill/>
          </p:spPr>
          <p:txBody>
            <a:bodyPr wrap="square" rtlCol="0">
              <a:spAutoFit/>
            </a:bodyPr>
            <a:lstStyle/>
            <a:p>
              <a:r>
                <a:rPr lang="vi-VN" dirty="0" smtClean="0"/>
                <a:t>B.</a:t>
              </a:r>
              <a:endParaRPr lang="vi-VN" dirty="0"/>
            </a:p>
          </p:txBody>
        </p:sp>
        <p:sp>
          <p:nvSpPr>
            <p:cNvPr id="17" name="TextBox 16"/>
            <p:cNvSpPr txBox="1"/>
            <p:nvPr/>
          </p:nvSpPr>
          <p:spPr>
            <a:xfrm>
              <a:off x="5109429" y="3284984"/>
              <a:ext cx="594320" cy="369332"/>
            </a:xfrm>
            <a:prstGeom prst="rect">
              <a:avLst/>
            </a:prstGeom>
            <a:noFill/>
          </p:spPr>
          <p:txBody>
            <a:bodyPr wrap="square" rtlCol="0">
              <a:spAutoFit/>
            </a:bodyPr>
            <a:lstStyle/>
            <a:p>
              <a:r>
                <a:rPr lang="vi-VN" dirty="0" smtClean="0"/>
                <a:t>C.</a:t>
              </a:r>
              <a:endParaRPr lang="vi-VN" dirty="0"/>
            </a:p>
          </p:txBody>
        </p:sp>
        <p:sp>
          <p:nvSpPr>
            <p:cNvPr id="18" name="TextBox 17"/>
            <p:cNvSpPr txBox="1"/>
            <p:nvPr/>
          </p:nvSpPr>
          <p:spPr>
            <a:xfrm>
              <a:off x="7500678" y="3322447"/>
              <a:ext cx="594320" cy="369332"/>
            </a:xfrm>
            <a:prstGeom prst="rect">
              <a:avLst/>
            </a:prstGeom>
            <a:noFill/>
          </p:spPr>
          <p:txBody>
            <a:bodyPr wrap="square" rtlCol="0">
              <a:spAutoFit/>
            </a:bodyPr>
            <a:lstStyle/>
            <a:p>
              <a:r>
                <a:rPr lang="vi-VN" dirty="0" smtClean="0"/>
                <a:t>D.</a:t>
              </a:r>
              <a:endParaRPr lang="vi-VN" dirty="0"/>
            </a:p>
          </p:txBody>
        </p:sp>
        <mc:AlternateContent xmlns:mc="http://schemas.openxmlformats.org/markup-compatibility/2006" xmlns:a14="http://schemas.microsoft.com/office/drawing/2010/main">
          <mc:Choice Requires="a14">
            <p:sp>
              <p:nvSpPr>
                <p:cNvPr id="20" name="TextBox 19"/>
                <p:cNvSpPr txBox="1"/>
                <p:nvPr/>
              </p:nvSpPr>
              <p:spPr>
                <a:xfrm>
                  <a:off x="2051720" y="1988840"/>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9</m:t>
                            </m:r>
                          </m:num>
                          <m:den>
                            <m:r>
                              <a:rPr lang="vi-VN" sz="2800" b="0" i="1" smtClean="0">
                                <a:latin typeface="Cambria Math"/>
                              </a:rPr>
                              <m:t>8</m:t>
                            </m:r>
                          </m:den>
                        </m:f>
                      </m:oMath>
                    </m:oMathPara>
                  </a14:m>
                  <a:endParaRPr lang="vi-VN" sz="2800" dirty="0"/>
                </a:p>
              </p:txBody>
            </p:sp>
          </mc:Choice>
          <mc:Fallback xmlns="">
            <p:sp>
              <p:nvSpPr>
                <p:cNvPr id="20" name="TextBox 19"/>
                <p:cNvSpPr txBox="1">
                  <a:spLocks noRot="1" noChangeAspect="1" noMove="1" noResize="1" noEditPoints="1" noAdjustHandles="1" noChangeArrowheads="1" noChangeShapeType="1" noTextEdit="1"/>
                </p:cNvSpPr>
                <p:nvPr/>
              </p:nvSpPr>
              <p:spPr>
                <a:xfrm>
                  <a:off x="2051720" y="1988840"/>
                  <a:ext cx="648072" cy="900246"/>
                </a:xfrm>
                <a:prstGeom prst="rect">
                  <a:avLst/>
                </a:prstGeom>
                <a:blipFill rotWithShape="1">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2623419" y="1988840"/>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9</m:t>
                            </m:r>
                          </m:num>
                          <m:den>
                            <m:r>
                              <a:rPr lang="vi-VN" sz="2800" b="0" i="1" smtClean="0">
                                <a:latin typeface="Cambria Math"/>
                              </a:rPr>
                              <m:t>9</m:t>
                            </m:r>
                          </m:den>
                        </m:f>
                      </m:oMath>
                    </m:oMathPara>
                  </a14:m>
                  <a:endParaRPr lang="vi-VN" sz="2800" dirty="0"/>
                </a:p>
              </p:txBody>
            </p:sp>
          </mc:Choice>
          <mc:Fallback xmlns="">
            <p:sp>
              <p:nvSpPr>
                <p:cNvPr id="21" name="TextBox 20"/>
                <p:cNvSpPr txBox="1">
                  <a:spLocks noRot="1" noChangeAspect="1" noMove="1" noResize="1" noEditPoints="1" noAdjustHandles="1" noChangeArrowheads="1" noChangeShapeType="1" noTextEdit="1"/>
                </p:cNvSpPr>
                <p:nvPr/>
              </p:nvSpPr>
              <p:spPr>
                <a:xfrm>
                  <a:off x="2623419" y="1988840"/>
                  <a:ext cx="648072" cy="901785"/>
                </a:xfrm>
                <a:prstGeom prst="rect">
                  <a:avLst/>
                </a:prstGeom>
                <a:blipFill rotWithShape="1">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131840" y="1994314"/>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8</m:t>
                            </m:r>
                          </m:num>
                          <m:den>
                            <m:r>
                              <a:rPr lang="vi-VN" sz="2800" b="0" i="1" smtClean="0">
                                <a:latin typeface="Cambria Math"/>
                              </a:rPr>
                              <m:t>8</m:t>
                            </m:r>
                          </m:den>
                        </m:f>
                      </m:oMath>
                    </m:oMathPara>
                  </a14:m>
                  <a:endParaRPr lang="vi-VN" sz="2800" dirty="0"/>
                </a:p>
              </p:txBody>
            </p:sp>
          </mc:Choice>
          <mc:Fallback xmlns="">
            <p:sp>
              <p:nvSpPr>
                <p:cNvPr id="22" name="TextBox 21"/>
                <p:cNvSpPr txBox="1">
                  <a:spLocks noRot="1" noChangeAspect="1" noMove="1" noResize="1" noEditPoints="1" noAdjustHandles="1" noChangeArrowheads="1" noChangeShapeType="1" noTextEdit="1"/>
                </p:cNvSpPr>
                <p:nvPr/>
              </p:nvSpPr>
              <p:spPr>
                <a:xfrm>
                  <a:off x="3131840" y="1994314"/>
                  <a:ext cx="648072" cy="900246"/>
                </a:xfrm>
                <a:prstGeom prst="rect">
                  <a:avLst/>
                </a:prstGeom>
                <a:blipFill rotWithShape="1">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3707904" y="1994314"/>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a:rPr>
                            </m:ctrlPr>
                          </m:fPr>
                          <m:num>
                            <m:r>
                              <a:rPr lang="vi-VN" sz="2800" b="0" i="1" smtClean="0">
                                <a:latin typeface="Cambria Math"/>
                              </a:rPr>
                              <m:t>8</m:t>
                            </m:r>
                          </m:num>
                          <m:den>
                            <m:r>
                              <a:rPr lang="vi-VN" sz="2800" b="0" i="1" smtClean="0">
                                <a:latin typeface="Cambria Math"/>
                              </a:rPr>
                              <m:t>9</m:t>
                            </m:r>
                          </m:den>
                        </m:f>
                      </m:oMath>
                    </m:oMathPara>
                  </a14:m>
                  <a:endParaRPr lang="vi-VN" sz="2800" dirty="0"/>
                </a:p>
              </p:txBody>
            </p:sp>
          </mc:Choice>
          <mc:Fallback xmlns="">
            <p:sp>
              <p:nvSpPr>
                <p:cNvPr id="23" name="TextBox 22"/>
                <p:cNvSpPr txBox="1">
                  <a:spLocks noRot="1" noChangeAspect="1" noMove="1" noResize="1" noEditPoints="1" noAdjustHandles="1" noChangeArrowheads="1" noChangeShapeType="1" noTextEdit="1"/>
                </p:cNvSpPr>
                <p:nvPr/>
              </p:nvSpPr>
              <p:spPr>
                <a:xfrm>
                  <a:off x="3707904" y="1994314"/>
                  <a:ext cx="648072" cy="900246"/>
                </a:xfrm>
                <a:prstGeom prst="rect">
                  <a:avLst/>
                </a:prstGeom>
                <a:blipFill rotWithShape="1">
                  <a:blip r:embed="rId9"/>
                  <a:stretch>
                    <a:fillRect/>
                  </a:stretch>
                </a:blipFill>
              </p:spPr>
              <p:txBody>
                <a:bodyPr/>
                <a:lstStyle/>
                <a:p>
                  <a:r>
                    <a:rPr lang="vi-VN">
                      <a:noFill/>
                    </a:rPr>
                    <a:t> </a:t>
                  </a:r>
                </a:p>
              </p:txBody>
            </p:sp>
          </mc:Fallback>
        </mc:AlternateContent>
      </p:grpSp>
      <p:sp>
        <p:nvSpPr>
          <p:cNvPr id="25" name="Oval 24"/>
          <p:cNvSpPr/>
          <p:nvPr/>
        </p:nvSpPr>
        <p:spPr>
          <a:xfrm>
            <a:off x="7435636" y="33051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D</a:t>
            </a:r>
            <a:endParaRPr lang="vi-VN" sz="3200" dirty="0"/>
          </a:p>
        </p:txBody>
      </p:sp>
    </p:spTree>
    <p:extLst>
      <p:ext uri="{BB962C8B-B14F-4D97-AF65-F5344CB8AC3E}">
        <p14:creationId xmlns:p14="http://schemas.microsoft.com/office/powerpoint/2010/main" val="206897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9"/>
          <p:cNvSpPr>
            <a:spLocks noChangeArrowheads="1"/>
          </p:cNvSpPr>
          <p:nvPr/>
        </p:nvSpPr>
        <p:spPr bwMode="auto">
          <a:xfrm>
            <a:off x="683568" y="228600"/>
            <a:ext cx="2438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u="sng" dirty="0" err="1" smtClean="0">
                <a:solidFill>
                  <a:srgbClr val="FF0000"/>
                </a:solidFill>
                <a:latin typeface="Times New Roman" pitchFamily="18" charset="0"/>
                <a:cs typeface="Times New Roman" pitchFamily="18" charset="0"/>
              </a:rPr>
              <a:t>Bài</a:t>
            </a:r>
            <a:r>
              <a:rPr lang="en-US" sz="2400" b="1" u="sng" dirty="0" smtClean="0">
                <a:solidFill>
                  <a:srgbClr val="FF0000"/>
                </a:solidFill>
                <a:latin typeface="Times New Roman" pitchFamily="18" charset="0"/>
                <a:cs typeface="Times New Roman" pitchFamily="18" charset="0"/>
              </a:rPr>
              <a:t> 2</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Đặt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tính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rồi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tính</a:t>
            </a:r>
            <a:endParaRPr lang="en-US" sz="2400" b="1" dirty="0">
              <a:solidFill>
                <a:srgbClr val="FF0000"/>
              </a:solidFill>
              <a:latin typeface="Times New Roman" pitchFamily="18" charset="0"/>
              <a:cs typeface="Times New Roman" pitchFamily="18" charset="0"/>
            </a:endParaRPr>
          </a:p>
        </p:txBody>
      </p:sp>
      <p:sp>
        <p:nvSpPr>
          <p:cNvPr id="9220" name="Rectangle 10"/>
          <p:cNvSpPr>
            <a:spLocks noChangeArrowheads="1"/>
          </p:cNvSpPr>
          <p:nvPr/>
        </p:nvSpPr>
        <p:spPr bwMode="auto">
          <a:xfrm>
            <a:off x="381000" y="914400"/>
            <a:ext cx="3810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514350" indent="-514350">
              <a:buFontTx/>
              <a:buAutoNum type="alphaLcParenR"/>
            </a:pPr>
            <a:r>
              <a:rPr lang="en-US" sz="2400">
                <a:latin typeface="Times New Roman" pitchFamily="18" charset="0"/>
                <a:cs typeface="Times New Roman" pitchFamily="18" charset="0"/>
              </a:rPr>
              <a:t>53 867 + 49 608</a:t>
            </a:r>
          </a:p>
          <a:p>
            <a:pPr marL="514350" indent="-514350">
              <a:buFontTx/>
              <a:buAutoNum type="alphaLcParenR"/>
            </a:pPr>
            <a:r>
              <a:rPr lang="en-US" sz="2400">
                <a:latin typeface="Times New Roman" pitchFamily="18" charset="0"/>
                <a:cs typeface="Times New Roman" pitchFamily="18" charset="0"/>
              </a:rPr>
              <a:t>c) 864752 - 91846</a:t>
            </a:r>
          </a:p>
        </p:txBody>
      </p:sp>
      <p:sp>
        <p:nvSpPr>
          <p:cNvPr id="9221" name="Rectangle 11"/>
          <p:cNvSpPr>
            <a:spLocks noChangeArrowheads="1"/>
          </p:cNvSpPr>
          <p:nvPr/>
        </p:nvSpPr>
        <p:spPr bwMode="auto">
          <a:xfrm>
            <a:off x="4724400" y="914400"/>
            <a:ext cx="47053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sz="2400">
                <a:latin typeface="Times New Roman" pitchFamily="18" charset="0"/>
                <a:cs typeface="Times New Roman" pitchFamily="18" charset="0"/>
              </a:rPr>
              <a:t>c) 482 x 307</a:t>
            </a:r>
          </a:p>
          <a:p>
            <a:r>
              <a:rPr lang="en-US" sz="2400">
                <a:latin typeface="Times New Roman" pitchFamily="18" charset="0"/>
                <a:cs typeface="Times New Roman" pitchFamily="18" charset="0"/>
              </a:rPr>
              <a:t>d) 18490 : 215</a:t>
            </a:r>
          </a:p>
        </p:txBody>
      </p:sp>
      <p:sp>
        <p:nvSpPr>
          <p:cNvPr id="31760" name="Rectangle 16"/>
          <p:cNvSpPr>
            <a:spLocks noChangeArrowheads="1"/>
          </p:cNvSpPr>
          <p:nvPr/>
        </p:nvSpPr>
        <p:spPr bwMode="auto">
          <a:xfrm>
            <a:off x="3352800" y="1828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u="sng" dirty="0" err="1">
                <a:solidFill>
                  <a:srgbClr val="000066"/>
                </a:solidFill>
                <a:latin typeface="Times New Roman" pitchFamily="18" charset="0"/>
                <a:cs typeface="Times New Roman" pitchFamily="18" charset="0"/>
              </a:rPr>
              <a:t>Bài</a:t>
            </a:r>
            <a:r>
              <a:rPr lang="en-US" sz="2400" u="sng" dirty="0">
                <a:solidFill>
                  <a:srgbClr val="000066"/>
                </a:solidFill>
                <a:latin typeface="Times New Roman" pitchFamily="18" charset="0"/>
                <a:cs typeface="Times New Roman" pitchFamily="18" charset="0"/>
              </a:rPr>
              <a:t> </a:t>
            </a:r>
            <a:r>
              <a:rPr lang="en-US" sz="2400" u="sng" dirty="0" err="1">
                <a:solidFill>
                  <a:srgbClr val="000066"/>
                </a:solidFill>
                <a:latin typeface="Times New Roman" pitchFamily="18" charset="0"/>
                <a:cs typeface="Times New Roman" pitchFamily="18" charset="0"/>
              </a:rPr>
              <a:t>làm</a:t>
            </a:r>
            <a:endParaRPr lang="en-US" sz="2400" u="sng" dirty="0">
              <a:solidFill>
                <a:srgbClr val="000066"/>
              </a:solidFill>
              <a:latin typeface="Times New Roman" pitchFamily="18" charset="0"/>
              <a:cs typeface="Times New Roman" pitchFamily="18" charset="0"/>
            </a:endParaRPr>
          </a:p>
        </p:txBody>
      </p:sp>
      <p:grpSp>
        <p:nvGrpSpPr>
          <p:cNvPr id="2" name="Group 28"/>
          <p:cNvGrpSpPr>
            <a:grpSpLocks/>
          </p:cNvGrpSpPr>
          <p:nvPr/>
        </p:nvGrpSpPr>
        <p:grpSpPr bwMode="auto">
          <a:xfrm>
            <a:off x="3586163" y="2514600"/>
            <a:ext cx="1524000" cy="1524000"/>
            <a:chOff x="720" y="2640"/>
            <a:chExt cx="960" cy="960"/>
          </a:xfrm>
        </p:grpSpPr>
        <p:sp>
          <p:nvSpPr>
            <p:cNvPr id="9242" name="Rectangle 12"/>
            <p:cNvSpPr>
              <a:spLocks noChangeArrowheads="1"/>
            </p:cNvSpPr>
            <p:nvPr/>
          </p:nvSpPr>
          <p:spPr bwMode="auto">
            <a:xfrm>
              <a:off x="720" y="2640"/>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864 752</a:t>
              </a:r>
            </a:p>
          </p:txBody>
        </p:sp>
        <p:sp>
          <p:nvSpPr>
            <p:cNvPr id="9243" name="Rectangle 13"/>
            <p:cNvSpPr>
              <a:spLocks noChangeArrowheads="1"/>
            </p:cNvSpPr>
            <p:nvPr/>
          </p:nvSpPr>
          <p:spPr bwMode="auto">
            <a:xfrm>
              <a:off x="768" y="2976"/>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91 846</a:t>
              </a:r>
            </a:p>
          </p:txBody>
        </p:sp>
        <p:sp>
          <p:nvSpPr>
            <p:cNvPr id="9244" name="Rectangle 17"/>
            <p:cNvSpPr>
              <a:spLocks noChangeArrowheads="1"/>
            </p:cNvSpPr>
            <p:nvPr/>
          </p:nvSpPr>
          <p:spPr bwMode="auto">
            <a:xfrm>
              <a:off x="720" y="3312"/>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772 906</a:t>
              </a:r>
            </a:p>
          </p:txBody>
        </p:sp>
        <p:sp>
          <p:nvSpPr>
            <p:cNvPr id="9245" name="Line 20"/>
            <p:cNvSpPr>
              <a:spLocks noChangeShapeType="1"/>
            </p:cNvSpPr>
            <p:nvPr/>
          </p:nvSpPr>
          <p:spPr bwMode="auto">
            <a:xfrm>
              <a:off x="720" y="2976"/>
              <a:ext cx="9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6" name="Line 21"/>
            <p:cNvSpPr>
              <a:spLocks noChangeShapeType="1"/>
            </p:cNvSpPr>
            <p:nvPr/>
          </p:nvSpPr>
          <p:spPr bwMode="auto">
            <a:xfrm>
              <a:off x="768" y="3264"/>
              <a:ext cx="81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3" name="Group 32"/>
          <p:cNvGrpSpPr>
            <a:grpSpLocks/>
          </p:cNvGrpSpPr>
          <p:nvPr/>
        </p:nvGrpSpPr>
        <p:grpSpPr bwMode="auto">
          <a:xfrm>
            <a:off x="5638800" y="2438400"/>
            <a:ext cx="2133600" cy="1543050"/>
            <a:chOff x="3024" y="2676"/>
            <a:chExt cx="1344" cy="972"/>
          </a:xfrm>
        </p:grpSpPr>
        <p:sp>
          <p:nvSpPr>
            <p:cNvPr id="9235" name="Line 24"/>
            <p:cNvSpPr>
              <a:spLocks noChangeShapeType="1"/>
            </p:cNvSpPr>
            <p:nvPr/>
          </p:nvSpPr>
          <p:spPr bwMode="auto">
            <a:xfrm>
              <a:off x="3792" y="3024"/>
              <a:ext cx="57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36" name="Rectangle 14"/>
            <p:cNvSpPr>
              <a:spLocks noChangeArrowheads="1"/>
            </p:cNvSpPr>
            <p:nvPr/>
          </p:nvSpPr>
          <p:spPr bwMode="auto">
            <a:xfrm>
              <a:off x="3120" y="3024"/>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1 290</a:t>
              </a:r>
            </a:p>
          </p:txBody>
        </p:sp>
        <p:sp>
          <p:nvSpPr>
            <p:cNvPr id="9237" name="Rectangle 22"/>
            <p:cNvSpPr>
              <a:spLocks noChangeArrowheads="1"/>
            </p:cNvSpPr>
            <p:nvPr/>
          </p:nvSpPr>
          <p:spPr bwMode="auto">
            <a:xfrm>
              <a:off x="3024" y="2688"/>
              <a:ext cx="64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solidFill>
                    <a:srgbClr val="000066"/>
                  </a:solidFill>
                  <a:latin typeface="Times New Roman" pitchFamily="18" charset="0"/>
                  <a:cs typeface="Times New Roman" pitchFamily="18" charset="0"/>
                </a:rPr>
                <a:t>18 490</a:t>
              </a:r>
            </a:p>
          </p:txBody>
        </p:sp>
        <p:sp>
          <p:nvSpPr>
            <p:cNvPr id="9238" name="Line 23"/>
            <p:cNvSpPr>
              <a:spLocks noChangeShapeType="1"/>
            </p:cNvSpPr>
            <p:nvPr/>
          </p:nvSpPr>
          <p:spPr bwMode="auto">
            <a:xfrm>
              <a:off x="3792" y="2784"/>
              <a:ext cx="0" cy="816"/>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39" name="Rectangle 25"/>
            <p:cNvSpPr>
              <a:spLocks noChangeArrowheads="1"/>
            </p:cNvSpPr>
            <p:nvPr/>
          </p:nvSpPr>
          <p:spPr bwMode="auto">
            <a:xfrm>
              <a:off x="3888" y="2676"/>
              <a:ext cx="40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solidFill>
                    <a:srgbClr val="000066"/>
                  </a:solidFill>
                  <a:latin typeface="Times New Roman" pitchFamily="18" charset="0"/>
                  <a:cs typeface="Times New Roman" pitchFamily="18" charset="0"/>
                </a:rPr>
                <a:t>215</a:t>
              </a:r>
            </a:p>
          </p:txBody>
        </p:sp>
        <p:sp>
          <p:nvSpPr>
            <p:cNvPr id="9240" name="Rectangle 26"/>
            <p:cNvSpPr>
              <a:spLocks noChangeArrowheads="1"/>
            </p:cNvSpPr>
            <p:nvPr/>
          </p:nvSpPr>
          <p:spPr bwMode="auto">
            <a:xfrm>
              <a:off x="3168" y="3360"/>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 000</a:t>
              </a:r>
            </a:p>
          </p:txBody>
        </p:sp>
        <p:sp>
          <p:nvSpPr>
            <p:cNvPr id="9241" name="Rectangle 27"/>
            <p:cNvSpPr>
              <a:spLocks noChangeArrowheads="1"/>
            </p:cNvSpPr>
            <p:nvPr/>
          </p:nvSpPr>
          <p:spPr bwMode="auto">
            <a:xfrm>
              <a:off x="3888" y="302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86</a:t>
              </a:r>
            </a:p>
          </p:txBody>
        </p:sp>
      </p:grpSp>
      <p:sp>
        <p:nvSpPr>
          <p:cNvPr id="6" name="Rectangle 5"/>
          <p:cNvSpPr>
            <a:spLocks noChangeArrowheads="1"/>
          </p:cNvSpPr>
          <p:nvPr/>
        </p:nvSpPr>
        <p:spPr bwMode="auto">
          <a:xfrm>
            <a:off x="152400" y="2533650"/>
            <a:ext cx="1492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dirty="0">
                <a:latin typeface="Times New Roman" pitchFamily="18" charset="0"/>
                <a:cs typeface="Times New Roman" pitchFamily="18" charset="0"/>
              </a:rPr>
              <a:t>     53 867 </a:t>
            </a:r>
          </a:p>
          <a:p>
            <a:r>
              <a:rPr lang="en-US" sz="2400" dirty="0">
                <a:latin typeface="Times New Roman" pitchFamily="18" charset="0"/>
                <a:cs typeface="Times New Roman" pitchFamily="18" charset="0"/>
              </a:rPr>
              <a:t>     49 608</a:t>
            </a:r>
          </a:p>
          <a:p>
            <a:r>
              <a:rPr lang="en-US" sz="2400" dirty="0">
                <a:latin typeface="Times New Roman" pitchFamily="18" charset="0"/>
                <a:cs typeface="Times New Roman" pitchFamily="18" charset="0"/>
              </a:rPr>
              <a:t>   103 475</a:t>
            </a:r>
          </a:p>
        </p:txBody>
      </p:sp>
      <p:cxnSp>
        <p:nvCxnSpPr>
          <p:cNvPr id="8" name="Straight Connector 7"/>
          <p:cNvCxnSpPr/>
          <p:nvPr/>
        </p:nvCxnSpPr>
        <p:spPr>
          <a:xfrm>
            <a:off x="484188" y="3295650"/>
            <a:ext cx="111601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228600" y="2738438"/>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t>+</a:t>
            </a:r>
          </a:p>
        </p:txBody>
      </p:sp>
      <p:sp>
        <p:nvSpPr>
          <p:cNvPr id="10" name="Rectangle 9"/>
          <p:cNvSpPr>
            <a:spLocks noChangeArrowheads="1"/>
          </p:cNvSpPr>
          <p:nvPr/>
        </p:nvSpPr>
        <p:spPr bwMode="auto">
          <a:xfrm>
            <a:off x="1943100" y="2514600"/>
            <a:ext cx="1638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a:latin typeface="Times New Roman" pitchFamily="18" charset="0"/>
                <a:cs typeface="Times New Roman" pitchFamily="18" charset="0"/>
              </a:rPr>
              <a:t>482  </a:t>
            </a:r>
          </a:p>
          <a:p>
            <a:pPr algn="ctr"/>
            <a:r>
              <a:rPr lang="en-US" sz="2400">
                <a:latin typeface="Times New Roman" pitchFamily="18" charset="0"/>
                <a:cs typeface="Times New Roman" pitchFamily="18" charset="0"/>
              </a:rPr>
              <a:t>307</a:t>
            </a:r>
          </a:p>
          <a:p>
            <a:r>
              <a:rPr lang="en-US" sz="2400">
                <a:latin typeface="Times New Roman" pitchFamily="18" charset="0"/>
                <a:cs typeface="Times New Roman" pitchFamily="18" charset="0"/>
              </a:rPr>
              <a:t>   3374</a:t>
            </a:r>
          </a:p>
        </p:txBody>
      </p:sp>
      <p:sp>
        <p:nvSpPr>
          <p:cNvPr id="33" name="TextBox 32"/>
          <p:cNvSpPr txBox="1">
            <a:spLocks noChangeArrowheads="1"/>
          </p:cNvSpPr>
          <p:nvPr/>
        </p:nvSpPr>
        <p:spPr bwMode="auto">
          <a:xfrm>
            <a:off x="1981200" y="2808288"/>
            <a:ext cx="41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t>x</a:t>
            </a:r>
          </a:p>
        </p:txBody>
      </p:sp>
      <p:cxnSp>
        <p:nvCxnSpPr>
          <p:cNvPr id="34" name="Straight Connector 33"/>
          <p:cNvCxnSpPr/>
          <p:nvPr/>
        </p:nvCxnSpPr>
        <p:spPr>
          <a:xfrm>
            <a:off x="2400300" y="3276600"/>
            <a:ext cx="7731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66900" y="4059238"/>
            <a:ext cx="1116013"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a:spLocks noChangeArrowheads="1"/>
          </p:cNvSpPr>
          <p:nvPr/>
        </p:nvSpPr>
        <p:spPr bwMode="auto">
          <a:xfrm>
            <a:off x="1884363" y="3597275"/>
            <a:ext cx="954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latin typeface="Times New Roman" pitchFamily="18" charset="0"/>
                <a:cs typeface="Times New Roman" pitchFamily="18" charset="0"/>
              </a:rPr>
              <a:t>14460</a:t>
            </a:r>
          </a:p>
        </p:txBody>
      </p:sp>
      <p:sp>
        <p:nvSpPr>
          <p:cNvPr id="14" name="TextBox 13"/>
          <p:cNvSpPr txBox="1">
            <a:spLocks noChangeArrowheads="1"/>
          </p:cNvSpPr>
          <p:nvPr/>
        </p:nvSpPr>
        <p:spPr bwMode="auto">
          <a:xfrm>
            <a:off x="1866900" y="4033838"/>
            <a:ext cx="2093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latin typeface="Times New Roman" pitchFamily="18" charset="0"/>
                <a:cs typeface="Times New Roman" pitchFamily="18" charset="0"/>
              </a:rPr>
              <a:t>147974</a:t>
            </a:r>
          </a:p>
        </p:txBody>
      </p:sp>
    </p:spTree>
    <p:extLst>
      <p:ext uri="{BB962C8B-B14F-4D97-AF65-F5344CB8AC3E}">
        <p14:creationId xmlns:p14="http://schemas.microsoft.com/office/powerpoint/2010/main" val="2267717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1760"/>
                                        </p:tgtEl>
                                        <p:attrNameLst>
                                          <p:attrName>style.visibility</p:attrName>
                                        </p:attrNameLst>
                                      </p:cBhvr>
                                      <p:to>
                                        <p:strVal val="visible"/>
                                      </p:to>
                                    </p:set>
                                    <p:anim calcmode="lin" valueType="num">
                                      <p:cBhvr>
                                        <p:cTn id="7" dur="1000" fill="hold"/>
                                        <p:tgtEl>
                                          <p:spTgt spid="31760"/>
                                        </p:tgtEl>
                                        <p:attrNameLst>
                                          <p:attrName>ppt_x</p:attrName>
                                        </p:attrNameLst>
                                      </p:cBhvr>
                                      <p:tavLst>
                                        <p:tav tm="0">
                                          <p:val>
                                            <p:strVal val="#ppt_x-.2"/>
                                          </p:val>
                                        </p:tav>
                                        <p:tav tm="100000">
                                          <p:val>
                                            <p:strVal val="#ppt_x"/>
                                          </p:val>
                                        </p:tav>
                                      </p:tavLst>
                                    </p:anim>
                                    <p:anim calcmode="lin" valueType="num">
                                      <p:cBhvr>
                                        <p:cTn id="8" dur="1000" fill="hold"/>
                                        <p:tgtEl>
                                          <p:spTgt spid="31760"/>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500" fill="hold"/>
                                        <p:tgtEl>
                                          <p:spTgt spid="34"/>
                                        </p:tgtEl>
                                        <p:attrNameLst>
                                          <p:attrName>ppt_x</p:attrName>
                                        </p:attrNameLst>
                                      </p:cBhvr>
                                      <p:tavLst>
                                        <p:tav tm="0">
                                          <p:val>
                                            <p:strVal val="#ppt_x"/>
                                          </p:val>
                                        </p:tav>
                                        <p:tav tm="100000">
                                          <p:val>
                                            <p:strVal val="#ppt_x"/>
                                          </p:val>
                                        </p:tav>
                                      </p:tavLst>
                                    </p:anim>
                                    <p:anim calcmode="lin" valueType="num">
                                      <p:cBhvr additive="base">
                                        <p:cTn id="27" dur="500" fill="hold"/>
                                        <p:tgtEl>
                                          <p:spTgt spid="34"/>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additive="base">
                                        <p:cTn id="42" dur="500" fill="hold"/>
                                        <p:tgtEl>
                                          <p:spTgt spid="33"/>
                                        </p:tgtEl>
                                        <p:attrNameLst>
                                          <p:attrName>ppt_x</p:attrName>
                                        </p:attrNameLst>
                                      </p:cBhvr>
                                      <p:tavLst>
                                        <p:tav tm="0">
                                          <p:val>
                                            <p:strVal val="#ppt_x"/>
                                          </p:val>
                                        </p:tav>
                                        <p:tav tm="100000">
                                          <p:val>
                                            <p:strVal val="#ppt_x"/>
                                          </p:val>
                                        </p:tav>
                                      </p:tavLst>
                                    </p:anim>
                                    <p:anim calcmode="lin" valueType="num">
                                      <p:cBhvr additive="base">
                                        <p:cTn id="43" dur="500" fill="hold"/>
                                        <p:tgtEl>
                                          <p:spTgt spid="33"/>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1"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 calcmode="lin" valueType="num">
                                      <p:cBhvr>
                                        <p:cTn id="52" dur="1000" fill="hold"/>
                                        <p:tgtEl>
                                          <p:spTgt spid="2"/>
                                        </p:tgtEl>
                                        <p:attrNameLst>
                                          <p:attrName>ppt_w</p:attrName>
                                        </p:attrNameLst>
                                      </p:cBhvr>
                                      <p:tavLst>
                                        <p:tav tm="0">
                                          <p:val>
                                            <p:fltVal val="0"/>
                                          </p:val>
                                        </p:tav>
                                        <p:tav tm="100000">
                                          <p:val>
                                            <p:strVal val="#ppt_w"/>
                                          </p:val>
                                        </p:tav>
                                      </p:tavLst>
                                    </p:anim>
                                    <p:anim calcmode="lin" valueType="num">
                                      <p:cBhvr>
                                        <p:cTn id="53" dur="1000" fill="hold"/>
                                        <p:tgtEl>
                                          <p:spTgt spid="2"/>
                                        </p:tgtEl>
                                        <p:attrNameLst>
                                          <p:attrName>ppt_h</p:attrName>
                                        </p:attrNameLst>
                                      </p:cBhvr>
                                      <p:tavLst>
                                        <p:tav tm="0">
                                          <p:val>
                                            <p:fltVal val="0"/>
                                          </p:val>
                                        </p:tav>
                                        <p:tav tm="100000">
                                          <p:val>
                                            <p:strVal val="#ppt_h"/>
                                          </p:val>
                                        </p:tav>
                                      </p:tavLst>
                                    </p:anim>
                                    <p:anim calcmode="lin" valueType="num">
                                      <p:cBhvr>
                                        <p:cTn id="54" dur="1000" fill="hold"/>
                                        <p:tgtEl>
                                          <p:spTgt spid="2"/>
                                        </p:tgtEl>
                                        <p:attrNameLst>
                                          <p:attrName>style.rotation</p:attrName>
                                        </p:attrNameLst>
                                      </p:cBhvr>
                                      <p:tavLst>
                                        <p:tav tm="0">
                                          <p:val>
                                            <p:fltVal val="90"/>
                                          </p:val>
                                        </p:tav>
                                        <p:tav tm="100000">
                                          <p:val>
                                            <p:fltVal val="0"/>
                                          </p:val>
                                        </p:tav>
                                      </p:tavLst>
                                    </p:anim>
                                    <p:animEffect transition="in" filter="fade">
                                      <p:cBhvr>
                                        <p:cTn id="55" dur="1000"/>
                                        <p:tgtEl>
                                          <p:spTgt spid="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0" presetClass="entr" presetSubtype="0" decel="10000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1000" fill="hold"/>
                                        <p:tgtEl>
                                          <p:spTgt spid="3"/>
                                        </p:tgtEl>
                                        <p:attrNameLst>
                                          <p:attrName>ppt_w</p:attrName>
                                        </p:attrNameLst>
                                      </p:cBhvr>
                                      <p:tavLst>
                                        <p:tav tm="0">
                                          <p:val>
                                            <p:strVal val="#ppt_w+.3"/>
                                          </p:val>
                                        </p:tav>
                                        <p:tav tm="100000">
                                          <p:val>
                                            <p:strVal val="#ppt_w"/>
                                          </p:val>
                                        </p:tav>
                                      </p:tavLst>
                                    </p:anim>
                                    <p:anim calcmode="lin" valueType="num">
                                      <p:cBhvr>
                                        <p:cTn id="61" dur="1000" fill="hold"/>
                                        <p:tgtEl>
                                          <p:spTgt spid="3"/>
                                        </p:tgtEl>
                                        <p:attrNameLst>
                                          <p:attrName>ppt_h</p:attrName>
                                        </p:attrNameLst>
                                      </p:cBhvr>
                                      <p:tavLst>
                                        <p:tav tm="0">
                                          <p:val>
                                            <p:strVal val="#ppt_h"/>
                                          </p:val>
                                        </p:tav>
                                        <p:tav tm="100000">
                                          <p:val>
                                            <p:strVal val="#ppt_h"/>
                                          </p:val>
                                        </p:tav>
                                      </p:tavLst>
                                    </p:anim>
                                    <p:animEffect transition="in" filter="fade">
                                      <p:cBhvr>
                                        <p:cTn id="6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p:bldP spid="6" grpId="0"/>
      <p:bldP spid="9" grpId="0"/>
      <p:bldP spid="10" grpId="0"/>
      <p:bldP spid="33" grpId="0"/>
      <p:bldP spid="11"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384"/>
            <a:ext cx="9144000" cy="3970318"/>
          </a:xfrm>
          <a:prstGeom prst="rect">
            <a:avLst/>
          </a:prstGeom>
        </p:spPr>
        <p:txBody>
          <a:bodyPr wrap="square">
            <a:spAutoFit/>
          </a:bodyPr>
          <a:lstStyle/>
          <a:p>
            <a:r>
              <a:rPr lang="vi-VN" sz="2800" u="sng" dirty="0" smtClean="0">
                <a:solidFill>
                  <a:srgbClr val="FF0000"/>
                </a:solidFill>
                <a:latin typeface="+mj-lt"/>
              </a:rPr>
              <a:t>Bài 3 </a:t>
            </a:r>
            <a:r>
              <a:rPr lang="vi-VN" sz="2800" dirty="0" smtClean="0">
                <a:solidFill>
                  <a:srgbClr val="FF0000"/>
                </a:solidFill>
                <a:latin typeface="+mj-lt"/>
              </a:rPr>
              <a:t>: </a:t>
            </a:r>
            <a:r>
              <a:rPr lang="vi-VN" sz="2800" dirty="0" smtClean="0">
                <a:latin typeface="+mj-lt"/>
              </a:rPr>
              <a:t>Cho </a:t>
            </a:r>
            <a:r>
              <a:rPr lang="vi-VN" sz="2800" dirty="0">
                <a:latin typeface="+mj-lt"/>
              </a:rPr>
              <a:t>hình chữ nhật ABCD có chiều dài 12cm, chiều rộng 5cm. Nối đỉnh A với trung điểm N của cạnh DC. Nối đỉnh C với trung điểm M của cạnh AB. Cho biết tứ giác AMCN là hình bình hành có chiều cao MN bằng chiều rộng của hình chữ nhật</a:t>
            </a:r>
            <a:r>
              <a:rPr lang="vi-VN" sz="2800" dirty="0" smtClean="0">
                <a:latin typeface="+mj-lt"/>
              </a:rPr>
              <a:t>.</a:t>
            </a:r>
          </a:p>
          <a:p>
            <a:r>
              <a:rPr lang="vi-VN" sz="2800" dirty="0" smtClean="0">
                <a:latin typeface="+mj-lt"/>
              </a:rPr>
              <a:t>a) GT tại sao đoạn thẳng AN và MC song song và bằng nhau.</a:t>
            </a:r>
          </a:p>
          <a:p>
            <a:r>
              <a:rPr lang="vi-VN" sz="2800" dirty="0" smtClean="0">
                <a:latin typeface="+mj-lt"/>
              </a:rPr>
              <a:t>b) Diện tích hình chữ nhật ABCD gấp mấy lần diện tích hình bình hành AMCN?</a:t>
            </a:r>
          </a:p>
          <a:p>
            <a:endParaRPr lang="vi-VN" sz="2800" dirty="0">
              <a:latin typeface="+mj-lt"/>
            </a:endParaRPr>
          </a:p>
        </p:txBody>
      </p:sp>
      <p:grpSp>
        <p:nvGrpSpPr>
          <p:cNvPr id="22" name="Group 21"/>
          <p:cNvGrpSpPr/>
          <p:nvPr/>
        </p:nvGrpSpPr>
        <p:grpSpPr>
          <a:xfrm>
            <a:off x="844066" y="3429000"/>
            <a:ext cx="7832390" cy="3154247"/>
            <a:chOff x="844066" y="3769876"/>
            <a:chExt cx="7832390" cy="3154247"/>
          </a:xfrm>
        </p:grpSpPr>
        <p:grpSp>
          <p:nvGrpSpPr>
            <p:cNvPr id="15" name="Group 14"/>
            <p:cNvGrpSpPr/>
            <p:nvPr/>
          </p:nvGrpSpPr>
          <p:grpSpPr>
            <a:xfrm>
              <a:off x="1115616" y="4293096"/>
              <a:ext cx="6948772" cy="2151524"/>
              <a:chOff x="1115616" y="4373820"/>
              <a:chExt cx="6948772" cy="2151524"/>
            </a:xfrm>
          </p:grpSpPr>
          <p:sp>
            <p:nvSpPr>
              <p:cNvPr id="6" name="Rectangle 5"/>
              <p:cNvSpPr/>
              <p:nvPr/>
            </p:nvSpPr>
            <p:spPr>
              <a:xfrm>
                <a:off x="1115616" y="4373821"/>
                <a:ext cx="6948772" cy="2151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8" name="Straight Connector 7"/>
              <p:cNvCxnSpPr/>
              <p:nvPr/>
            </p:nvCxnSpPr>
            <p:spPr>
              <a:xfrm>
                <a:off x="4572000" y="4373820"/>
                <a:ext cx="18002" cy="2151523"/>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1115616" y="4373820"/>
                <a:ext cx="3474386" cy="2151523"/>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4572000" y="4373820"/>
                <a:ext cx="3492388" cy="2151523"/>
              </a:xfrm>
              <a:prstGeom prst="line">
                <a:avLst/>
              </a:prstGeom>
            </p:spPr>
            <p:style>
              <a:lnRef idx="2">
                <a:schemeClr val="dk1"/>
              </a:lnRef>
              <a:fillRef idx="0">
                <a:schemeClr val="dk1"/>
              </a:fillRef>
              <a:effectRef idx="1">
                <a:schemeClr val="dk1"/>
              </a:effectRef>
              <a:fontRef idx="minor">
                <a:schemeClr val="tx1"/>
              </a:fontRef>
            </p:style>
          </p:cxnSp>
        </p:grpSp>
        <p:sp>
          <p:nvSpPr>
            <p:cNvPr id="16" name="TextBox 15"/>
            <p:cNvSpPr txBox="1"/>
            <p:nvPr/>
          </p:nvSpPr>
          <p:spPr>
            <a:xfrm>
              <a:off x="844066" y="3804318"/>
              <a:ext cx="648072" cy="523220"/>
            </a:xfrm>
            <a:prstGeom prst="rect">
              <a:avLst/>
            </a:prstGeom>
            <a:noFill/>
          </p:spPr>
          <p:txBody>
            <a:bodyPr wrap="square" rtlCol="0">
              <a:spAutoFit/>
            </a:bodyPr>
            <a:lstStyle/>
            <a:p>
              <a:r>
                <a:rPr lang="vi-VN" sz="2800" dirty="0" smtClean="0">
                  <a:latin typeface="+mj-lt"/>
                </a:rPr>
                <a:t>A</a:t>
              </a:r>
              <a:endParaRPr lang="vi-VN" sz="2800" dirty="0">
                <a:latin typeface="+mj-lt"/>
              </a:endParaRPr>
            </a:p>
          </p:txBody>
        </p:sp>
        <p:sp>
          <p:nvSpPr>
            <p:cNvPr id="17" name="TextBox 16"/>
            <p:cNvSpPr txBox="1"/>
            <p:nvPr/>
          </p:nvSpPr>
          <p:spPr>
            <a:xfrm>
              <a:off x="8028384" y="6325477"/>
              <a:ext cx="648072" cy="523220"/>
            </a:xfrm>
            <a:prstGeom prst="rect">
              <a:avLst/>
            </a:prstGeom>
            <a:noFill/>
          </p:spPr>
          <p:txBody>
            <a:bodyPr wrap="square" rtlCol="0">
              <a:spAutoFit/>
            </a:bodyPr>
            <a:lstStyle/>
            <a:p>
              <a:r>
                <a:rPr lang="vi-VN" sz="2800" dirty="0">
                  <a:latin typeface="+mj-lt"/>
                </a:rPr>
                <a:t>C</a:t>
              </a:r>
            </a:p>
          </p:txBody>
        </p:sp>
        <p:sp>
          <p:nvSpPr>
            <p:cNvPr id="18" name="TextBox 17"/>
            <p:cNvSpPr txBox="1"/>
            <p:nvPr/>
          </p:nvSpPr>
          <p:spPr>
            <a:xfrm>
              <a:off x="8028384" y="3789040"/>
              <a:ext cx="648072" cy="523220"/>
            </a:xfrm>
            <a:prstGeom prst="rect">
              <a:avLst/>
            </a:prstGeom>
            <a:noFill/>
          </p:spPr>
          <p:txBody>
            <a:bodyPr wrap="square" rtlCol="0">
              <a:spAutoFit/>
            </a:bodyPr>
            <a:lstStyle/>
            <a:p>
              <a:r>
                <a:rPr lang="vi-VN" sz="2800" dirty="0">
                  <a:latin typeface="+mj-lt"/>
                </a:rPr>
                <a:t>B</a:t>
              </a:r>
            </a:p>
          </p:txBody>
        </p:sp>
        <p:sp>
          <p:nvSpPr>
            <p:cNvPr id="19" name="TextBox 18"/>
            <p:cNvSpPr txBox="1"/>
            <p:nvPr/>
          </p:nvSpPr>
          <p:spPr>
            <a:xfrm>
              <a:off x="4400221" y="6400903"/>
              <a:ext cx="648072" cy="523220"/>
            </a:xfrm>
            <a:prstGeom prst="rect">
              <a:avLst/>
            </a:prstGeom>
            <a:noFill/>
          </p:spPr>
          <p:txBody>
            <a:bodyPr wrap="square" rtlCol="0">
              <a:spAutoFit/>
            </a:bodyPr>
            <a:lstStyle/>
            <a:p>
              <a:r>
                <a:rPr lang="vi-VN" sz="2800" dirty="0">
                  <a:latin typeface="+mj-lt"/>
                </a:rPr>
                <a:t>N</a:t>
              </a:r>
            </a:p>
          </p:txBody>
        </p:sp>
        <p:sp>
          <p:nvSpPr>
            <p:cNvPr id="20" name="TextBox 19"/>
            <p:cNvSpPr txBox="1"/>
            <p:nvPr/>
          </p:nvSpPr>
          <p:spPr>
            <a:xfrm>
              <a:off x="4444466" y="3769876"/>
              <a:ext cx="648072" cy="523220"/>
            </a:xfrm>
            <a:prstGeom prst="rect">
              <a:avLst/>
            </a:prstGeom>
            <a:noFill/>
          </p:spPr>
          <p:txBody>
            <a:bodyPr wrap="square" rtlCol="0">
              <a:spAutoFit/>
            </a:bodyPr>
            <a:lstStyle/>
            <a:p>
              <a:r>
                <a:rPr lang="vi-VN" sz="2800" dirty="0">
                  <a:latin typeface="+mj-lt"/>
                </a:rPr>
                <a:t>M</a:t>
              </a:r>
            </a:p>
          </p:txBody>
        </p:sp>
        <p:sp>
          <p:nvSpPr>
            <p:cNvPr id="21" name="TextBox 20"/>
            <p:cNvSpPr txBox="1"/>
            <p:nvPr/>
          </p:nvSpPr>
          <p:spPr>
            <a:xfrm>
              <a:off x="844066" y="6362164"/>
              <a:ext cx="648072" cy="523220"/>
            </a:xfrm>
            <a:prstGeom prst="rect">
              <a:avLst/>
            </a:prstGeom>
            <a:noFill/>
          </p:spPr>
          <p:txBody>
            <a:bodyPr wrap="square" rtlCol="0">
              <a:spAutoFit/>
            </a:bodyPr>
            <a:lstStyle/>
            <a:p>
              <a:r>
                <a:rPr lang="vi-VN" sz="2800" dirty="0">
                  <a:latin typeface="+mj-lt"/>
                </a:rPr>
                <a:t>D</a:t>
              </a:r>
            </a:p>
          </p:txBody>
        </p:sp>
      </p:grpSp>
    </p:spTree>
    <p:extLst>
      <p:ext uri="{BB962C8B-B14F-4D97-AF65-F5344CB8AC3E}">
        <p14:creationId xmlns:p14="http://schemas.microsoft.com/office/powerpoint/2010/main" val="112251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934</Words>
  <Application>Microsoft Office PowerPoint</Application>
  <PresentationFormat>On-screen Show (4:3)</PresentationFormat>
  <Paragraphs>170</Paragraphs>
  <Slides>11</Slides>
  <Notes>2</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1_Office Theme</vt:lpstr>
      <vt:lpstr>TRƯỜNG TIỂU HỌC ÁI MỘ 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Phương pháp giải: - Áp dụng tính chất: Hình bình hành có các cặp cạnh đối diện song song và bằng nhau. - Diện tích hình chữ nhật = chiều dài × chiều rộng. - Diện tích hình bình hành = độ dài đáy × chiều cao tương ứng.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21AK22</dc:creator>
  <cp:lastModifiedBy>Sony 622</cp:lastModifiedBy>
  <cp:revision>9</cp:revision>
  <dcterms:created xsi:type="dcterms:W3CDTF">2022-02-18T14:03:51Z</dcterms:created>
  <dcterms:modified xsi:type="dcterms:W3CDTF">2022-02-19T01:55:43Z</dcterms:modified>
</cp:coreProperties>
</file>