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1"/>
  </p:notesMasterIdLst>
  <p:sldIdLst>
    <p:sldId id="296" r:id="rId2"/>
    <p:sldId id="301" r:id="rId3"/>
    <p:sldId id="300" r:id="rId4"/>
    <p:sldId id="291" r:id="rId5"/>
    <p:sldId id="278" r:id="rId6"/>
    <p:sldId id="297" r:id="rId7"/>
    <p:sldId id="260" r:id="rId8"/>
    <p:sldId id="261" r:id="rId9"/>
    <p:sldId id="287" r:id="rId10"/>
    <p:sldId id="286" r:id="rId11"/>
    <p:sldId id="288" r:id="rId12"/>
    <p:sldId id="295" r:id="rId13"/>
    <p:sldId id="265" r:id="rId14"/>
    <p:sldId id="266" r:id="rId15"/>
    <p:sldId id="267" r:id="rId16"/>
    <p:sldId id="268" r:id="rId17"/>
    <p:sldId id="299" r:id="rId18"/>
    <p:sldId id="292" r:id="rId19"/>
    <p:sldId id="290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2F8"/>
    <a:srgbClr val="66FF66"/>
    <a:srgbClr val="FFFFCC"/>
    <a:srgbClr val="0000CC"/>
    <a:srgbClr val="000099"/>
    <a:srgbClr val="CC00FF"/>
    <a:srgbClr val="FFFF99"/>
    <a:srgbClr val="CC0000"/>
    <a:srgbClr val="00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6" autoAdjust="0"/>
    <p:restoredTop sz="94660"/>
  </p:normalViewPr>
  <p:slideViewPr>
    <p:cSldViewPr>
      <p:cViewPr>
        <p:scale>
          <a:sx n="72" d="100"/>
          <a:sy n="72" d="100"/>
        </p:scale>
        <p:origin x="1140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7AE689-11E2-460E-B5A6-51CF30E0E3F4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D94643-6BBA-466B-B6A0-1734FA011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80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832338-8EEA-40E0-BF5E-C9F4856EACD0}" type="slidenum">
              <a:rPr lang="vi-VN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vi-V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7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26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02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6C65-B9EF-4CE6-92F5-8EBFB2C7D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92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DD088-49EE-4537-8E0A-994603D1C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6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F7987-5879-4BCA-9559-44AA205D3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62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607F-EF9B-40E5-9CF0-9C337C0A1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7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4107-B751-4BE7-8C40-B1E3D9C96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3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1314-6FBF-4958-A683-CF5ABDE49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7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8FE7A-748A-49E2-B1CA-577899859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8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FF09-4BB7-4B1D-8B10-64322AF72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C1BE-51DA-4923-877B-144137BA2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74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D7B8-3A34-46C5-8C56-3E97DBFE6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0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5CD5E-C79B-443F-8538-BE5D2EA0D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1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20B6F-E158-4F8B-9C71-54C240844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1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8206CAD-5885-4CCE-A133-623E29C1E0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2441408" y="565498"/>
            <a:ext cx="7309184" cy="806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994283" y="1979019"/>
            <a:ext cx="7388392" cy="3126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2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23</a:t>
            </a:r>
          </a:p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altLang="vi-VN" sz="3600" b="1" i="1" dirty="0" smtClean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36523"/>
              </p:ext>
            </p:extLst>
          </p:nvPr>
        </p:nvGraphicFramePr>
        <p:xfrm>
          <a:off x="203377" y="4191000"/>
          <a:ext cx="2158456" cy="231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7" y="4191000"/>
                        <a:ext cx="2158456" cy="2310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4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5" y="565498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1" y="950589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8042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94" y="312777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675" y="142684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BIRDFL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2362200"/>
            <a:ext cx="736411" cy="5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2994282" y="4648200"/>
            <a:ext cx="9045317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2"/>
              </a:avLst>
            </a:prstTxWarp>
          </a:bodyPr>
          <a:lstStyle/>
          <a:p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Nhân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hóa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Ôn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tập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trả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lời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câu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hỏi</a:t>
            </a:r>
            <a:r>
              <a:rPr lang="en-US" altLang="vi-VN" sz="36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Như</a:t>
            </a:r>
            <a:r>
              <a:rPr lang="en-US" altLang="vi-VN" sz="36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thế</a:t>
            </a:r>
            <a:r>
              <a:rPr lang="en-US" altLang="vi-VN" sz="36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rgbClr val="0000CC"/>
                </a:solidFill>
                <a:cs typeface="Times New Roman" panose="02020603050405020304" pitchFamily="18" charset="0"/>
              </a:rPr>
              <a:t>nào</a:t>
            </a:r>
            <a:r>
              <a:rPr lang="en-US" altLang="vi-VN" sz="3600" b="1" i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 ?</a:t>
            </a:r>
          </a:p>
          <a:p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97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36"/>
          <p:cNvSpPr txBox="1">
            <a:spLocks noChangeArrowheads="1"/>
          </p:cNvSpPr>
          <p:nvPr/>
        </p:nvSpPr>
        <p:spPr bwMode="auto">
          <a:xfrm>
            <a:off x="2362200" y="147935"/>
            <a:ext cx="843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362200" y="833735"/>
            <a:ext cx="807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nhích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362200" y="4338935"/>
            <a:ext cx="845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c) Bé kim giây chạy lên trước hàng như thế nào?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2362200" y="2586335"/>
            <a:ext cx="530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b) Anh kim phút đi như thế nào?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2362200" y="1443335"/>
            <a:ext cx="807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li.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362200" y="3119735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362200" y="4872335"/>
            <a:ext cx="845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362200" y="2051347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2362200" y="3729335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thong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2362200" y="5405735"/>
            <a:ext cx="9129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nghịch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5943600"/>
            <a:ext cx="1173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3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phận trả lời câu hỏi Như thế nào? thường là những từ ngữ chỉ đặc 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67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9253" grpId="0"/>
      <p:bldP spid="9254" grpId="0"/>
      <p:bldP spid="9255" grpId="0"/>
      <p:bldP spid="9256" grpId="0"/>
      <p:bldP spid="9257" grpId="0"/>
      <p:bldP spid="9258" grpId="0"/>
      <p:bldP spid="9259" grpId="0"/>
      <p:bldP spid="9260" grpId="0"/>
      <p:bldP spid="926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5"/>
          <p:cNvSpPr txBox="1">
            <a:spLocks noChangeArrowheads="1"/>
          </p:cNvSpPr>
          <p:nvPr/>
        </p:nvSpPr>
        <p:spPr bwMode="auto">
          <a:xfrm>
            <a:off x="2133600" y="1357312"/>
            <a:ext cx="9144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Ê-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d.Tiếng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réo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114675" y="1931987"/>
            <a:ext cx="7283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70C0"/>
                </a:solidFill>
                <a:latin typeface="TRSON_TV1"/>
              </a:rPr>
              <a:t>-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Trương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Ký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035300" y="3227387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Ê-đi-xơn làm việc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3035300" y="4446587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3035300" y="5665787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47900" y="255588"/>
            <a:ext cx="8915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latin typeface="Times New Roman" panose="02020603050405020304" pitchFamily="18" charset="0"/>
              </a:rPr>
              <a:t> 3: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phận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</a:rPr>
              <a:t>in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đậm</a:t>
            </a:r>
            <a:r>
              <a:rPr lang="en-US" altLang="en-US" b="1" i="1" dirty="0">
                <a:latin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90" grpId="0"/>
      <p:bldP spid="11291" grpId="0"/>
      <p:bldP spid="11292" grpId="0"/>
      <p:bldP spid="11293" grpId="0"/>
      <p:bldP spid="112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8200" y="422731"/>
            <a:ext cx="107442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GHI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NHỚ</a:t>
            </a:r>
            <a:endParaRPr lang="en-US" altLang="en-US" sz="36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i="1" dirty="0" smtClean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b="1" i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nhân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hóa</a:t>
            </a:r>
            <a:r>
              <a:rPr lang="en-US" altLang="en-US" sz="3600" b="1" i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Gọi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sự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những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từ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dùng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để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gọi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600" b="1" dirty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Tả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sự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bằng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những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từ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ngữ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dùng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để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tả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người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.</a:t>
            </a:r>
            <a:endParaRPr lang="en-US" altLang="en-US" sz="3600" b="1" dirty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dirty="0" smtClean="0">
              <a:solidFill>
                <a:srgbClr val="0033CC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vi-VN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ộ phận trả lời câu hỏi Như thế nào? thường là những từ ngữ chỉ đặc điểm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alt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17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76400"/>
            <a:ext cx="8229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Ai </a:t>
            </a:r>
            <a:r>
              <a:rPr lang="en-US" sz="80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nhanh</a:t>
            </a:r>
            <a:r>
              <a:rPr lang="en-US" sz="8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 </a:t>
            </a:r>
            <a:r>
              <a:rPr lang="en-US" sz="80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hơn</a:t>
            </a:r>
            <a:r>
              <a:rPr lang="en-US" sz="8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 ?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49421" y="4364039"/>
            <a:ext cx="2133600" cy="1905000"/>
          </a:xfrm>
          <a:prstGeom prst="sun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447800" y="493713"/>
            <a:ext cx="1021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sz="3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gạch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47800" y="1420525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Đặng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Văn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Ngữ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việc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miệt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mài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suốt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ngày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đêm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406900" y="2932114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406900" y="3656014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C00000"/>
                </a:solidFill>
                <a:cs typeface="Times New Roman" panose="02020603050405020304" pitchFamily="18" charset="0"/>
              </a:rPr>
              <a:t>b. để làm gì?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406900" y="4419600"/>
            <a:ext cx="414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78500" y="2005300"/>
            <a:ext cx="3975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6" grpId="0"/>
      <p:bldP spid="27657" grpId="0"/>
      <p:bldP spid="276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76400" y="1827213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Bộ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phận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trả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?”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cần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điền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chỗ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chấm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81200" y="838201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C00000"/>
                </a:solidFill>
                <a:cs typeface="Times New Roman" panose="02020603050405020304" pitchFamily="18" charset="0"/>
              </a:rPr>
              <a:t>- Ê-đi-xơn là một nhà bác học…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95800" y="3043239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a. nổi tiếng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451350" y="4589464"/>
            <a:ext cx="313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c. để làm giàu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67200" y="3805239"/>
            <a:ext cx="382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b. rất nổi tiếng</a:t>
            </a:r>
          </a:p>
        </p:txBody>
      </p:sp>
      <p:sp>
        <p:nvSpPr>
          <p:cNvPr id="28680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0" y="4343400"/>
            <a:ext cx="1752600" cy="1828800"/>
          </a:xfrm>
          <a:prstGeom prst="star5">
            <a:avLst/>
          </a:prstGeom>
          <a:solidFill>
            <a:srgbClr val="FC4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80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60564" y="381001"/>
            <a:ext cx="6364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Điền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hợp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chỗ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32100" y="1066801"/>
            <a:ext cx="7162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Tôi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...........</a:t>
            </a: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Quanh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tôi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bảo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vệ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vườn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dễ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Hiền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lành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chỉ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63963" y="3975101"/>
            <a:ext cx="2622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a. hàng rào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22700" y="4760914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b. ngôi nhà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763964" y="5468939"/>
            <a:ext cx="235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c. bầu trời</a:t>
            </a:r>
          </a:p>
        </p:txBody>
      </p:sp>
      <p:sp>
        <p:nvSpPr>
          <p:cNvPr id="2970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28800" y="5181600"/>
            <a:ext cx="1447800" cy="1447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7315201" y="270149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28600" y="1275814"/>
            <a:ext cx="11887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5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49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28068" y="914400"/>
            <a:ext cx="7383464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4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altLang="en-US" sz="4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1828800" y="1905000"/>
            <a:ext cx="9677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altLang="en-US" sz="3200" b="1" dirty="0" smtClean="0">
                <a:latin typeface="Times New Roman" panose="02020603050405020304" pitchFamily="18" charset="0"/>
              </a:rPr>
              <a:t>Học bài, hoàn thành bài 2 vào </a:t>
            </a:r>
            <a:r>
              <a:rPr lang="vi-VN" altLang="en-US" sz="3200" b="1" smtClean="0">
                <a:latin typeface="Times New Roman" panose="02020603050405020304" pitchFamily="18" charset="0"/>
              </a:rPr>
              <a:t>vở.</a:t>
            </a:r>
            <a:endParaRPr lang="vi-VN" altLang="en-US" sz="3200" b="1" dirty="0" smtClean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Chuẩn bị bài sau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Mở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vốn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: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Nghệ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thuật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phẩy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SGK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53).</a:t>
            </a:r>
            <a:endParaRPr lang="en-US" altLang="en-US" sz="32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3048000" y="2590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3600" kern="1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0" y="296864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3A4AE6"/>
                </a:solidFill>
                <a:latin typeface="Times New Roman" pitchFamily="18" charset="0"/>
              </a:rPr>
              <a:t>Thứ năm ngày 24 tháng 2 năm 2022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57600" y="914400"/>
            <a:ext cx="406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>
                <a:solidFill>
                  <a:srgbClr val="3A4AE6"/>
                </a:solidFill>
                <a:latin typeface="Times New Roman" pitchFamily="18" charset="0"/>
              </a:rPr>
              <a:t>Luyện từ và câu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Khởi động</a:t>
            </a:r>
            <a:r>
              <a:rPr lang="en-US" altLang="en-US">
                <a:solidFill>
                  <a:srgbClr val="FF33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35200" y="2438401"/>
            <a:ext cx="802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A4AE6"/>
                </a:solidFill>
                <a:latin typeface="Times New Roman" pitchFamily="18" charset="0"/>
              </a:rPr>
              <a:t>- Tìm 5 từ chỉ trí thức: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33600" y="2514601"/>
            <a:ext cx="914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 b="1">
              <a:solidFill>
                <a:srgbClr val="3A4AE6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3A4AE6"/>
                </a:solidFill>
                <a:latin typeface="Times New Roman" pitchFamily="18" charset="0"/>
              </a:rPr>
              <a:t>-  Đặt một câu có sử dụng phép nhân hóa ?</a:t>
            </a:r>
          </a:p>
        </p:txBody>
      </p:sp>
      <p:pic>
        <p:nvPicPr>
          <p:cNvPr id="3079" name="Picture 9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76825">
            <a:off x="10762722" y="6880"/>
            <a:ext cx="1762125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blumen-pflanzen09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4514">
            <a:off x="-540279" y="-413808"/>
            <a:ext cx="1762126" cy="174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059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10000" r="-3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52400" y="1649673"/>
            <a:ext cx="12496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 eaLnBrk="1" hangingPunct="1"/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35)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-14438" y="45720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7315201" y="261166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28600" y="1275814"/>
            <a:ext cx="11887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5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778000" y="304800"/>
            <a:ext cx="86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i="1" dirty="0"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thơ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sau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trả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117975" y="889575"/>
            <a:ext cx="3956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270000" y="1900297"/>
            <a:ext cx="4826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thận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trọng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Nhích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lầm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lì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10134600" y="3962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967411" y="1905001"/>
            <a:ext cx="52339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Bé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giây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nghịch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Chạy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Ba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cùng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tới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đích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Rung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hồi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chuông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vang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1366043" y="5181600"/>
            <a:ext cx="9378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i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?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? </a:t>
            </a:r>
            <a:endParaRPr lang="en-US" altLang="en-US" b="1" i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81600" y="5181600"/>
            <a:ext cx="525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715000"/>
            <a:ext cx="431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0000" y="4648200"/>
            <a:ext cx="1023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>
                <a:solidFill>
                  <a:srgbClr val="CC00FF"/>
                </a:solidFill>
              </a:rPr>
              <a:t>a</a:t>
            </a:r>
            <a:r>
              <a:rPr lang="en-US" altLang="en-US" sz="3200" b="1" i="1" dirty="0" smtClean="0">
                <a:solidFill>
                  <a:srgbClr val="CC00FF"/>
                </a:solidFill>
              </a:rPr>
              <a:t>) </a:t>
            </a:r>
            <a:r>
              <a:rPr lang="en-US" altLang="en-US" sz="3200" b="1" i="1" dirty="0" err="1" smtClean="0">
                <a:solidFill>
                  <a:srgbClr val="CC00FF"/>
                </a:solidFill>
              </a:rPr>
              <a:t>Trong</a:t>
            </a:r>
            <a:r>
              <a:rPr lang="en-US" altLang="en-US" sz="3200" b="1" i="1" dirty="0" smtClean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bài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thơ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trên</a:t>
            </a:r>
            <a:r>
              <a:rPr lang="en-US" altLang="en-US" sz="3200" b="1" i="1" dirty="0">
                <a:solidFill>
                  <a:srgbClr val="CC00FF"/>
                </a:solidFill>
              </a:rPr>
              <a:t>,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những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vật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nào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được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nhân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hoá</a:t>
            </a:r>
            <a:r>
              <a:rPr lang="en-US" altLang="en-US" sz="3200" b="1" i="1" dirty="0">
                <a:solidFill>
                  <a:srgbClr val="CC00FF"/>
                </a:solidFill>
              </a:rPr>
              <a:t> ?   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514600" y="6172200"/>
            <a:ext cx="4711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24384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429000"/>
            <a:ext cx="154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53200" y="2438400"/>
            <a:ext cx="1520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32500" y="3352800"/>
            <a:ext cx="1282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17430" grpId="0"/>
      <p:bldP spid="17432" grpId="0"/>
      <p:bldP spid="17437" grpId="0"/>
      <p:bldP spid="8" grpId="0"/>
      <p:bldP spid="8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778000" y="304800"/>
            <a:ext cx="86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i="1" dirty="0"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thơ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sau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trả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117975" y="889575"/>
            <a:ext cx="3956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270000" y="1900297"/>
            <a:ext cx="4826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thận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trọng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Nhích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lầm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lì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0134600" y="4114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5967411" y="1905001"/>
            <a:ext cx="52339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Bé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giây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nghịch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Chạy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Ba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cùng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tới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đích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Rung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hồi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chuông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vang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366043" y="5181600"/>
            <a:ext cx="9378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i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?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270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352800" y="2514601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847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2581"/>
              </p:ext>
            </p:extLst>
          </p:nvPr>
        </p:nvGraphicFramePr>
        <p:xfrm>
          <a:off x="333977" y="376069"/>
          <a:ext cx="11524047" cy="5791538"/>
        </p:xfrm>
        <a:graphic>
          <a:graphicData uri="http://schemas.openxmlformats.org/drawingml/2006/table">
            <a:tbl>
              <a:tblPr/>
              <a:tblGrid>
                <a:gridCol w="2821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0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1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84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hoá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8763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giờ</a:t>
            </a:r>
            <a:r>
              <a:rPr lang="en-US" sz="2400" kern="0" dirty="0">
                <a:solidFill>
                  <a:srgbClr val="2327DD"/>
                </a:solidFill>
              </a:rPr>
              <a:t> </a:t>
            </a: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952500" y="34194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phút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901700" y="4368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giây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914400" y="5334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Cả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</a:t>
            </a:r>
            <a:r>
              <a:rPr lang="en-US" sz="2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i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37338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ác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3581400" y="3429000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3581400" y="4419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5791200" y="243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thận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trọng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nhích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li.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5791200" y="3429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lầm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lì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bước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bước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791199" y="4343400"/>
            <a:ext cx="5410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nghịch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chạy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vút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lên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hàng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5791199" y="5329535"/>
            <a:ext cx="5715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ùng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tới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đích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rung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hồi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chuông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 advTm="124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t="-29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13981"/>
              </p:ext>
            </p:extLst>
          </p:nvPr>
        </p:nvGraphicFramePr>
        <p:xfrm>
          <a:off x="1195387" y="228600"/>
          <a:ext cx="8863010" cy="4343280"/>
        </p:xfrm>
        <a:graphic>
          <a:graphicData uri="http://schemas.openxmlformats.org/drawingml/2006/table">
            <a:tbl>
              <a:tblPr/>
              <a:tblGrid>
                <a:gridCol w="1849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2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7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hoá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giờ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phút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giây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6096000" y="1981201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</a:rPr>
              <a:t>thận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trọng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nhích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li, 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li</a:t>
            </a:r>
          </a:p>
        </p:txBody>
      </p:sp>
      <p:sp>
        <p:nvSpPr>
          <p:cNvPr id="14367" name="Text Box 38"/>
          <p:cNvSpPr txBox="1">
            <a:spLocks noChangeArrowheads="1"/>
          </p:cNvSpPr>
          <p:nvPr/>
        </p:nvSpPr>
        <p:spPr bwMode="auto">
          <a:xfrm>
            <a:off x="6172200" y="265112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</a:rPr>
              <a:t>lầm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lì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đi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bước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bước</a:t>
            </a:r>
            <a:endParaRPr lang="en-US" altLang="en-US" sz="2000" b="1" dirty="0">
              <a:solidFill>
                <a:srgbClr val="FF3300"/>
              </a:solidFill>
            </a:endParaRPr>
          </a:p>
        </p:txBody>
      </p:sp>
      <p:sp>
        <p:nvSpPr>
          <p:cNvPr id="14368" name="Text Box 39"/>
          <p:cNvSpPr txBox="1">
            <a:spLocks noChangeArrowheads="1"/>
          </p:cNvSpPr>
          <p:nvPr/>
        </p:nvSpPr>
        <p:spPr bwMode="auto">
          <a:xfrm>
            <a:off x="6172201" y="3200401"/>
            <a:ext cx="3552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</a:rPr>
              <a:t>tinh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nghịch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chạy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vút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lên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3300"/>
                </a:solidFill>
              </a:rPr>
              <a:t>trước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3300"/>
                </a:solidFill>
              </a:rPr>
              <a:t>hàng</a:t>
            </a:r>
            <a:endParaRPr lang="en-US" altLang="en-US" sz="2000" b="1" dirty="0">
              <a:solidFill>
                <a:srgbClr val="FF3300"/>
              </a:solidFill>
            </a:endParaRPr>
          </a:p>
        </p:txBody>
      </p:sp>
      <p:sp>
        <p:nvSpPr>
          <p:cNvPr id="14369" name="Text Box 40"/>
          <p:cNvSpPr txBox="1">
            <a:spLocks noChangeArrowheads="1"/>
          </p:cNvSpPr>
          <p:nvPr/>
        </p:nvSpPr>
        <p:spPr bwMode="auto">
          <a:xfrm>
            <a:off x="6096001" y="3886201"/>
            <a:ext cx="3452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cùng tới đích, rung một hồi chuông vang</a:t>
            </a:r>
          </a:p>
        </p:txBody>
      </p:sp>
      <p:sp>
        <p:nvSpPr>
          <p:cNvPr id="14370" name="Text Box 41"/>
          <p:cNvSpPr txBox="1">
            <a:spLocks noChangeArrowheads="1"/>
          </p:cNvSpPr>
          <p:nvPr/>
        </p:nvSpPr>
        <p:spPr bwMode="auto">
          <a:xfrm>
            <a:off x="1676400" y="4572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8940800" y="1981201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33CC"/>
                </a:solidFill>
              </a:rPr>
              <a:t>từng</a:t>
            </a:r>
            <a:r>
              <a:rPr lang="en-US" altLang="en-US" sz="2000" b="1" dirty="0">
                <a:solidFill>
                  <a:srgbClr val="0033CC"/>
                </a:solidFill>
              </a:rPr>
              <a:t> li</a:t>
            </a:r>
          </a:p>
        </p:txBody>
      </p:sp>
      <p:sp>
        <p:nvSpPr>
          <p:cNvPr id="20526" name="AutoShape 46"/>
          <p:cNvSpPr>
            <a:spLocks noChangeArrowheads="1"/>
          </p:cNvSpPr>
          <p:nvPr/>
        </p:nvSpPr>
        <p:spPr bwMode="auto">
          <a:xfrm rot="20834585">
            <a:off x="10183767" y="859704"/>
            <a:ext cx="1882863" cy="1345991"/>
          </a:xfrm>
          <a:prstGeom prst="wedgeEllipseCallout">
            <a:avLst>
              <a:gd name="adj1" fmla="val -80595"/>
              <a:gd name="adj2" fmla="val 149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chemeClr val="accent1"/>
                </a:solidFill>
              </a:rPr>
              <a:t>cực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kỳ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cẩn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thận</a:t>
            </a:r>
            <a:r>
              <a:rPr lang="en-US" altLang="en-US" sz="2000" b="1" dirty="0">
                <a:solidFill>
                  <a:schemeClr val="accent1"/>
                </a:solidFill>
              </a:rPr>
              <a:t>,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chính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xác</a:t>
            </a:r>
            <a:endParaRPr lang="en-US" altLang="en-US" sz="2000" b="1" dirty="0">
              <a:solidFill>
                <a:schemeClr val="accent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6172200" y="3200401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33CC"/>
                </a:solidFill>
              </a:rPr>
              <a:t>tinh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nghịch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20528" name="AutoShape 48"/>
          <p:cNvSpPr>
            <a:spLocks noChangeArrowheads="1"/>
          </p:cNvSpPr>
          <p:nvPr/>
        </p:nvSpPr>
        <p:spPr bwMode="auto">
          <a:xfrm>
            <a:off x="3321800" y="3902076"/>
            <a:ext cx="1981200" cy="1050924"/>
          </a:xfrm>
          <a:prstGeom prst="wedgeRoundRectCallout">
            <a:avLst>
              <a:gd name="adj1" fmla="val 98629"/>
              <a:gd name="adj2" fmla="val -906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33CC"/>
                </a:solidFill>
              </a:rPr>
              <a:t>nghịch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ngợm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một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cách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ngang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bướng</a:t>
            </a:r>
            <a:r>
              <a:rPr lang="en-US" sz="2000" b="1" dirty="0">
                <a:solidFill>
                  <a:srgbClr val="0033CC"/>
                </a:solidFill>
              </a:rPr>
              <a:t>.</a:t>
            </a:r>
          </a:p>
          <a:p>
            <a:pPr algn="ctr" eaLnBrk="1" hangingPunct="1">
              <a:defRPr/>
            </a:pPr>
            <a:endParaRPr lang="en-US" sz="2000" b="1" dirty="0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531100" y="32004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chạy vút</a:t>
            </a:r>
          </a:p>
        </p:txBody>
      </p:sp>
      <p:sp>
        <p:nvSpPr>
          <p:cNvPr id="20530" name="AutoShape 50"/>
          <p:cNvSpPr>
            <a:spLocks noChangeArrowheads="1"/>
          </p:cNvSpPr>
          <p:nvPr/>
        </p:nvSpPr>
        <p:spPr bwMode="auto">
          <a:xfrm rot="6005979">
            <a:off x="9485830" y="3475103"/>
            <a:ext cx="1693523" cy="1355594"/>
          </a:xfrm>
          <a:prstGeom prst="wedgeEllipseCallout">
            <a:avLst>
              <a:gd name="adj1" fmla="val -16622"/>
              <a:gd name="adj2" fmla="val 14581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0" y="365760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err="1"/>
              <a:t>phóng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đi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rất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nhanh</a:t>
            </a:r>
            <a:endParaRPr lang="en-US" altLang="en-US" sz="2000" b="1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921093" y="5334000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i="1" dirty="0">
                <a:solidFill>
                  <a:srgbClr val="CC00FF"/>
                </a:solidFill>
              </a:rPr>
              <a:t>c)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Em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thích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hình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ảnh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nào</a:t>
            </a:r>
            <a:r>
              <a:rPr lang="en-US" altLang="en-US" sz="3200" b="1" i="1" dirty="0">
                <a:solidFill>
                  <a:srgbClr val="CC00FF"/>
                </a:solidFill>
              </a:rPr>
              <a:t>?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Vì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sao</a:t>
            </a:r>
            <a:r>
              <a:rPr lang="en-US" altLang="en-US" sz="3200" b="1" i="1" dirty="0">
                <a:solidFill>
                  <a:srgbClr val="CC00FF"/>
                </a:solidFill>
              </a:rPr>
              <a:t> 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6550" y="4724400"/>
            <a:ext cx="8978900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i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2 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nhân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hóa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- 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Gọi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gọi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.    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Tả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ngữ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tả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.</a:t>
            </a:r>
            <a:endParaRPr lang="en-US" alt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7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5" grpId="0"/>
      <p:bldP spid="20526" grpId="0" animBg="1"/>
      <p:bldP spid="20526" grpId="1" animBg="1"/>
      <p:bldP spid="20527" grpId="0"/>
      <p:bldP spid="20528" grpId="0" animBg="1"/>
      <p:bldP spid="20528" grpId="1" animBg="1"/>
      <p:bldP spid="20529" grpId="0"/>
      <p:bldP spid="20530" grpId="0" animBg="1"/>
      <p:bldP spid="20530" grpId="1" animBg="1"/>
      <p:bldP spid="2" grpId="0"/>
      <p:bldP spid="2" grpId="1"/>
      <p:bldP spid="3" grpId="0"/>
      <p:bldP spid="3" grpId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76400" y="3581400"/>
            <a:ext cx="9677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B050"/>
                </a:solidFill>
              </a:rPr>
              <a:t> 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Bài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</a:rPr>
              <a:t>2:</a:t>
            </a:r>
            <a:r>
              <a:rPr lang="en-US" altLang="en-US" sz="2800" b="1" dirty="0">
                <a:solidFill>
                  <a:srgbClr val="C00000"/>
                </a:solidFill>
              </a:rPr>
              <a:t>Dựa </a:t>
            </a:r>
            <a:r>
              <a:rPr lang="en-US" altLang="en-US" sz="2800" b="1" dirty="0" err="1">
                <a:solidFill>
                  <a:srgbClr val="C00000"/>
                </a:solidFill>
              </a:rPr>
              <a:t>vào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nội</a:t>
            </a:r>
            <a:r>
              <a:rPr lang="en-US" altLang="en-US" sz="2800" b="1" dirty="0">
                <a:solidFill>
                  <a:srgbClr val="C00000"/>
                </a:solidFill>
              </a:rPr>
              <a:t> dung </a:t>
            </a:r>
            <a:r>
              <a:rPr lang="en-US" altLang="en-US" sz="2800" b="1" dirty="0" err="1">
                <a:solidFill>
                  <a:srgbClr val="C00000"/>
                </a:solidFill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thơ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trên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trả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lời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hỏi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:</a:t>
            </a:r>
            <a:endParaRPr lang="en-US" altLang="en-US" sz="2800" b="1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Bác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kim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giờ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nhích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về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phía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như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thế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?</a:t>
            </a:r>
            <a:endParaRPr lang="en-US" altLang="en-US" sz="32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Anh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kim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phút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như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thế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?</a:t>
            </a:r>
            <a:endParaRPr lang="en-US" altLang="en-US" sz="32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Bé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kim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giây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chạy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lên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hàng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như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thế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? 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9700" y="382589"/>
            <a:ext cx="100965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0000CC"/>
                </a:solidFill>
              </a:rPr>
              <a:t>Đồng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hồ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báo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thức</a:t>
            </a:r>
            <a:endParaRPr lang="en-US" altLang="en-US" sz="2800" b="1" i="1" dirty="0">
              <a:solidFill>
                <a:srgbClr val="0000CC"/>
              </a:solidFill>
            </a:endParaRPr>
          </a:p>
          <a:p>
            <a:pPr eaLnBrk="1" hangingPunct="1"/>
            <a:endParaRPr lang="en-US" altLang="en-US" sz="2200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Bác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giờ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thận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trọng</a:t>
            </a:r>
            <a:r>
              <a:rPr lang="en-US" altLang="en-US" sz="2800" b="1" i="1" dirty="0">
                <a:solidFill>
                  <a:srgbClr val="0070C0"/>
                </a:solidFill>
              </a:rPr>
              <a:t>           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Bộ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giây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tinh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nghịch</a:t>
            </a:r>
            <a:endParaRPr lang="en-US" altLang="en-US" sz="28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Nhích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li,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li               </a:t>
            </a:r>
            <a:r>
              <a:rPr lang="en-US" altLang="en-US" sz="2800" b="1" i="1" dirty="0" err="1" smtClean="0">
                <a:solidFill>
                  <a:srgbClr val="0070C0"/>
                </a:solidFill>
              </a:rPr>
              <a:t>Chạy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vút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lên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trước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hàng</a:t>
            </a:r>
            <a:endParaRPr lang="en-US" altLang="en-US" sz="28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Anh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phút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lầm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lì</a:t>
            </a:r>
            <a:r>
              <a:rPr lang="en-US" altLang="en-US" sz="2800" b="1" i="1" dirty="0">
                <a:solidFill>
                  <a:srgbClr val="0070C0"/>
                </a:solidFill>
              </a:rPr>
              <a:t>                 Ba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cùng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tới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đích</a:t>
            </a:r>
            <a:endParaRPr lang="en-US" altLang="en-US" sz="28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Đi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bước</a:t>
            </a:r>
            <a:r>
              <a:rPr lang="en-US" altLang="en-US" sz="2800" b="1" i="1" dirty="0">
                <a:solidFill>
                  <a:srgbClr val="0070C0"/>
                </a:solidFill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bước</a:t>
            </a:r>
            <a:r>
              <a:rPr lang="en-US" altLang="en-US" sz="2800" b="1" i="1" dirty="0">
                <a:solidFill>
                  <a:srgbClr val="0070C0"/>
                </a:solidFill>
              </a:rPr>
              <a:t>.        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Rung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hồi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chuông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vang</a:t>
            </a:r>
            <a:r>
              <a:rPr lang="en-US" altLang="en-US" sz="2800" b="1" i="1" dirty="0">
                <a:solidFill>
                  <a:srgbClr val="0070C0"/>
                </a:solidFill>
              </a:rPr>
              <a:t>.</a:t>
            </a:r>
            <a:endParaRPr lang="en-US" altLang="en-US" sz="22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 sz="2200" b="1" dirty="0">
                <a:solidFill>
                  <a:srgbClr val="000000"/>
                </a:solidFill>
              </a:rPr>
              <a:t>				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                                                     </a:t>
            </a:r>
            <a:r>
              <a:rPr lang="en-US" altLang="en-US" sz="2200" b="1" dirty="0" err="1" smtClean="0">
                <a:solidFill>
                  <a:srgbClr val="6600FF"/>
                </a:solidFill>
              </a:rPr>
              <a:t>Hoài</a:t>
            </a:r>
            <a:r>
              <a:rPr lang="en-US" altLang="en-US" sz="2200" b="1" dirty="0" smtClean="0">
                <a:solidFill>
                  <a:srgbClr val="6600FF"/>
                </a:solidFill>
              </a:rPr>
              <a:t> </a:t>
            </a:r>
            <a:r>
              <a:rPr lang="en-US" altLang="en-US" sz="2200" b="1" dirty="0" err="1">
                <a:solidFill>
                  <a:srgbClr val="6600FF"/>
                </a:solidFill>
              </a:rPr>
              <a:t>Khánh</a:t>
            </a:r>
            <a:endParaRPr lang="en-US" altLang="en-US" sz="2200" b="1" dirty="0">
              <a:solidFill>
                <a:srgbClr val="66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32700" y="4572000"/>
            <a:ext cx="2120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5029200"/>
            <a:ext cx="2120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08900" y="5562600"/>
            <a:ext cx="2120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bd2981c7f0ec974660445d8c9dee13887e21f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0.1|8.3|7.9|12.8|11.3|1.9|9.2|5.2|473.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1144</Words>
  <Application>Microsoft Office PowerPoint</Application>
  <PresentationFormat>Custom</PresentationFormat>
  <Paragraphs>152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Chủ đề của Office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CAO DẲNG SƯ PHẠM HẢI DƯƠNG</dc:title>
  <dc:creator>User</dc:creator>
  <cp:lastModifiedBy>BKV</cp:lastModifiedBy>
  <cp:revision>206</cp:revision>
  <dcterms:created xsi:type="dcterms:W3CDTF">2011-11-09T01:48:51Z</dcterms:created>
  <dcterms:modified xsi:type="dcterms:W3CDTF">2022-02-24T02:09:41Z</dcterms:modified>
</cp:coreProperties>
</file>