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7" r:id="rId2"/>
    <p:sldId id="293" r:id="rId3"/>
    <p:sldId id="261" r:id="rId4"/>
    <p:sldId id="277" r:id="rId5"/>
    <p:sldId id="303" r:id="rId6"/>
    <p:sldId id="294" r:id="rId7"/>
    <p:sldId id="295" r:id="rId8"/>
    <p:sldId id="266" r:id="rId9"/>
    <p:sldId id="300" r:id="rId10"/>
    <p:sldId id="263" r:id="rId11"/>
    <p:sldId id="304" r:id="rId12"/>
    <p:sldId id="272" r:id="rId13"/>
    <p:sldId id="296" r:id="rId14"/>
    <p:sldId id="297" r:id="rId15"/>
    <p:sldId id="290" r:id="rId16"/>
    <p:sldId id="306" r:id="rId17"/>
    <p:sldId id="278" r:id="rId18"/>
    <p:sldId id="285" r:id="rId19"/>
    <p:sldId id="291" r:id="rId20"/>
    <p:sldId id="280" r:id="rId21"/>
    <p:sldId id="305" r:id="rId22"/>
    <p:sldId id="302" r:id="rId23"/>
    <p:sldId id="292" r:id="rId24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31F"/>
    <a:srgbClr val="800080"/>
    <a:srgbClr val="62ED2B"/>
    <a:srgbClr val="FF99FF"/>
    <a:srgbClr val="32920C"/>
    <a:srgbClr val="F0FB65"/>
    <a:srgbClr val="820000"/>
    <a:srgbClr val="F6C700"/>
    <a:srgbClr val="FB6E05"/>
    <a:srgbClr val="E71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2D1FA-4493-4A65-B6D4-881E5E9778D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95AE8-F9A5-46C9-BDD0-599DE249A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63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2405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0929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5505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982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038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5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0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0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6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5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16AB-62F0-4A1C-89D2-D5F3738E77FE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2191999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7087245" y="345391"/>
            <a:ext cx="3986213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1519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1519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102892" y="5339034"/>
            <a:ext cx="3986213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Tw Cen MT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19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36509" y="2393643"/>
            <a:ext cx="5802742" cy="1371600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sz="405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405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813" y="3144005"/>
            <a:ext cx="6254316" cy="1852400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spc="3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b="1" spc="3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spc="38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400" b="1" spc="38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spc="3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Hình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tròn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tâm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đường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bán</a:t>
            </a:r>
            <a:r>
              <a:rPr 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endParaRPr lang="en-US" sz="2100" b="1" spc="38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37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118763" y="1752466"/>
            <a:ext cx="3794680" cy="3629221"/>
            <a:chOff x="3867149" y="1555750"/>
            <a:chExt cx="2162233" cy="2127596"/>
          </a:xfrm>
        </p:grpSpPr>
        <p:sp>
          <p:nvSpPr>
            <p:cNvPr id="22" name="Oval 21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1131120" y="1750009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81474" y="3564620"/>
            <a:ext cx="408208" cy="474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81500" y="3424977"/>
            <a:ext cx="318815" cy="2090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31896" y="3444727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38239" y="202511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989687" y="2283953"/>
            <a:ext cx="1368039" cy="12806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1092342" y="3576024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ubtitle 2"/>
          <p:cNvSpPr txBox="1">
            <a:spLocks/>
          </p:cNvSpPr>
          <p:nvPr/>
        </p:nvSpPr>
        <p:spPr>
          <a:xfrm>
            <a:off x="7180717" y="911412"/>
            <a:ext cx="5130800" cy="790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4267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7279571" y="1791023"/>
            <a:ext cx="5415761" cy="78726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28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Bán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OM</a:t>
            </a:r>
            <a:endParaRPr lang="en-US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7249053" y="2466073"/>
            <a:ext cx="5130800" cy="94546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30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</a:t>
            </a:r>
          </a:p>
        </p:txBody>
      </p:sp>
      <p:sp>
        <p:nvSpPr>
          <p:cNvPr id="41" name="Oval 40"/>
          <p:cNvSpPr/>
          <p:nvPr/>
        </p:nvSpPr>
        <p:spPr>
          <a:xfrm>
            <a:off x="2963265" y="3511628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3" name="Oval 42"/>
          <p:cNvSpPr/>
          <p:nvPr/>
        </p:nvSpPr>
        <p:spPr>
          <a:xfrm>
            <a:off x="4307190" y="2244092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873814" y="352548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1075624" y="352548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1739298" y="1294529"/>
            <a:ext cx="2301367" cy="1263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1500" y="763128"/>
            <a:ext cx="2082070" cy="531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Bán kính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81474" y="5729572"/>
            <a:ext cx="1213495" cy="4212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Tâm 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963265" y="3589886"/>
            <a:ext cx="45435" cy="2131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618702" y="3587983"/>
            <a:ext cx="120596" cy="2085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2831" y="5527333"/>
            <a:ext cx="1891320" cy="40447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chemeClr val="tx1"/>
                </a:solidFill>
                <a:latin typeface="+mj-lt"/>
              </a:rPr>
              <a:t>Đường kính AB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6685004" y="4013741"/>
            <a:ext cx="4658499" cy="997565"/>
          </a:xfrm>
          <a:prstGeom prst="rect">
            <a:avLst/>
          </a:prstGeom>
          <a:solidFill>
            <a:srgbClr val="F0FB65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vi-VN" sz="30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Tâm </a:t>
            </a:r>
            <a:r>
              <a:rPr lang="en-US" sz="30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trung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điểm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AB</a:t>
            </a:r>
          </a:p>
          <a:p>
            <a:pPr>
              <a:buClr>
                <a:schemeClr val="bg2"/>
              </a:buClr>
            </a:pPr>
            <a:r>
              <a:rPr lang="en-US" sz="3733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733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6555259" y="5200486"/>
            <a:ext cx="5196017" cy="945204"/>
          </a:xfrm>
          <a:prstGeom prst="rect">
            <a:avLst/>
          </a:prstGeom>
          <a:solidFill>
            <a:srgbClr val="F0FB65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10465" y="0"/>
            <a:ext cx="3770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alt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659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7018"/>
    </mc:Choice>
    <mc:Fallback xmlns="">
      <p:transition spd="slow" advTm="170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584" y="550727"/>
            <a:ext cx="4164227" cy="646331"/>
          </a:xfrm>
          <a:prstGeom prst="rect">
            <a:avLst/>
          </a:prstGeom>
          <a:solidFill>
            <a:srgbClr val="62ED2B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Kiến thức cần nhớ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1369835"/>
            <a:ext cx="116495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* Hình t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r</a:t>
            </a: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òn được xác định khi biết tâm và bán kính.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2049799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Tất cả các bán kính của hình tròn đ</a:t>
            </a:r>
            <a:r>
              <a:rPr lang="en-US" altLang="en-US" sz="3800" b="1" dirty="0" err="1" smtClean="0">
                <a:solidFill>
                  <a:srgbClr val="0070C0"/>
                </a:solidFill>
                <a:latin typeface="+mj-lt"/>
              </a:rPr>
              <a:t>ều</a:t>
            </a: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 bằng nhau</a:t>
            </a:r>
            <a:r>
              <a:rPr lang="vi-VN" altLang="en-US" sz="4000" b="1" dirty="0" smtClean="0">
                <a:solidFill>
                  <a:srgbClr val="0070C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28" y="2931248"/>
            <a:ext cx="1196845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Tâm hình tròn là trung điểm của đường kính</a:t>
            </a:r>
            <a:r>
              <a:rPr lang="vi-VN" altLang="en-US" sz="38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3613" y="3890671"/>
            <a:ext cx="10693965" cy="79254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vi-VN" sz="36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solidFill>
                <a:srgbClr val="0D431F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6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722513" y="-967145"/>
            <a:ext cx="10363200" cy="196003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5501" y="1215868"/>
            <a:ext cx="5194304" cy="519430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179750" y="979524"/>
            <a:ext cx="1957651" cy="517801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733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Com-pa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87" y="249656"/>
            <a:ext cx="37979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231670" y="337423"/>
            <a:ext cx="182048" cy="65546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96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4294"/>
    </mc:Choice>
    <mc:Fallback xmlns="">
      <p:transition spd="slow" advTm="242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2074" y="190258"/>
            <a:ext cx="5194304" cy="5194304"/>
          </a:xfrm>
          <a:prstGeom prst="rect">
            <a:avLst/>
          </a:prstGeom>
        </p:spPr>
      </p:pic>
      <p:cxnSp>
        <p:nvCxnSpPr>
          <p:cNvPr id="3" name="Straight Arrow Connector 2"/>
          <p:cNvCxnSpPr>
            <a:cxnSpLocks/>
          </p:cNvCxnSpPr>
          <p:nvPr/>
        </p:nvCxnSpPr>
        <p:spPr>
          <a:xfrm flipH="1">
            <a:off x="3608173" y="4487806"/>
            <a:ext cx="1238119" cy="6402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296561" y="5128054"/>
            <a:ext cx="4102443" cy="1519881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2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Phần đỉnh nhọn đặt vào giấy là tâm của hình tròn</a:t>
            </a:r>
            <a:r>
              <a:rPr lang="vi-VN" sz="3733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7037558" y="4487806"/>
            <a:ext cx="759556" cy="6402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7343195" y="5128053"/>
            <a:ext cx="4102443" cy="15198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2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Phần đầu bút quay trên giấy để vẽ hình tròn.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4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6" y="47662"/>
            <a:ext cx="36209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179555" y="23425"/>
            <a:ext cx="160107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915" y="900834"/>
            <a:ext cx="101919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 rộng com pa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 thước kẻ,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vi-VN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bán kính hình tròn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  <a:endParaRPr lang="en-US" alt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2191" t="12921" b="51124"/>
          <a:stretch/>
        </p:blipFill>
        <p:spPr>
          <a:xfrm>
            <a:off x="1705378" y="5795990"/>
            <a:ext cx="4454790" cy="99049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12008" y="2831294"/>
            <a:ext cx="2979519" cy="5811096"/>
            <a:chOff x="227168" y="1077408"/>
            <a:chExt cx="2998081" cy="5811096"/>
          </a:xfrm>
        </p:grpSpPr>
        <p:grpSp>
          <p:nvGrpSpPr>
            <p:cNvPr id="8" name="Group 7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7" name="Group 16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8" name="Oval 17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0" name="Isosceles Triangle 19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1" name="Isosceles Triangle 20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12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13" name="Group 12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14" name="Rounded Rectangle 13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11" name="Rectangle 10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555" y="109218"/>
            <a:ext cx="7254607" cy="584775"/>
          </a:xfrm>
          <a:prstGeom prst="rect">
            <a:avLst/>
          </a:prstGeom>
          <a:solidFill>
            <a:srgbClr val="FF99FF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2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tròn</a:t>
            </a:r>
            <a:r>
              <a:rPr lang="vi-VN" altLang="en-US" sz="3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tâm I, bán kính 2 cm.</a:t>
            </a:r>
            <a:endParaRPr lang="en-US" altLang="en-US" sz="32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859878" y="3921133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Oval 23"/>
          <p:cNvSpPr/>
          <p:nvPr/>
        </p:nvSpPr>
        <p:spPr>
          <a:xfrm>
            <a:off x="5484887" y="2606513"/>
            <a:ext cx="2880000" cy="2880000"/>
          </a:xfrm>
          <a:prstGeom prst="ellips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393446" y="2831294"/>
            <a:ext cx="2998081" cy="5811096"/>
            <a:chOff x="227168" y="1077408"/>
            <a:chExt cx="2998081" cy="5811096"/>
          </a:xfrm>
        </p:grpSpPr>
        <p:grpSp>
          <p:nvGrpSpPr>
            <p:cNvPr id="14" name="Group 13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5" name="Group 14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6" name="Oval 15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6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8" name="Rounded Rectangle 7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9" name="Rounded Rectangle 8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28" name="Rectangle 27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cxnSp>
        <p:nvCxnSpPr>
          <p:cNvPr id="31" name="Straight Connector 30"/>
          <p:cNvCxnSpPr/>
          <p:nvPr/>
        </p:nvCxnSpPr>
        <p:spPr>
          <a:xfrm flipV="1">
            <a:off x="6924887" y="4026016"/>
            <a:ext cx="1442727" cy="3229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63516" y="3521223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65483" y="4008743"/>
            <a:ext cx="3850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3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21" y="111211"/>
            <a:ext cx="85146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u="sng" dirty="0" smtClean="0">
                <a:latin typeface="Cambria" panose="02040503050406030204" pitchFamily="18" charset="0"/>
              </a:rPr>
              <a:t>Bước 2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vi-VN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Đánh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dấu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I </a:t>
            </a:r>
            <a:endParaRPr lang="en-US" altLang="en-US" sz="36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966" y="5669368"/>
            <a:ext cx="5631504" cy="954107"/>
          </a:xfrm>
          <a:prstGeom prst="rect">
            <a:avLst/>
          </a:prstGeom>
          <a:solidFill>
            <a:srgbClr val="FF99FF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28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Độ dài đường kính của hình tròn tâm I là bao nhiêu ?</a:t>
            </a:r>
            <a:endParaRPr lang="en-US" altLang="en-US" sz="28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261" y="5657558"/>
            <a:ext cx="4102444" cy="954107"/>
          </a:xfrm>
          <a:prstGeom prst="rect">
            <a:avLst/>
          </a:prstGeom>
          <a:solidFill>
            <a:srgbClr val="F0FB65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 dài đường kính </a:t>
            </a:r>
            <a:r>
              <a:rPr lang="vi-VN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hình tròn tâm I là </a:t>
            </a:r>
            <a:r>
              <a:rPr lang="vi-V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cm.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906653" y="2987665"/>
            <a:ext cx="2036468" cy="2036468"/>
          </a:xfrm>
          <a:prstGeom prst="line">
            <a:avLst/>
          </a:prstGeom>
          <a:ln w="19050">
            <a:solidFill>
              <a:srgbClr val="3292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 rot="18942083">
            <a:off x="5933350" y="3902365"/>
            <a:ext cx="850453" cy="4226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3446" y="991380"/>
            <a:ext cx="112960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u="sng" dirty="0" err="1" smtClean="0">
                <a:latin typeface="Cambria" panose="02040503050406030204" pitchFamily="18" charset="0"/>
              </a:rPr>
              <a:t>Bước</a:t>
            </a:r>
            <a:r>
              <a:rPr lang="en-US" altLang="en-US" sz="3600" b="1" u="sng" dirty="0" smtClean="0">
                <a:latin typeface="Cambria" panose="02040503050406030204" pitchFamily="18" charset="0"/>
              </a:rPr>
              <a:t> 3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Đặt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đầu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nhọn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của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com pa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vào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đúng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I,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cầm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và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quay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đầu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chì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một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vòng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theo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chiều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kim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đồng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hồ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248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54"/>
    </mc:Choice>
    <mc:Fallback xmlns="">
      <p:transition spd="slow" advTm="31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41471 -0.250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3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32" grpId="0"/>
      <p:bldP spid="27" grpId="0"/>
      <p:bldP spid="33" grpId="0"/>
      <p:bldP spid="34" grpId="0" animBg="1"/>
      <p:bldP spid="34" grpId="1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536" y="550727"/>
            <a:ext cx="4893276" cy="646331"/>
          </a:xfrm>
          <a:prstGeom prst="rect">
            <a:avLst/>
          </a:prstGeom>
          <a:solidFill>
            <a:srgbClr val="62ED2B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Các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: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61535" y="1495169"/>
            <a:ext cx="9737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u="sng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2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vi-VN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Xác </a:t>
            </a:r>
            <a:r>
              <a:rPr lang="vi-VN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 độ dài bán kính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 pa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1161535" y="2723705"/>
            <a:ext cx="67492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200" b="1" u="sng" dirty="0">
                <a:latin typeface="+mj-lt"/>
              </a:rPr>
              <a:t>Bước </a:t>
            </a:r>
            <a:r>
              <a:rPr lang="en-US" altLang="en-US" sz="3200" b="1" u="sng" dirty="0" smtClean="0">
                <a:latin typeface="+mj-lt"/>
              </a:rPr>
              <a:t>2. 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endParaRPr lang="en-US" alt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1535" y="3914185"/>
            <a:ext cx="94239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Vẽ hình tròn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quay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28551" y="2723704"/>
            <a:ext cx="7656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altLang="en-US" sz="32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2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32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44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Nêu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tên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các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đường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trong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mỗi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:</a:t>
            </a:r>
            <a:endParaRPr lang="en-US" altLang="en-US" sz="4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0" y="369175"/>
            <a:ext cx="1578892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 1 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495550" y="2017137"/>
            <a:ext cx="2601454" cy="2480219"/>
            <a:chOff x="1943099" y="1902837"/>
            <a:chExt cx="2628901" cy="2783463"/>
          </a:xfrm>
        </p:grpSpPr>
        <p:grpSp>
          <p:nvGrpSpPr>
            <p:cNvPr id="4" name="Group 3"/>
            <p:cNvGrpSpPr/>
            <p:nvPr/>
          </p:nvGrpSpPr>
          <p:grpSpPr>
            <a:xfrm>
              <a:off x="1943099" y="1902837"/>
              <a:ext cx="2628901" cy="2783463"/>
              <a:chOff x="3867149" y="1555750"/>
              <a:chExt cx="2162233" cy="212759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867149" y="1555750"/>
                <a:ext cx="2162233" cy="2127596"/>
              </a:xfrm>
              <a:prstGeom prst="ellipse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933212" y="2603296"/>
                <a:ext cx="30106" cy="2962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cxnSp>
          <p:nvCxnSpPr>
            <p:cNvPr id="16" name="Straight Connector 15"/>
            <p:cNvCxnSpPr>
              <a:stCxn id="5" idx="0"/>
              <a:endCxn id="5" idx="4"/>
            </p:cNvCxnSpPr>
            <p:nvPr/>
          </p:nvCxnSpPr>
          <p:spPr>
            <a:xfrm>
              <a:off x="3257550" y="1902837"/>
              <a:ext cx="0" cy="2783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2"/>
              <a:endCxn id="5" idx="6"/>
            </p:cNvCxnSpPr>
            <p:nvPr/>
          </p:nvCxnSpPr>
          <p:spPr>
            <a:xfrm>
              <a:off x="1943099" y="3294569"/>
              <a:ext cx="262890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361697" y="2034631"/>
            <a:ext cx="2601454" cy="2480219"/>
            <a:chOff x="6809246" y="1920331"/>
            <a:chExt cx="2628901" cy="2783463"/>
          </a:xfrm>
        </p:grpSpPr>
        <p:grpSp>
          <p:nvGrpSpPr>
            <p:cNvPr id="12" name="Group 11"/>
            <p:cNvGrpSpPr/>
            <p:nvPr/>
          </p:nvGrpSpPr>
          <p:grpSpPr>
            <a:xfrm>
              <a:off x="6809246" y="1920331"/>
              <a:ext cx="2628901" cy="2783463"/>
              <a:chOff x="3867149" y="1555750"/>
              <a:chExt cx="2162233" cy="2127596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3867149" y="1555750"/>
                <a:ext cx="2162233" cy="2127596"/>
              </a:xfrm>
              <a:prstGeom prst="ellipse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933212" y="2603296"/>
                <a:ext cx="30106" cy="2962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 flipV="1">
              <a:off x="6953250" y="2686050"/>
              <a:ext cx="2305050" cy="12573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029450" y="2509510"/>
              <a:ext cx="1188748" cy="217679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3748656" y="3172455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82415" y="2202758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38979" y="1511411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49566" y="443826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64409" y="3041414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30340" y="3008404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400583" y="2848902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841958" y="236220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0947" y="356231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496073" y="446228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5298" y="1556427"/>
            <a:ext cx="69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99540" y="1460722"/>
            <a:ext cx="69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Arc 42"/>
          <p:cNvSpPr/>
          <p:nvPr/>
        </p:nvSpPr>
        <p:spPr>
          <a:xfrm rot="19564608">
            <a:off x="2194721" y="2983804"/>
            <a:ext cx="1686842" cy="1301234"/>
          </a:xfrm>
          <a:prstGeom prst="arc">
            <a:avLst>
              <a:gd name="adj1" fmla="val 14886926"/>
              <a:gd name="adj2" fmla="val 680386"/>
            </a:avLst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 rot="9393942">
            <a:off x="2392859" y="1341361"/>
            <a:ext cx="2937203" cy="2607194"/>
          </a:xfrm>
          <a:prstGeom prst="arc">
            <a:avLst>
              <a:gd name="adj1" fmla="val 13800997"/>
              <a:gd name="adj2" fmla="val 21531275"/>
            </a:avLst>
          </a:prstGeom>
          <a:ln w="3492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-266700" y="5313339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OM, ON, OP, OQ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-281552" y="5923649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MN, PQ. 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6276973" y="5233777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OA, OB.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6276973" y="5826157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AB.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974762" y="3498841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930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68"/>
    </mc:Choice>
    <mc:Fallback xmlns="">
      <p:transition spd="slow" advTm="1362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892382" y="2697334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2191" t="12921" b="51124"/>
          <a:stretch/>
        </p:blipFill>
        <p:spPr>
          <a:xfrm>
            <a:off x="1796568" y="4590230"/>
            <a:ext cx="4384776" cy="990498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5517391" y="1382714"/>
            <a:ext cx="2880000" cy="2880000"/>
          </a:xfrm>
          <a:prstGeom prst="ellips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425950" y="1607495"/>
            <a:ext cx="2998081" cy="5811096"/>
            <a:chOff x="227168" y="1077408"/>
            <a:chExt cx="2998081" cy="5811096"/>
          </a:xfrm>
        </p:grpSpPr>
        <p:grpSp>
          <p:nvGrpSpPr>
            <p:cNvPr id="14" name="Group 13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5" name="Group 14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6" name="Oval 15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6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8" name="Rounded Rectangle 7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9" name="Rounded Rectangle 8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28" name="Rectangle 27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cxnSp>
        <p:nvCxnSpPr>
          <p:cNvPr id="31" name="Straight Connector 30"/>
          <p:cNvCxnSpPr/>
          <p:nvPr/>
        </p:nvCxnSpPr>
        <p:spPr>
          <a:xfrm flipV="1">
            <a:off x="6957391" y="2802217"/>
            <a:ext cx="1442727" cy="3229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257552" y="2278997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hãy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  <a:p>
            <a:pPr marL="742950" indent="-742950" defTabSz="1219139">
              <a:lnSpc>
                <a:spcPct val="100000"/>
              </a:lnSpc>
              <a:spcBef>
                <a:spcPct val="0"/>
              </a:spcBef>
              <a:buAutoNum type="alphaLcParenR"/>
              <a:defRPr/>
            </a:pP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O,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2 cm.</a:t>
            </a:r>
          </a:p>
        </p:txBody>
      </p:sp>
      <p:sp>
        <p:nvSpPr>
          <p:cNvPr id="26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98854" y="224797"/>
            <a:ext cx="1449209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 2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92382" y="2834510"/>
            <a:ext cx="583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542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39"/>
    </mc:Choice>
    <mc:Fallback xmlns="">
      <p:transition spd="slow" advTm="352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41472 -0.250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3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5990104" y="1899724"/>
            <a:ext cx="3672000" cy="36720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l="12191" t="12921" b="51124"/>
          <a:stretch/>
        </p:blipFill>
        <p:spPr>
          <a:xfrm>
            <a:off x="1704266" y="6179469"/>
            <a:ext cx="3710752" cy="678531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-133230" y="2167019"/>
            <a:ext cx="3896651" cy="7930047"/>
            <a:chOff x="-297822" y="1490363"/>
            <a:chExt cx="3896651" cy="7930047"/>
          </a:xfrm>
        </p:grpSpPr>
        <p:grpSp>
          <p:nvGrpSpPr>
            <p:cNvPr id="26" name="Group 25"/>
            <p:cNvGrpSpPr/>
            <p:nvPr/>
          </p:nvGrpSpPr>
          <p:grpSpPr>
            <a:xfrm>
              <a:off x="1618829" y="1490363"/>
              <a:ext cx="1980000" cy="3960000"/>
              <a:chOff x="1876925" y="649705"/>
              <a:chExt cx="1980000" cy="402018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876925" y="649705"/>
                <a:ext cx="1827350" cy="3960000"/>
                <a:chOff x="3013658" y="653603"/>
                <a:chExt cx="1700013" cy="5038860"/>
              </a:xfrm>
            </p:grpSpPr>
            <p:sp>
              <p:nvSpPr>
                <p:cNvPr id="10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11" name="Group 10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3" name="Rounded Rectangle 12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grpSp>
            <p:nvGrpSpPr>
              <p:cNvPr id="15" name="Group 14"/>
              <p:cNvGrpSpPr/>
              <p:nvPr/>
            </p:nvGrpSpPr>
            <p:grpSpPr>
              <a:xfrm rot="10800000">
                <a:off x="3551624" y="3823395"/>
                <a:ext cx="305301" cy="846490"/>
                <a:chOff x="4333741" y="824248"/>
                <a:chExt cx="746974" cy="3741315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 rot="5400000">
                  <a:off x="3760631" y="3013659"/>
                  <a:ext cx="1893194" cy="746974"/>
                  <a:chOff x="4082603" y="1828801"/>
                  <a:chExt cx="1455312" cy="1120461"/>
                </a:xfrm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4082603" y="2575775"/>
                    <a:ext cx="1455312" cy="373487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4082603" y="2202288"/>
                    <a:ext cx="1455312" cy="373487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>
                    <a:off x="4082603" y="1828801"/>
                    <a:ext cx="1455312" cy="373487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  <p:sp>
              <p:nvSpPr>
                <p:cNvPr id="17" name="Oval 16"/>
                <p:cNvSpPr/>
                <p:nvPr/>
              </p:nvSpPr>
              <p:spPr>
                <a:xfrm>
                  <a:off x="4333741" y="4101923"/>
                  <a:ext cx="746974" cy="46364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4532289" y="4172757"/>
                  <a:ext cx="349878" cy="321972"/>
                </a:xfrm>
                <a:prstGeom prst="ellipse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9" name="Isosceles Triangle 18"/>
                <p:cNvSpPr/>
                <p:nvPr/>
              </p:nvSpPr>
              <p:spPr>
                <a:xfrm>
                  <a:off x="4333741" y="824248"/>
                  <a:ext cx="746974" cy="1616300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0" name="Isosceles Triangle 19"/>
                <p:cNvSpPr/>
                <p:nvPr/>
              </p:nvSpPr>
              <p:spPr>
                <a:xfrm>
                  <a:off x="4532289" y="824248"/>
                  <a:ext cx="349878" cy="734096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</p:grpSp>
        <p:sp>
          <p:nvSpPr>
            <p:cNvPr id="27" name="Rectangle 26"/>
            <p:cNvSpPr/>
            <p:nvPr/>
          </p:nvSpPr>
          <p:spPr>
            <a:xfrm>
              <a:off x="-297822" y="5460410"/>
              <a:ext cx="3744000" cy="39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31" name="Oval 30"/>
          <p:cNvSpPr/>
          <p:nvPr/>
        </p:nvSpPr>
        <p:spPr>
          <a:xfrm>
            <a:off x="7792497" y="3608221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7" name="Straight Connector 36"/>
          <p:cNvCxnSpPr>
            <a:endCxn id="29" idx="6"/>
          </p:cNvCxnSpPr>
          <p:nvPr/>
        </p:nvCxnSpPr>
        <p:spPr>
          <a:xfrm>
            <a:off x="7864000" y="3714939"/>
            <a:ext cx="1798104" cy="2078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323020" y="3153432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52806" y="3850632"/>
            <a:ext cx="583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hãy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b)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I,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3 cm.</a:t>
            </a:r>
          </a:p>
        </p:txBody>
      </p:sp>
      <p:sp>
        <p:nvSpPr>
          <p:cNvPr id="32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111210" y="369175"/>
            <a:ext cx="1467681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 3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49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85"/>
    </mc:Choice>
    <mc:Fallback xmlns="">
      <p:transition spd="slow" advTm="318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48148E-6 L 0.50104 -0.358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52" y="-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xit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6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6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230316" y="3478419"/>
            <a:ext cx="2526224" cy="25262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1259" y="2439013"/>
            <a:ext cx="2241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3902555" y="842331"/>
            <a:ext cx="2672491" cy="1496026"/>
          </a:xfrm>
          <a:prstGeom prst="trapezoid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/>
          <p:cNvSpPr/>
          <p:nvPr/>
        </p:nvSpPr>
        <p:spPr>
          <a:xfrm>
            <a:off x="1238469" y="866777"/>
            <a:ext cx="1747023" cy="150005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23541" y="872470"/>
            <a:ext cx="2836969" cy="1463218"/>
          </a:xfrm>
          <a:prstGeom prst="rect">
            <a:avLst/>
          </a:prstGeom>
          <a:solidFill>
            <a:srgbClr val="E71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04712" y="3991176"/>
            <a:ext cx="1810526" cy="1664360"/>
          </a:xfrm>
          <a:prstGeom prst="rect">
            <a:avLst/>
          </a:prstGeom>
          <a:solidFill>
            <a:srgbClr val="62ED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896127" y="2439274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82632" y="2366057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59697" y="5721832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68455" y="5424703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479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43"/>
    </mc:Choice>
    <mc:Fallback xmlns="">
      <p:transition spd="slow" advTm="24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5" grpId="0" animBg="1"/>
      <p:bldP spid="4" grpId="0" animBg="1"/>
      <p:bldP spid="6" grpId="0" animBg="1"/>
      <p:bldP spid="7" grpId="0" animBg="1"/>
      <p:bldP spid="29" grpId="0"/>
      <p:bldP spid="30" grpId="0"/>
      <p:bldP spid="31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532" y="182780"/>
            <a:ext cx="1060106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742950" indent="-742950" defTabSz="1219139">
              <a:lnSpc>
                <a:spcPct val="100000"/>
              </a:lnSpc>
              <a:spcBef>
                <a:spcPct val="0"/>
              </a:spcBef>
              <a:buAutoNum type="alphaLcParenR"/>
              <a:defRPr/>
            </a:pP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OM,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đường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CD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trong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sau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</p:txBody>
      </p:sp>
      <p:sp>
        <p:nvSpPr>
          <p:cNvPr id="3" name="Rectangle: Rounded Corners 14">
            <a:extLst>
              <a:ext uri="{FF2B5EF4-FFF2-40B4-BE49-F238E27FC236}">
                <a16:creationId xmlns:a16="http://schemas.microsoft.com/office/drawing/2014/main" id="{2665E250-1D2A-40E3-A077-065CF9CACDB3}"/>
              </a:ext>
            </a:extLst>
          </p:cNvPr>
          <p:cNvSpPr/>
          <p:nvPr/>
        </p:nvSpPr>
        <p:spPr>
          <a:xfrm>
            <a:off x="98854" y="275995"/>
            <a:ext cx="1339679" cy="4880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Bài3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83927" y="1045587"/>
            <a:ext cx="2407423" cy="2116713"/>
            <a:chOff x="3867149" y="1555750"/>
            <a:chExt cx="2162233" cy="2127596"/>
          </a:xfrm>
        </p:grpSpPr>
        <p:sp>
          <p:nvSpPr>
            <p:cNvPr id="5" name="Oval 4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  <a:ln w="254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656578" y="209750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5" idx="6"/>
            <a:endCxn id="5" idx="2"/>
          </p:cNvCxnSpPr>
          <p:nvPr/>
        </p:nvCxnSpPr>
        <p:spPr>
          <a:xfrm flipH="1">
            <a:off x="4583927" y="2103944"/>
            <a:ext cx="240742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7"/>
          </p:cNvCxnSpPr>
          <p:nvPr/>
        </p:nvCxnSpPr>
        <p:spPr>
          <a:xfrm flipH="1">
            <a:off x="5770879" y="1355572"/>
            <a:ext cx="867912" cy="7616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89" y="3484175"/>
            <a:ext cx="109347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sz="3200" b="1" dirty="0" smtClean="0">
                <a:latin typeface="Cambria" panose="02040503050406030204" pitchFamily="18" charset="0"/>
              </a:rPr>
              <a:t>b)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Câu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nào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đúng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,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câu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nào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sai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: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hơn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OD.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ngắn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hơn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OM.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bằng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một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phần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hai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CD.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183635" y="5795360"/>
            <a:ext cx="493354" cy="5169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164585" y="3972345"/>
            <a:ext cx="550504" cy="5615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173137" y="4674810"/>
            <a:ext cx="550504" cy="5615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15590" y="191756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65918" y="1908284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38791" y="99208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62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329"/>
    </mc:Choice>
    <mc:Fallback xmlns="">
      <p:transition spd="slow" advTm="86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584" y="550727"/>
            <a:ext cx="4164227" cy="646331"/>
          </a:xfrm>
          <a:prstGeom prst="rect">
            <a:avLst/>
          </a:prstGeom>
          <a:solidFill>
            <a:srgbClr val="62ED2B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Kiến thức cần nhớ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1369835"/>
            <a:ext cx="116495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* Hình t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r</a:t>
            </a: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òn được xác định khi biết tâm và bán kính.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2049799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Tất cả các bán kính của hình tròn đ</a:t>
            </a:r>
            <a:r>
              <a:rPr lang="en-US" altLang="en-US" sz="3800" b="1" dirty="0" err="1" smtClean="0">
                <a:solidFill>
                  <a:srgbClr val="0070C0"/>
                </a:solidFill>
                <a:latin typeface="+mj-lt"/>
              </a:rPr>
              <a:t>ều</a:t>
            </a: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 bằng nhau</a:t>
            </a:r>
            <a:r>
              <a:rPr lang="vi-VN" altLang="en-US" sz="4000" b="1" dirty="0" smtClean="0">
                <a:solidFill>
                  <a:srgbClr val="0070C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28" y="2931248"/>
            <a:ext cx="1196845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Tâm hình tròn là trung điểm của đường kính</a:t>
            </a:r>
            <a:r>
              <a:rPr lang="vi-VN" altLang="en-US" sz="38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3613" y="3890671"/>
            <a:ext cx="10693965" cy="79254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36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solidFill>
                <a:srgbClr val="0D431F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4460789"/>
            <a:ext cx="1153597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*Ba</a:t>
            </a: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bước vẽ hình tròn 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:</a:t>
            </a:r>
            <a:endParaRPr lang="en-US" altLang="en-US" sz="36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1: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Xác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định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kính</a:t>
            </a:r>
            <a:endParaRPr lang="en-US" altLang="en-US" sz="36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2: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Đánh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dấu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tâm</a:t>
            </a:r>
            <a:endParaRPr lang="en-US" altLang="en-US" sz="36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3: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Vẽ</a:t>
            </a:r>
            <a:endParaRPr lang="en-US" altLang="en-US" sz="36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365224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9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17"/>
    </mc:Choice>
    <mc:Fallback xmlns="">
      <p:transition spd="slow" advTm="15517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406400" y="181302"/>
            <a:ext cx="11379200" cy="6629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mpd="thinThick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65212" y="208548"/>
            <a:ext cx="100584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Dặn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dò</a:t>
            </a:r>
            <a:r>
              <a:rPr lang="en-US" sz="4000" b="1" dirty="0" smtClean="0">
                <a:solidFill>
                  <a:srgbClr val="FF0000"/>
                </a:solidFill>
              </a:rPr>
              <a:t>: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26006" y="1752600"/>
            <a:ext cx="9092870" cy="422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0664" indent="-283464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Biết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cách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xác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định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tâm</a:t>
            </a:r>
            <a:r>
              <a:rPr lang="en-US" sz="3200" dirty="0">
                <a:solidFill>
                  <a:schemeClr val="tx2"/>
                </a:solidFill>
              </a:rPr>
              <a:t>, </a:t>
            </a:r>
            <a:r>
              <a:rPr lang="en-US" sz="3200" dirty="0" err="1">
                <a:solidFill>
                  <a:schemeClr val="tx2"/>
                </a:solidFill>
              </a:rPr>
              <a:t>bán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kính</a:t>
            </a:r>
            <a:r>
              <a:rPr lang="en-US" sz="3200" dirty="0">
                <a:solidFill>
                  <a:schemeClr val="tx2"/>
                </a:solidFill>
              </a:rPr>
              <a:t>, </a:t>
            </a:r>
            <a:r>
              <a:rPr lang="en-US" sz="3200" dirty="0" err="1">
                <a:solidFill>
                  <a:schemeClr val="tx2"/>
                </a:solidFill>
              </a:rPr>
              <a:t>đường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kính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của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hình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tròn</a:t>
            </a:r>
            <a:r>
              <a:rPr lang="en-US" sz="3200" dirty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solidFill>
                  <a:schemeClr val="tx2"/>
                </a:solidFill>
              </a:rPr>
              <a:t>Tập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dùng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compa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để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vẽ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hình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tròn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có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tâm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và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bán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kính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cho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trước</a:t>
            </a:r>
            <a:r>
              <a:rPr lang="en-US" sz="3200" dirty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vi-VN" sz="3200" dirty="0" smtClean="0">
                <a:solidFill>
                  <a:schemeClr val="tx2"/>
                </a:solidFill>
              </a:rPr>
              <a:t>Làm vở bài tập toán: bài 104 (tr 22, 23)</a:t>
            </a:r>
            <a:r>
              <a:rPr lang="en-US" sz="3200" dirty="0" smtClean="0">
                <a:solidFill>
                  <a:schemeClr val="tx2"/>
                </a:solidFill>
              </a:rPr>
              <a:t>. </a:t>
            </a:r>
            <a:r>
              <a:rPr lang="en-US" sz="3200" dirty="0" err="1" smtClean="0">
                <a:solidFill>
                  <a:schemeClr val="tx2"/>
                </a:solidFill>
              </a:rPr>
              <a:t>Làm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bài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tập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trên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trang</a:t>
            </a:r>
            <a:r>
              <a:rPr lang="en-US" sz="3200" smtClean="0">
                <a:solidFill>
                  <a:schemeClr val="tx2"/>
                </a:solidFill>
              </a:rPr>
              <a:t> Olm.vn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Chúc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con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tập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thật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tốt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!</a:t>
            </a:r>
            <a:endParaRPr lang="en-US" sz="3200" dirty="0">
              <a:solidFill>
                <a:srgbClr val="FF0000"/>
              </a:solidFill>
              <a:latin typeface="Bahnschrift Light SemiCondensed" panose="020B0502040204020203" pitchFamily="34" charset="0"/>
            </a:endParaRPr>
          </a:p>
        </p:txBody>
      </p:sp>
      <p:pic>
        <p:nvPicPr>
          <p:cNvPr id="5" name="Picture 4" descr="sunflow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47" y="4512716"/>
            <a:ext cx="2209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689" y="168446"/>
            <a:ext cx="1781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1" descr="people008"/>
          <p:cNvPicPr>
            <a:picLocks noChangeAspect="1" noChangeArrowheads="1" noCrop="1"/>
          </p:cNvPicPr>
          <p:nvPr/>
        </p:nvPicPr>
        <p:blipFill>
          <a:blip r:embed="rId4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7006" y="5300274"/>
            <a:ext cx="129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11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06"/>
    </mc:Choice>
    <mc:Fallback xmlns="">
      <p:transition spd="slow" advTm="1920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03636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8613" y="340119"/>
            <a:ext cx="11114773" cy="28931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Thứ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ngày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tháng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 </a:t>
            </a: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năm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</a:t>
            </a:r>
            <a:r>
              <a:rPr lang="en-US" sz="4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4400" cap="none" spc="0" dirty="0" smtClean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Toán</a:t>
            </a:r>
            <a:endParaRPr lang="en-US" sz="4400" cap="none" spc="0" dirty="0" smtClean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Hình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tròn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tâm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đường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bán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995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7"/>
    </mc:Choice>
    <mc:Fallback xmlns="">
      <p:transition spd="slow" advTm="1165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">
            <a:extLst>
              <a:ext uri="{FF2B5EF4-FFF2-40B4-BE49-F238E27FC236}">
                <a16:creationId xmlns:a16="http://schemas.microsoft.com/office/drawing/2014/main" id="{404B7333-5459-4A1B-8E3A-2111F7B15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42" y="369175"/>
            <a:ext cx="10191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Một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đồ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vật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dạng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A86C8A3-CCF0-47B1-AD72-7B3D665BC035}"/>
              </a:ext>
            </a:extLst>
          </p:cNvPr>
          <p:cNvSpPr/>
          <p:nvPr/>
        </p:nvSpPr>
        <p:spPr>
          <a:xfrm>
            <a:off x="1949293" y="337423"/>
            <a:ext cx="182048" cy="93017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454791"/>
            <a:ext cx="2857500" cy="2857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57" y="4327104"/>
            <a:ext cx="4082820" cy="22965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605" y="1378593"/>
            <a:ext cx="3390900" cy="2400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369" y="4296249"/>
            <a:ext cx="3517900" cy="2311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457" y="1341384"/>
            <a:ext cx="2545768" cy="2545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073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1588"/>
    </mc:Choice>
    <mc:Fallback xmlns="">
      <p:transition spd="slow" advTm="215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365224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47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17"/>
    </mc:Choice>
    <mc:Fallback xmlns="">
      <p:transition spd="slow" advTm="1551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42" y="369175"/>
            <a:ext cx="10191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Giới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thiệu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21">
            <a:extLst>
              <a:ext uri="{FF2B5EF4-FFF2-40B4-BE49-F238E27FC236}">
                <a16:creationId xmlns:a16="http://schemas.microsoft.com/office/drawing/2014/main" id="{08F1EC11-0206-4666-B1D1-CE25766DD6E7}"/>
              </a:ext>
            </a:extLst>
          </p:cNvPr>
          <p:cNvSpPr/>
          <p:nvPr/>
        </p:nvSpPr>
        <p:spPr>
          <a:xfrm>
            <a:off x="1949293" y="337423"/>
            <a:ext cx="182048" cy="93017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79659" y="1711892"/>
            <a:ext cx="3794680" cy="3629221"/>
            <a:chOff x="3867149" y="1555750"/>
            <a:chExt cx="2162233" cy="2127596"/>
          </a:xfrm>
        </p:grpSpPr>
        <p:sp>
          <p:nvSpPr>
            <p:cNvPr id="5" name="Oval 4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453238" y="1707405"/>
            <a:ext cx="3794683" cy="362922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24160" y="347105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2942369" y="3524046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396014" y="3585960"/>
            <a:ext cx="14801" cy="2481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82321" y="6067489"/>
            <a:ext cx="2085816" cy="59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Tâm 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6869387" y="1530746"/>
            <a:ext cx="5130800" cy="790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15" name="Oval 14"/>
          <p:cNvSpPr/>
          <p:nvPr/>
        </p:nvSpPr>
        <p:spPr>
          <a:xfrm>
            <a:off x="4668086" y="220351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99134" y="1984539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3350582" y="2243379"/>
            <a:ext cx="1368039" cy="12806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1453238" y="1990111"/>
            <a:ext cx="2710204" cy="731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3773" y="1236176"/>
            <a:ext cx="2082070" cy="72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Bán kính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6942575" y="2602136"/>
            <a:ext cx="5130800" cy="78726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OM</a:t>
            </a:r>
          </a:p>
        </p:txBody>
      </p:sp>
    </p:spTree>
    <p:extLst>
      <p:ext uri="{BB962C8B-B14F-4D97-AF65-F5344CB8AC3E}">
        <p14:creationId xmlns:p14="http://schemas.microsoft.com/office/powerpoint/2010/main" val="114463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3" grpId="0" animBg="1"/>
      <p:bldP spid="14" grpId="0"/>
      <p:bldP spid="15" grpId="0" animBg="1"/>
      <p:bldP spid="16" grpId="0" animBg="1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49" y="150811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+mj-lt"/>
              </a:rPr>
              <a:t>Hình tròn tâm O có bao nhiêu bán kính?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75013" y="2536510"/>
            <a:ext cx="3794680" cy="3629221"/>
            <a:chOff x="3867149" y="1555750"/>
            <a:chExt cx="2162233" cy="2127596"/>
          </a:xfrm>
        </p:grpSpPr>
        <p:sp>
          <p:nvSpPr>
            <p:cNvPr id="7" name="Oval 6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Oval 7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801427" y="2536510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7463" y="4206820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2" name="Oval 11"/>
          <p:cNvSpPr/>
          <p:nvPr/>
        </p:nvSpPr>
        <p:spPr>
          <a:xfrm>
            <a:off x="7152644" y="316873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26633" y="2929117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14" name="Straight Connector 13"/>
          <p:cNvCxnSpPr>
            <a:stCxn id="8" idx="7"/>
          </p:cNvCxnSpPr>
          <p:nvPr/>
        </p:nvCxnSpPr>
        <p:spPr>
          <a:xfrm flipV="1">
            <a:off x="5691031" y="3219268"/>
            <a:ext cx="1512148" cy="11115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063076" y="2543197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492132" y="250452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347972" y="301177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858916" y="377833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66932" y="607346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033492" y="6075741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68292" y="5682221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21217" y="2246121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52006" y="3721154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71908" y="2151494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76862" y="6402090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68055" y="637570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9771" y="2752601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07818" y="592246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Connector 29"/>
          <p:cNvCxnSpPr>
            <a:stCxn id="8" idx="7"/>
          </p:cNvCxnSpPr>
          <p:nvPr/>
        </p:nvCxnSpPr>
        <p:spPr>
          <a:xfrm flipV="1">
            <a:off x="5691031" y="2602194"/>
            <a:ext cx="433179" cy="17286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7"/>
          </p:cNvCxnSpPr>
          <p:nvPr/>
        </p:nvCxnSpPr>
        <p:spPr>
          <a:xfrm flipH="1" flipV="1">
            <a:off x="5542666" y="2578108"/>
            <a:ext cx="148365" cy="17526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392200" y="3080218"/>
            <a:ext cx="1280151" cy="12431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7"/>
          </p:cNvCxnSpPr>
          <p:nvPr/>
        </p:nvCxnSpPr>
        <p:spPr>
          <a:xfrm flipH="1" flipV="1">
            <a:off x="3909450" y="3828868"/>
            <a:ext cx="1781581" cy="5019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305403" y="4373930"/>
            <a:ext cx="366948" cy="17667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698769" y="4373930"/>
            <a:ext cx="364307" cy="17761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698769" y="4366530"/>
            <a:ext cx="1233705" cy="13615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34" y="880110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FF0000"/>
                </a:solidFill>
                <a:latin typeface="+mj-lt"/>
              </a:rPr>
              <a:t>Độ dài các bán kính đ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+mj-lt"/>
              </a:rPr>
              <a:t>ều</a:t>
            </a:r>
            <a:r>
              <a:rPr lang="vi-VN" altLang="en-US" sz="4000" b="1" dirty="0" smtClean="0">
                <a:solidFill>
                  <a:srgbClr val="FF0000"/>
                </a:solidFill>
                <a:latin typeface="+mj-lt"/>
              </a:rPr>
              <a:t> bằng nhau.</a:t>
            </a:r>
            <a:endParaRPr lang="en-US" altLang="en-US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323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688" y="2126228"/>
            <a:ext cx="4201521" cy="3124881"/>
          </a:xfrm>
          <a:prstGeom prst="rect">
            <a:avLst/>
          </a:prstGeom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409646" y="191754"/>
            <a:ext cx="8375487" cy="74146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/>
            <a:r>
              <a:rPr lang="vi-VN" sz="3733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3 điểm A, O, B là 3 điểm thẳng hàng</a:t>
            </a:r>
            <a:endParaRPr lang="en-US" sz="3733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276334" y="4995012"/>
            <a:ext cx="6596385" cy="11191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AB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OA.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4934058" y="1112085"/>
            <a:ext cx="7257942" cy="15869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vi-VN" sz="3733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</a:t>
            </a:r>
            <a:r>
              <a:rPr lang="vi-VN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OA = OB</a:t>
            </a:r>
          </a:p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vi-VN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Tâm </a:t>
            </a:r>
            <a:r>
              <a:rPr lang="en-US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AB</a:t>
            </a:r>
          </a:p>
          <a:p>
            <a:pPr>
              <a:buClr>
                <a:schemeClr val="bg2"/>
              </a:buClr>
            </a:pPr>
            <a:r>
              <a:rPr lang="en-US" sz="3733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733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02111" y="1633343"/>
            <a:ext cx="3794680" cy="3629221"/>
            <a:chOff x="3867149" y="1555750"/>
            <a:chExt cx="2162233" cy="2127596"/>
          </a:xfrm>
        </p:grpSpPr>
        <p:sp>
          <p:nvSpPr>
            <p:cNvPr id="30" name="Oval 29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32" name="Oval 6"/>
          <p:cNvSpPr>
            <a:spLocks noChangeArrowheads="1"/>
          </p:cNvSpPr>
          <p:nvPr/>
        </p:nvSpPr>
        <p:spPr bwMode="auto">
          <a:xfrm>
            <a:off x="702111" y="1617238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00285" y="3451201"/>
            <a:ext cx="408208" cy="474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64847" y="3292206"/>
            <a:ext cx="318815" cy="2090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15243" y="3311955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675689" y="3443253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2530878" y="339169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Oval 37"/>
          <p:cNvSpPr/>
          <p:nvPr/>
        </p:nvSpPr>
        <p:spPr>
          <a:xfrm>
            <a:off x="4441427" y="340555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43236" y="340555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F1FC7D77-7813-473F-B55F-A1E93A2C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6" y="163133"/>
            <a:ext cx="101919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3 điểm A, O, B có vị trí như thế nào ?</a:t>
            </a:r>
            <a:endParaRPr lang="en-US" altLang="en-US" sz="4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718905" y="3445525"/>
            <a:ext cx="3794680" cy="245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271855" y="3470763"/>
            <a:ext cx="120596" cy="2085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22830" y="5527333"/>
            <a:ext cx="2177455" cy="5868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chemeClr val="tx1"/>
                </a:solidFill>
                <a:latin typeface="+mj-lt"/>
              </a:rPr>
              <a:t>Đường kính AB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47" y="225328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+mj-lt"/>
              </a:rPr>
              <a:t>Tâm O là gì của đường kính AB 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47" y="225328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+mj-lt"/>
              </a:rPr>
              <a:t>Độ dài đường kính như thế nào với độ dài bán kính?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452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9500"/>
    </mc:Choice>
    <mc:Fallback xmlns="">
      <p:transition spd="slow" advTm="19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animBg="1"/>
      <p:bldP spid="26" grpId="0" animBg="1"/>
      <p:bldP spid="26" grpId="1" animBg="1"/>
      <p:bldP spid="22" grpId="0"/>
      <p:bldP spid="5" grpId="0" animBg="1"/>
      <p:bldP spid="28" grpId="0"/>
      <p:bldP spid="28" grpId="1"/>
      <p:bldP spid="40" grpId="0"/>
      <p:bldP spid="4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4279896" y="1915092"/>
            <a:ext cx="3794680" cy="3629221"/>
            <a:chOff x="3867149" y="1555750"/>
            <a:chExt cx="2162233" cy="2127596"/>
          </a:xfrm>
        </p:grpSpPr>
        <p:sp>
          <p:nvSpPr>
            <p:cNvPr id="47" name="Oval 46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Oval 47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49" name="Oval 6"/>
          <p:cNvSpPr>
            <a:spLocks noChangeArrowheads="1"/>
          </p:cNvSpPr>
          <p:nvPr/>
        </p:nvSpPr>
        <p:spPr bwMode="auto">
          <a:xfrm>
            <a:off x="4279896" y="1912635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4253475" y="3738650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6124398" y="367425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1" name="Oval 60"/>
          <p:cNvSpPr/>
          <p:nvPr/>
        </p:nvSpPr>
        <p:spPr>
          <a:xfrm>
            <a:off x="8034947" y="368811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4236756" y="368811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420120" y="3073759"/>
            <a:ext cx="3514785" cy="12875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7" idx="7"/>
          </p:cNvCxnSpPr>
          <p:nvPr/>
        </p:nvCxnSpPr>
        <p:spPr>
          <a:xfrm flipH="1">
            <a:off x="4795295" y="2446580"/>
            <a:ext cx="2723563" cy="256089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420116" y="3076652"/>
            <a:ext cx="3498069" cy="12960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9" idx="5"/>
            <a:endCxn id="49" idx="1"/>
          </p:cNvCxnSpPr>
          <p:nvPr/>
        </p:nvCxnSpPr>
        <p:spPr>
          <a:xfrm flipH="1" flipV="1">
            <a:off x="4835615" y="2444121"/>
            <a:ext cx="2683245" cy="25662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545291" y="2025523"/>
            <a:ext cx="1315712" cy="34262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9" idx="4"/>
            <a:endCxn id="49" idx="0"/>
          </p:cNvCxnSpPr>
          <p:nvPr/>
        </p:nvCxnSpPr>
        <p:spPr>
          <a:xfrm flipV="1">
            <a:off x="6177237" y="1912635"/>
            <a:ext cx="0" cy="36292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467238" y="2012823"/>
            <a:ext cx="1419165" cy="34262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895170" y="433063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61234" y="3027304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52900" y="4949244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4799402" y="239451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6794607" y="5372007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484171" y="197769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128702" y="548154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6124398" y="1850692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5431963" y="5339236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6831495" y="198703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4763302" y="492888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452900" y="2403030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4352767" y="432375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894034" y="3011820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91495" y="3551716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0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414"/>
    </mc:Choice>
    <mc:Fallback xmlns="">
      <p:transition spd="slow" advTm="104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44" grpId="0" animBg="1"/>
      <p:bldP spid="45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3189&quot;&gt;&lt;object type=&quot;3&quot; unique_id=&quot;13190&quot;&gt;&lt;property id=&quot;20148&quot; value=&quot;5&quot;/&gt;&lt;property id=&quot;20300&quot; value=&quot;Slide 1&quot;/&gt;&lt;property id=&quot;20307&quot; value=&quot;256&quot;/&gt;&lt;/object&gt;&lt;object type=&quot;3&quot; unique_id=&quot;13191&quot;&gt;&lt;property id=&quot;20148&quot; value=&quot;5&quot;/&gt;&lt;property id=&quot;20300&quot; value=&quot;Slide 4&quot;/&gt;&lt;property id=&quot;20307&quot; value=&quot;257&quot;/&gt;&lt;/object&gt;&lt;object type=&quot;3&quot; unique_id=&quot;13192&quot;&gt;&lt;property id=&quot;20148&quot; value=&quot;5&quot;/&gt;&lt;property id=&quot;20300&quot; value=&quot;Slide 2&quot;/&gt;&lt;property id=&quot;20307&quot; value=&quot;293&quot;/&gt;&lt;/object&gt;&lt;object type=&quot;3&quot; unique_id=&quot;13193&quot;&gt;&lt;property id=&quot;20148&quot; value=&quot;5&quot;/&gt;&lt;property id=&quot;20300&quot; value=&quot;Slide 5&quot;/&gt;&lt;property id=&quot;20307&quot; value=&quot;277&quot;/&gt;&lt;/object&gt;&lt;object type=&quot;3&quot; unique_id=&quot;13194&quot;&gt;&lt;property id=&quot;20148&quot; value=&quot;5&quot;/&gt;&lt;property id=&quot;20300&quot; value=&quot;Slide 3&quot;/&gt;&lt;property id=&quot;20307&quot; value=&quot;261&quot;/&gt;&lt;/object&gt;&lt;object type=&quot;3&quot; unique_id=&quot;13196&quot;&gt;&lt;property id=&quot;20148&quot; value=&quot;5&quot;/&gt;&lt;property id=&quot;20300&quot; value=&quot;Slide 9&quot;/&gt;&lt;property id=&quot;20307&quot; value=&quot;263&quot;/&gt;&lt;/object&gt;&lt;object type=&quot;3&quot; unique_id=&quot;13198&quot;&gt;&lt;property id=&quot;20148&quot; value=&quot;5&quot;/&gt;&lt;property id=&quot;20300&quot; value=&quot;Slide 8&quot;/&gt;&lt;property id=&quot;20307&quot; value=&quot;266&quot;/&gt;&lt;/object&gt;&lt;object type=&quot;3&quot; unique_id=&quot;13199&quot;&gt;&lt;property id=&quot;20148&quot; value=&quot;5&quot;/&gt;&lt;property id=&quot;20300&quot; value=&quot;Slide 10&quot;/&gt;&lt;property id=&quot;20307&quot; value=&quot;272&quot;/&gt;&lt;/object&gt;&lt;object type=&quot;3&quot; unique_id=&quot;13200&quot;&gt;&lt;property id=&quot;20148&quot; value=&quot;5&quot;/&gt;&lt;property id=&quot;20300&quot; value=&quot;Slide 13&quot;/&gt;&lt;property id=&quot;20307&quot; value=&quot;290&quot;/&gt;&lt;/object&gt;&lt;object type=&quot;3&quot; unique_id=&quot;13201&quot;&gt;&lt;property id=&quot;20148&quot; value=&quot;5&quot;/&gt;&lt;property id=&quot;20300&quot; value=&quot;Slide 16&quot;/&gt;&lt;property id=&quot;20307&quot; value=&quot;289&quot;/&gt;&lt;/object&gt;&lt;object type=&quot;3&quot; unique_id=&quot;13202&quot;&gt;&lt;property id=&quot;20148&quot; value=&quot;5&quot;/&gt;&lt;property id=&quot;20300&quot; value=&quot;Slide 17&quot;/&gt;&lt;property id=&quot;20307&quot; value=&quot;278&quot;/&gt;&lt;/object&gt;&lt;object type=&quot;3&quot; unique_id=&quot;13203&quot;&gt;&lt;property id=&quot;20148&quot; value=&quot;5&quot;/&gt;&lt;property id=&quot;20300&quot; value=&quot;Slide 18&quot;/&gt;&lt;property id=&quot;20307&quot; value=&quot;285&quot;/&gt;&lt;/object&gt;&lt;object type=&quot;3&quot; unique_id=&quot;13204&quot;&gt;&lt;property id=&quot;20148&quot; value=&quot;5&quot;/&gt;&lt;property id=&quot;20300&quot; value=&quot;Slide 19&quot;/&gt;&lt;property id=&quot;20307&quot; value=&quot;291&quot;/&gt;&lt;/object&gt;&lt;object type=&quot;3&quot; unique_id=&quot;13205&quot;&gt;&lt;property id=&quot;20148&quot; value=&quot;5&quot;/&gt;&lt;property id=&quot;20300&quot; value=&quot;Slide 20&quot;/&gt;&lt;property id=&quot;20307&quot; value=&quot;280&quot;/&gt;&lt;/object&gt;&lt;object type=&quot;3&quot; unique_id=&quot;13206&quot;&gt;&lt;property id=&quot;20148&quot; value=&quot;5&quot;/&gt;&lt;property id=&quot;20300&quot; value=&quot;Slide 21&quot;/&gt;&lt;property id=&quot;20307&quot; value=&quot;292&quot;/&gt;&lt;/object&gt;&lt;object type=&quot;3&quot; unique_id=&quot;13302&quot;&gt;&lt;property id=&quot;20148&quot; value=&quot;5&quot;/&gt;&lt;property id=&quot;20300&quot; value=&quot;Slide 6&quot;/&gt;&lt;property id=&quot;20307&quot; value=&quot;294&quot;/&gt;&lt;/object&gt;&lt;object type=&quot;3&quot; unique_id=&quot;13303&quot;&gt;&lt;property id=&quot;20148&quot; value=&quot;5&quot;/&gt;&lt;property id=&quot;20300&quot; value=&quot;Slide 7&quot;/&gt;&lt;property id=&quot;20307&quot; value=&quot;295&quot;/&gt;&lt;/object&gt;&lt;object type=&quot;3&quot; unique_id=&quot;13419&quot;&gt;&lt;property id=&quot;20148&quot; value=&quot;5&quot;/&gt;&lt;property id=&quot;20300&quot; value=&quot;Slide 11&quot;/&gt;&lt;property id=&quot;20307&quot; value=&quot;296&quot;/&gt;&lt;/object&gt;&lt;object type=&quot;3&quot; unique_id=&quot;13540&quot;&gt;&lt;property id=&quot;20148&quot; value=&quot;5&quot;/&gt;&lt;property id=&quot;20300&quot; value=&quot;Slide 12&quot;/&gt;&lt;property id=&quot;20307&quot; value=&quot;297&quot;/&gt;&lt;/object&gt;&lt;object type=&quot;3&quot; unique_id=&quot;13541&quot;&gt;&lt;property id=&quot;20148&quot; value=&quot;5&quot;/&gt;&lt;property id=&quot;20300&quot; value=&quot;Slide 14&quot;/&gt;&lt;property id=&quot;20307&quot; value=&quot;298&quot;/&gt;&lt;/object&gt;&lt;object type=&quot;3&quot; unique_id=&quot;13542&quot;&gt;&lt;property id=&quot;20148&quot; value=&quot;5&quot;/&gt;&lt;property id=&quot;20300&quot; value=&quot;Slide 15&quot;/&gt;&lt;property id=&quot;20307&quot; value=&quot;299&quot;/&gt;&lt;/object&gt;&lt;/object&gt;&lt;object type=&quot;8&quot; unique_id=&quot;13225&quot;&gt;&lt;/object&gt;&lt;/object&gt;&lt;/database&gt;"/>
  <p:tag name="SECTOMILLISECCONVERTED" val="1"/>
  <p:tag name="ISPRING_RESOURCE_PATHS_HASH_PRESENTER" val="a29b89e79359a51fa8950d0f7bfded9d41f628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0.8|4.5|0.7|1.9|2.3|2.1|3.9|1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0.8|0.7|0.8|0.9|1.9|2.5|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6|1.2|0.6|0.5|2.8|11.6|15.5|1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.4|1.2|1.2|2.1|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.9|2.4|1.4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6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.3|3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2.7|3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3.4|0.8|3.5|1|2.4|2.9|2.1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|13.8|29.1|0.8|13.8|25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913</Words>
  <Application>Microsoft Office PowerPoint</Application>
  <PresentationFormat>Widescreen</PresentationFormat>
  <Paragraphs>146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Bahnschrift Light SemiCondensed</vt:lpstr>
      <vt:lpstr>Calibri</vt:lpstr>
      <vt:lpstr>Calibri Light</vt:lpstr>
      <vt:lpstr>Cambria</vt:lpstr>
      <vt:lpstr>Tahoma</vt:lpstr>
      <vt:lpstr>Times New Roman</vt:lpstr>
      <vt:lpstr>VNI 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Admin</cp:lastModifiedBy>
  <cp:revision>126</cp:revision>
  <dcterms:created xsi:type="dcterms:W3CDTF">2020-04-03T08:40:13Z</dcterms:created>
  <dcterms:modified xsi:type="dcterms:W3CDTF">2022-02-12T08:27:32Z</dcterms:modified>
</cp:coreProperties>
</file>