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2" d="100"/>
          <a:sy n="32" d="100"/>
        </p:scale>
        <p:origin x="-76" y="-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2 (2)">
            <a:extLst>
              <a:ext uri="{FF2B5EF4-FFF2-40B4-BE49-F238E27FC236}">
                <a16:creationId xmlns:a16="http://schemas.microsoft.com/office/drawing/2014/main" xmlns="" id="{2D203903-7AAF-43F0-8DC6-51A18E0F8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800600"/>
            <a:ext cx="24749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22 (2)">
            <a:extLst>
              <a:ext uri="{FF2B5EF4-FFF2-40B4-BE49-F238E27FC236}">
                <a16:creationId xmlns:a16="http://schemas.microsoft.com/office/drawing/2014/main" xmlns="" id="{C2FC6CD2-0E6A-4B05-A67D-AC52979897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0050" y="4648201"/>
            <a:ext cx="26479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3_hoa_xoay">
            <a:extLst>
              <a:ext uri="{FF2B5EF4-FFF2-40B4-BE49-F238E27FC236}">
                <a16:creationId xmlns:a16="http://schemas.microsoft.com/office/drawing/2014/main" xmlns="" id="{79B61889-6D19-4B8F-9337-1F7310CE2D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56150"/>
            <a:ext cx="16002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4">
            <a:extLst>
              <a:ext uri="{FF2B5EF4-FFF2-40B4-BE49-F238E27FC236}">
                <a16:creationId xmlns:a16="http://schemas.microsoft.com/office/drawing/2014/main" xmlns="" id="{9140544C-D63E-4307-ACC2-F0EBE54D5D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524000"/>
            <a:ext cx="7162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TRƯỜNG TIỂU HỌC ÁI MỘ A</a:t>
            </a:r>
          </a:p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Bài giảng lớp 3</a:t>
            </a:r>
          </a:p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Môn : Chính tả.</a:t>
            </a:r>
          </a:p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TUẦN 21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.VnTimeH"/>
            </a:endParaRPr>
          </a:p>
        </p:txBody>
      </p:sp>
      <p:pic>
        <p:nvPicPr>
          <p:cNvPr id="5126" name="Picture 15" descr="FLOWR004">
            <a:extLst>
              <a:ext uri="{FF2B5EF4-FFF2-40B4-BE49-F238E27FC236}">
                <a16:creationId xmlns:a16="http://schemas.microsoft.com/office/drawing/2014/main" xmlns="" id="{DBAFF37E-8217-4A8F-BDA1-3EDBA9A9E9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069">
            <a:off x="1765300" y="101600"/>
            <a:ext cx="476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2" descr="DSTARS-P">
            <a:extLst>
              <a:ext uri="{FF2B5EF4-FFF2-40B4-BE49-F238E27FC236}">
                <a16:creationId xmlns:a16="http://schemas.microsoft.com/office/drawing/2014/main" xmlns="" id="{5E7459D6-4110-4633-8E24-CF13BC302F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2" descr="DSTARS-P">
            <a:extLst>
              <a:ext uri="{FF2B5EF4-FFF2-40B4-BE49-F238E27FC236}">
                <a16:creationId xmlns:a16="http://schemas.microsoft.com/office/drawing/2014/main" xmlns="" id="{43F087B7-011A-407B-83FD-0698EB52AE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21A6ED-7EB8-47BA-9A9E-C0E5A8483D73}" type="slidenum">
              <a:rPr lang="en-US" altLang="en-US" b="0"/>
              <a:pPr eaLnBrk="1" hangingPunct="1"/>
              <a:t>10</a:t>
            </a:fld>
            <a:endParaRPr lang="en-US" altLang="en-US" b="0"/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838200"/>
            <a:ext cx="75723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2294" name="Picture 6" descr="GRANS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 descr="GRANS0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2297" name="Picture 9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8" name="Picture 10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11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12" descr="BD21325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3"/>
          <p:cNvSpPr/>
          <p:nvPr/>
        </p:nvSpPr>
        <p:spPr bwMode="auto">
          <a:xfrm>
            <a:off x="2667000" y="428625"/>
            <a:ext cx="7500938" cy="6429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1503"/>
      </p:ext>
    </p:extLst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87532" y="907226"/>
            <a:ext cx="114169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2.a.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</a:t>
            </a:r>
            <a:r>
              <a:rPr lang="en-US" altLang="en-US" sz="4000" dirty="0">
                <a:latin typeface="Times New Roman" panose="02020603050405020304" pitchFamily="18" charset="0"/>
              </a:rPr>
              <a:t> hay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</a:t>
            </a:r>
            <a:r>
              <a:rPr lang="en-US" altLang="en-US" sz="4000" dirty="0">
                <a:latin typeface="Times New Roman" panose="02020603050405020304" pitchFamily="18" charset="0"/>
              </a:rPr>
              <a:t>?</a:t>
            </a:r>
            <a:endParaRPr lang="en-US" altLang="en-US" sz="4000" b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	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Khái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minh,   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nên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sĩ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000" b="0" dirty="0">
                <a:latin typeface="Times New Roman" panose="02020603050405020304" pitchFamily="18" charset="0"/>
              </a:rPr>
              <a:t> to      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nhà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Lê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cử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sứ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latin typeface="Times New Roman" panose="02020603050405020304" pitchFamily="18" charset="0"/>
              </a:rPr>
              <a:t>,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thử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thách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vua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láng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giềng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xử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còn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nhanh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nghề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thêu</a:t>
            </a:r>
            <a:r>
              <a:rPr lang="en-US" altLang="en-US" sz="4000" b="0" dirty="0">
                <a:latin typeface="Times New Roman" panose="02020603050405020304" pitchFamily="18" charset="0"/>
              </a:rPr>
              <a:t> ở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b="0" dirty="0">
                <a:latin typeface="Times New Roman" panose="02020603050405020304" pitchFamily="18" charset="0"/>
              </a:rPr>
              <a:t>        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4000" b="0" dirty="0">
                <a:latin typeface="Times New Roman" panose="02020603050405020304" pitchFamily="18" charset="0"/>
              </a:rPr>
              <a:t>   …o     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dân</a:t>
            </a:r>
            <a:r>
              <a:rPr lang="en-US" altLang="en-US" sz="40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6837363" y="1813064"/>
            <a:ext cx="2582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ăm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chỉ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014438" y="2420855"/>
            <a:ext cx="22813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…ở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thành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174997" y="2438542"/>
            <a:ext cx="3232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ong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triều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6895489" y="3046699"/>
            <a:ext cx="3031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ước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0545329" y="3671153"/>
            <a:ext cx="15901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…o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606702" y="4269338"/>
            <a:ext cx="2019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ọng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7047330" y="3664008"/>
            <a:ext cx="1557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…í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7255982" y="4856880"/>
            <a:ext cx="2361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uyền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9480054" y="4295607"/>
            <a:ext cx="1935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latin typeface="Times New Roman" panose="02020603050405020304" pitchFamily="18" charset="0"/>
              </a:rPr>
              <a:t>…í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287743" y="242122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0498670" y="3671643"/>
            <a:ext cx="14040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183936" y="2378099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024373" y="3039554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29598" y="42532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842887" y="1820209"/>
            <a:ext cx="1223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723686" y="4856880"/>
            <a:ext cx="16470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endParaRPr lang="en-US" altLang="en-US" sz="4000" b="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9586327" y="4280334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170386" y="364771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08488" y="253208"/>
            <a:ext cx="2428875" cy="571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382353" y="4849735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tr</a:t>
            </a:r>
            <a:endParaRPr lang="en-US" altLang="en-US" sz="4000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3" grpId="0"/>
      <p:bldP spid="8214" grpId="0"/>
      <p:bldP spid="8215" grpId="0"/>
      <p:bldP spid="8218" grpId="0"/>
      <p:bldP spid="82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398206"/>
            <a:ext cx="1180882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</a:rPr>
              <a:t>2.b.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4000" dirty="0">
                <a:latin typeface="Times New Roman" panose="02020603050405020304" pitchFamily="18" charset="0"/>
              </a:rPr>
              <a:t> in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đậm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000" dirty="0">
                <a:latin typeface="Times New Roman" panose="02020603050405020304" pitchFamily="18" charset="0"/>
              </a:rPr>
              <a:t> hay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ngã</a:t>
            </a:r>
            <a:r>
              <a:rPr lang="en-US" altLang="en-US" sz="4000" dirty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4000" b="0" dirty="0">
                <a:latin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sz="4000" b="0" dirty="0">
                <a:latin typeface="Times New Roman" panose="02020603050405020304" pitchFamily="18" charset="0"/>
              </a:rPr>
              <a:t>	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Lê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Quý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Lê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nho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nôi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minh.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Năm</a:t>
            </a:r>
            <a:r>
              <a:rPr lang="en-US" altLang="en-US" sz="4000" b="0" dirty="0">
                <a:latin typeface="Times New Roman" panose="02020603050405020304" pitchFamily="18" charset="0"/>
              </a:rPr>
              <a:t> 26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tuôi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si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hiêu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làm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mân</a:t>
            </a:r>
            <a:r>
              <a:rPr lang="en-US" altLang="en-US" sz="4000" b="0" dirty="0">
                <a:latin typeface="Times New Roman" panose="02020603050405020304" pitchFamily="18" charset="0"/>
              </a:rPr>
              <a:t>.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chục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cuốn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về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lịch</a:t>
            </a:r>
            <a:r>
              <a:rPr lang="en-US" altLang="en-US" sz="4000" b="0" dirty="0">
                <a:latin typeface="Times New Roman" panose="02020603050405020304" pitchFamily="18" charset="0"/>
              </a:rPr>
              <a:t>  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sư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địa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lý</a:t>
            </a:r>
            <a:r>
              <a:rPr lang="en-US" altLang="en-US" sz="4000" b="0" dirty="0">
                <a:latin typeface="Times New Roman" panose="02020603050405020304" pitchFamily="18" charset="0"/>
              </a:rPr>
              <a:t>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….,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sáng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tác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>
                <a:solidFill>
                  <a:srgbClr val="FFC00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thơ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lân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xuôi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ông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coi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nhà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bác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cua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4000" b="0" dirty="0">
                <a:latin typeface="Times New Roman" panose="02020603050405020304" pitchFamily="18" charset="0"/>
              </a:rPr>
              <a:t> ta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4000" b="0" dirty="0"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latin typeface="Times New Roman" panose="02020603050405020304" pitchFamily="18" charset="0"/>
              </a:rPr>
              <a:t>xưa</a:t>
            </a:r>
            <a:r>
              <a:rPr lang="en-US" altLang="en-US" sz="40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130002" y="1775791"/>
            <a:ext cx="828468" cy="4733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967262" y="2937429"/>
            <a:ext cx="1015930" cy="504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mẫn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416654" y="2937429"/>
            <a:ext cx="1078895" cy="5040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hiểu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199298" y="2294561"/>
            <a:ext cx="436118" cy="5024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sĩ</a:t>
            </a:r>
            <a:endParaRPr lang="en-US" altLang="en-US" sz="44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657271" y="2385391"/>
            <a:ext cx="651842" cy="5024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đỗ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0227830" y="1775791"/>
            <a:ext cx="647700" cy="4922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đã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1035468" y="1756878"/>
            <a:ext cx="647700" cy="4922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nổi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0071652" y="3608032"/>
            <a:ext cx="748592" cy="48020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sử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918213" y="4861744"/>
            <a:ext cx="745987" cy="37483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319561" y="4182822"/>
            <a:ext cx="796855" cy="5048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lẫn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909102" y="4121315"/>
            <a:ext cx="656811" cy="56327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cả</a:t>
            </a:r>
            <a:endParaRPr lang="en-US" altLang="en-US" sz="44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664200" y="2385391"/>
            <a:ext cx="884827" cy="5024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9" grpId="0" animBg="1"/>
      <p:bldP spid="18450" grpId="0" animBg="1"/>
      <p:bldP spid="184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2021793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5440"/>
            <a:ext cx="77152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095750" y="5143501"/>
            <a:ext cx="3816350" cy="79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Lê</a:t>
            </a: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Quý</a:t>
            </a: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Đôn</a:t>
            </a:r>
            <a:endParaRPr lang="en-US" sz="40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738689" y="6000750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(1726 – 1784</a:t>
            </a:r>
            <a:r>
              <a:rPr lang="en-US" altLang="en-US" sz="3600" dirty="0"/>
              <a:t>)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5366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69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834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 bong tu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069723" y="3429000"/>
            <a:ext cx="7741877" cy="325728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CHÀO CÁC EM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57" y="5782614"/>
            <a:ext cx="2862843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95563" y="1428751"/>
            <a:ext cx="7478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Câu 1: Từ nào dưới đây viết đúng chính tả: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67126" y="2500314"/>
            <a:ext cx="3370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b="0">
                <a:solidFill>
                  <a:srgbClr val="990000"/>
                </a:solidFill>
              </a:rPr>
              <a:t>a. Sáng xuốt.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95688" y="3571875"/>
            <a:ext cx="2462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990000"/>
                </a:solidFill>
              </a:rPr>
              <a:t>b. Xáng suốt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67125" y="4500564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990000"/>
                </a:solidFill>
              </a:rPr>
              <a:t>c. Sáng suốt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381250" y="428625"/>
            <a:ext cx="2000250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altLang="en-US"/>
              <a:t>:</a:t>
            </a: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567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39716" y="2199482"/>
            <a:ext cx="4701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0" dirty="0">
                <a:solidFill>
                  <a:srgbClr val="990000"/>
                </a:solidFill>
              </a:rPr>
              <a:t>b. </a:t>
            </a:r>
            <a:r>
              <a:rPr lang="en-US" altLang="en-US" sz="3600" b="0" dirty="0" err="1">
                <a:solidFill>
                  <a:srgbClr val="990000"/>
                </a:solidFill>
              </a:rPr>
              <a:t>Nguyễn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văn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Trỗi</a:t>
            </a:r>
            <a:endParaRPr lang="en-US" altLang="en-US" sz="3600" b="0" dirty="0">
              <a:solidFill>
                <a:srgbClr val="99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139716" y="3063875"/>
            <a:ext cx="43922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0" dirty="0">
                <a:solidFill>
                  <a:srgbClr val="990000"/>
                </a:solidFill>
              </a:rPr>
              <a:t>c. </a:t>
            </a:r>
            <a:r>
              <a:rPr lang="en-US" altLang="en-US" sz="3600" b="0" dirty="0" err="1">
                <a:solidFill>
                  <a:srgbClr val="990000"/>
                </a:solidFill>
              </a:rPr>
              <a:t>Trần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bình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trọng</a:t>
            </a:r>
            <a:endParaRPr lang="en-US" altLang="en-US" sz="3600" b="0" dirty="0">
              <a:solidFill>
                <a:srgbClr val="99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139716" y="1335089"/>
            <a:ext cx="3786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0" dirty="0">
                <a:solidFill>
                  <a:srgbClr val="990000"/>
                </a:solidFill>
              </a:rPr>
              <a:t>a. </a:t>
            </a:r>
            <a:r>
              <a:rPr lang="en-US" altLang="en-US" sz="3600" b="0" dirty="0" err="1">
                <a:solidFill>
                  <a:srgbClr val="990000"/>
                </a:solidFill>
              </a:rPr>
              <a:t>Hồ</a:t>
            </a:r>
            <a:r>
              <a:rPr lang="en-US" altLang="en-US" sz="3600" b="0" dirty="0">
                <a:solidFill>
                  <a:srgbClr val="990000"/>
                </a:solidFill>
              </a:rPr>
              <a:t> </a:t>
            </a:r>
            <a:r>
              <a:rPr lang="en-US" altLang="en-US" sz="3600" b="0" dirty="0" err="1">
                <a:solidFill>
                  <a:srgbClr val="990000"/>
                </a:solidFill>
              </a:rPr>
              <a:t>Chí</a:t>
            </a:r>
            <a:r>
              <a:rPr lang="en-US" altLang="en-US" sz="3600" b="0" dirty="0">
                <a:solidFill>
                  <a:srgbClr val="990000"/>
                </a:solidFill>
              </a:rPr>
              <a:t> Minh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808383" y="476251"/>
            <a:ext cx="89245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Câu 2: </a:t>
            </a:r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Từ nào dưới đây viết đúng chính tả:</a:t>
            </a:r>
          </a:p>
        </p:txBody>
      </p:sp>
    </p:spTree>
    <p:extLst>
      <p:ext uri="{BB962C8B-B14F-4D97-AF65-F5344CB8AC3E}">
        <p14:creationId xmlns:p14="http://schemas.microsoft.com/office/powerpoint/2010/main" val="36129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econghanh-ngheth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609985"/>
            <a:ext cx="6539726" cy="429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318401" y="6065837"/>
            <a:ext cx="3816350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000" b="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4000" b="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Khái</a:t>
            </a:r>
            <a:endParaRPr lang="en-US" altLang="en-US" sz="4000" b="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5125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28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26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3124200" y="38101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viết)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524000" y="990601"/>
            <a:ext cx="960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TỔ NGHỀ THÊU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FFBBAC47-6C47-4F83-8119-EB6A38182B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2141443"/>
                  </p:ext>
                </p:extLst>
              </p:nvPr>
            </p:nvGraphicFramePr>
            <p:xfrm>
              <a:off x="2163337" y="1651001"/>
              <a:ext cx="7738945" cy="5017428"/>
            </p:xfrm>
            <a:graphic>
              <a:graphicData uri="http://schemas.microsoft.com/office/powerpoint/2016/slidezoom">
                <pslz:sldZm>
                  <pslz:sldZmObj sldId="260" cId="1392604186">
                    <pslz:zmPr id="{8EFF387E-2C77-4275-877F-9EA395CA92E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738945" cy="50174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FFBBAC47-6C47-4F83-8119-EB6A38182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3337" y="1651001"/>
                <a:ext cx="7738945" cy="50174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5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53792" y="428626"/>
            <a:ext cx="1098567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altLang="en-US" sz="4400" dirty="0">
              <a:latin typeface="HP001 4 hàng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HP001 4 hàng" pitchFamily="34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3952876" y="571501"/>
            <a:ext cx="41767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tổ nghề thêu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14291" y="4634338"/>
            <a:ext cx="842962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CA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C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9104" y="1358534"/>
            <a:ext cx="35013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737" y="1904993"/>
            <a:ext cx="16851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3567" y="1904993"/>
            <a:ext cx="15369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7578" y="2478628"/>
            <a:ext cx="21859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0492" y="2943466"/>
            <a:ext cx="20508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90309101947-752-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49275"/>
            <a:ext cx="80724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4367213" y="5589588"/>
            <a:ext cx="3816350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  <a:t>Vỏ trứng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8197" name="Picture 6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GRANS0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0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1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024313" y="5715001"/>
            <a:ext cx="3816350" cy="79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Con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đom</a:t>
            </a:r>
            <a:r>
              <a:rPr lang="en-US" sz="4000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990000"/>
                </a:solidFill>
                <a:latin typeface="Times New Roman" pitchFamily="18" charset="0"/>
              </a:rPr>
              <a:t>đóm</a:t>
            </a:r>
            <a:endParaRPr lang="en-US" sz="40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035" y="357188"/>
            <a:ext cx="960782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4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50428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4289607" y="6065838"/>
            <a:ext cx="3816350" cy="7921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990000"/>
                </a:solidFill>
                <a:latin typeface="Times New Roman" panose="02020603050405020304" pitchFamily="18" charset="0"/>
              </a:rPr>
              <a:t>Vó tôm</a:t>
            </a:r>
          </a:p>
        </p:txBody>
      </p:sp>
    </p:spTree>
    <p:extLst>
      <p:ext uri="{BB962C8B-B14F-4D97-AF65-F5344CB8AC3E}">
        <p14:creationId xmlns:p14="http://schemas.microsoft.com/office/powerpoint/2010/main" val="39402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223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BKV</cp:lastModifiedBy>
  <cp:revision>15</cp:revision>
  <dcterms:created xsi:type="dcterms:W3CDTF">2022-01-27T02:15:23Z</dcterms:created>
  <dcterms:modified xsi:type="dcterms:W3CDTF">2022-02-08T01:43:15Z</dcterms:modified>
</cp:coreProperties>
</file>