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44"/>
  </p:notesMasterIdLst>
  <p:sldIdLst>
    <p:sldId id="7610" r:id="rId3"/>
    <p:sldId id="7613" r:id="rId4"/>
    <p:sldId id="279" r:id="rId5"/>
    <p:sldId id="290" r:id="rId6"/>
    <p:sldId id="375" r:id="rId7"/>
    <p:sldId id="288" r:id="rId8"/>
    <p:sldId id="7553" r:id="rId9"/>
    <p:sldId id="7558" r:id="rId10"/>
    <p:sldId id="7612" r:id="rId11"/>
    <p:sldId id="7624" r:id="rId12"/>
    <p:sldId id="7627" r:id="rId13"/>
    <p:sldId id="298" r:id="rId14"/>
    <p:sldId id="7625" r:id="rId15"/>
    <p:sldId id="7628" r:id="rId16"/>
    <p:sldId id="7616" r:id="rId17"/>
    <p:sldId id="7615" r:id="rId18"/>
    <p:sldId id="7626" r:id="rId19"/>
    <p:sldId id="7629" r:id="rId20"/>
    <p:sldId id="7594" r:id="rId21"/>
    <p:sldId id="7614" r:id="rId22"/>
    <p:sldId id="7630" r:id="rId23"/>
    <p:sldId id="7631" r:id="rId24"/>
    <p:sldId id="7617" r:id="rId25"/>
    <p:sldId id="7618" r:id="rId26"/>
    <p:sldId id="7619" r:id="rId27"/>
    <p:sldId id="7587" r:id="rId28"/>
    <p:sldId id="417" r:id="rId29"/>
    <p:sldId id="407" r:id="rId30"/>
    <p:sldId id="336" r:id="rId31"/>
    <p:sldId id="337" r:id="rId32"/>
    <p:sldId id="415" r:id="rId33"/>
    <p:sldId id="412" r:id="rId34"/>
    <p:sldId id="7621" r:id="rId35"/>
    <p:sldId id="7588" r:id="rId36"/>
    <p:sldId id="7620" r:id="rId37"/>
    <p:sldId id="7598" r:id="rId38"/>
    <p:sldId id="7590" r:id="rId39"/>
    <p:sldId id="7591" r:id="rId40"/>
    <p:sldId id="7608" r:id="rId41"/>
    <p:sldId id="7622" r:id="rId42"/>
    <p:sldId id="309" r:id="rId43"/>
  </p:sldIdLst>
  <p:sldSz cx="9144000" cy="5143500" type="screen16x9"/>
  <p:notesSz cx="6858000" cy="9144000"/>
  <p:custDataLst>
    <p:tags r:id="rId4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4550"/>
    <a:srgbClr val="F9DFE1"/>
    <a:srgbClr val="D1D1D1"/>
    <a:srgbClr val="E6D5F3"/>
    <a:srgbClr val="963251"/>
    <a:srgbClr val="E6E6E6"/>
    <a:srgbClr val="891E39"/>
    <a:srgbClr val="B54D6E"/>
    <a:srgbClr val="C59DE3"/>
    <a:srgbClr val="E577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30" autoAdjust="0"/>
    <p:restoredTop sz="95592" autoAdjust="0"/>
  </p:normalViewPr>
  <p:slideViewPr>
    <p:cSldViewPr snapToGrid="0">
      <p:cViewPr>
        <p:scale>
          <a:sx n="54" d="100"/>
          <a:sy n="54" d="100"/>
        </p:scale>
        <p:origin x="-1520" y="-65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2648197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panose="020F0502020204030204"/>
                <a:ea typeface="SimSun" panose="02010600030101010101" pitchFamily="2" charset="-122"/>
              </a:rPr>
              <a:t>19</a:t>
            </a:fld>
            <a:endParaRPr lang="zh-CN" altLang="en-US">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panose="020F0502020204030204"/>
                <a:ea typeface="SimSun" panose="02010600030101010101" pitchFamily="2" charset="-122"/>
              </a:rPr>
              <a:t>22</a:t>
            </a:fld>
            <a:endParaRPr lang="zh-CN" altLang="en-US">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24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25</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26</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751776-E509-41E7-A37E-7279944D04C7}" type="slidenum">
              <a:rPr lang="en-US" altLang="vi-VN">
                <a:solidFill>
                  <a:srgbClr val="000000"/>
                </a:solidFill>
                <a:latin typeface="Garamond" panose="02020404030301010803" pitchFamily="18" charset="0"/>
              </a:rPr>
              <a:t>28</a:t>
            </a:fld>
            <a:endParaRPr lang="en-US" altLang="vi-VN">
              <a:solidFill>
                <a:srgbClr val="000000"/>
              </a:solidFill>
              <a:latin typeface="Garamond" panose="02020404030301010803" pitchFamily="18" charset="0"/>
            </a:endParaRPr>
          </a:p>
        </p:txBody>
      </p:sp>
      <p:sp>
        <p:nvSpPr>
          <p:cNvPr id="92163" name="Rectangle 2"/>
          <p:cNvSpPr>
            <a:spLocks noGrp="1" noRot="1" noChangeAspect="1" noChangeArrowheads="1" noTextEdit="1"/>
          </p:cNvSpPr>
          <p:nvPr>
            <p:ph type="sldImg"/>
          </p:nvPr>
        </p:nvSpPr>
        <p:spPr/>
      </p:sp>
      <p:sp>
        <p:nvSpPr>
          <p:cNvPr id="921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33</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34</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35</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4</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37</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38</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40</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SimSun" panose="02010600030101010101" pitchFamily="2" charset="-122"/>
              </a:rPr>
              <a:t>41</a:t>
            </a:fld>
            <a:endParaRPr lang="zh-CN" altLang="en-US" sz="1200">
              <a:solidFill>
                <a:prstClr val="black"/>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SimSun" panose="02010600030101010101" pitchFamily="2" charset="-122"/>
              </a:rPr>
              <a:t>6</a:t>
            </a:fld>
            <a:endParaRPr lang="zh-CN" altLang="en-US" sz="1200">
              <a:latin typeface="Calibri" panose="020F0502020204030204"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panose="020F0502020204030204"/>
                <a:ea typeface="SimSun" panose="02010600030101010101" pitchFamily="2" charset="-122"/>
              </a:rPr>
              <a:t>12</a:t>
            </a:fld>
            <a:endParaRPr lang="zh-CN" altLang="en-US">
              <a:solidFill>
                <a:prstClr val="black"/>
              </a:solidFill>
              <a:latin typeface="Calibri" panose="020F0502020204030204"/>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3625327"/>
            <a:ext cx="9144000" cy="1518173"/>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t>2022/2/17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t>2022/2/17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t>2022/2/17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t>2022/2/17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t>2022/2/17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t>2022/2/17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2022/2/17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t>2022/2/17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microsoft.com/office/2007/relationships/hdphoto" Target="../media/hdphoto7.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slide" Target="slide5.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12.xml"/><Relationship Id="rId7" Type="http://schemas.openxmlformats.org/officeDocument/2006/relationships/slide" Target="slide5.xml"/><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8.wdp"/><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3.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microsoft.com/office/2007/relationships/hdphoto" Target="../media/hdphoto7.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2.jpeg"/><Relationship Id="rId2" Type="http://schemas.openxmlformats.org/officeDocument/2006/relationships/tags" Target="../tags/tag13.xml"/><Relationship Id="rId1" Type="http://schemas.openxmlformats.org/officeDocument/2006/relationships/tags" Target="../tags/tag12.xml"/><Relationship Id="rId6" Type="http://schemas.microsoft.com/office/2007/relationships/hdphoto" Target="../media/hdphoto8.wdp"/><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11.wdp"/><Relationship Id="rId4" Type="http://schemas.openxmlformats.org/officeDocument/2006/relationships/image" Target="../media/image57.png"/><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3.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microsoft.com/office/2007/relationships/hdphoto" Target="../media/hdphoto2.wdp"/><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2.png"/><Relationship Id="rId2" Type="http://schemas.openxmlformats.org/officeDocument/2006/relationships/tags" Target="../tags/tag3.xml"/><Relationship Id="rId16" Type="http://schemas.microsoft.com/office/2007/relationships/hdphoto" Target="../media/hdphoto3.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1.jpeg"/><Relationship Id="rId5" Type="http://schemas.openxmlformats.org/officeDocument/2006/relationships/tags" Target="../tags/tag6.xml"/><Relationship Id="rId15" Type="http://schemas.openxmlformats.org/officeDocument/2006/relationships/image" Target="../media/image14.png"/><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7.xml"/><Relationship Id="rId1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microsoft.com/office/2007/relationships/hdphoto" Target="../media/hdphoto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9.png"/><Relationship Id="rId5" Type="http://schemas.microsoft.com/office/2007/relationships/hdphoto" Target="../media/hdphoto10.wdp"/><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image" Target="../media/image61.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a:fillRect/>
          </a:stretch>
        </p:blipFill>
        <p:spPr>
          <a:xfrm>
            <a:off x="-1" y="0"/>
            <a:ext cx="9144001" cy="5143500"/>
          </a:xfrm>
          <a:prstGeom prst="rect">
            <a:avLst/>
          </a:prstGeom>
        </p:spPr>
      </p:pic>
      <p:pic>
        <p:nvPicPr>
          <p:cNvPr id="22" name="图片 21"/>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01898" y="-108858"/>
            <a:ext cx="3401524" cy="51435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a:fillRect/>
          </a:stretch>
        </p:blipFill>
        <p:spPr>
          <a:xfrm>
            <a:off x="-1" y="688019"/>
            <a:ext cx="589556" cy="201163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4643"/>
            <a:ext cx="9144000" cy="2985516"/>
          </a:xfrm>
          <a:prstGeom prst="rect">
            <a:avLst/>
          </a:prstGeom>
        </p:spPr>
      </p:pic>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5166" y="3510114"/>
            <a:ext cx="4810161" cy="1162478"/>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7063631" y="-46408"/>
            <a:ext cx="1759996" cy="734428"/>
          </a:xfrm>
          <a:prstGeom prst="rect">
            <a:avLst/>
          </a:prstGeom>
        </p:spPr>
      </p:pic>
      <p:pic>
        <p:nvPicPr>
          <p:cNvPr id="15" name="3"/>
          <p:cNvPicPr>
            <a:picLocks noChangeAspect="1"/>
          </p:cNvPicPr>
          <p:nvPr/>
        </p:nvPicPr>
        <p:blipFill rotWithShape="1">
          <a:blip r:embed="rId9" cstate="print">
            <a:extLst>
              <a:ext uri="{28A0092B-C50C-407E-A947-70E740481C1C}">
                <a14:useLocalDpi xmlns:a14="http://schemas.microsoft.com/office/drawing/2010/main" val="0"/>
              </a:ext>
            </a:extLst>
          </a:blip>
          <a:srcRect l="62933" t="24889" r="2934"/>
          <a:stretch>
            <a:fillRect/>
          </a:stretch>
        </p:blipFill>
        <p:spPr>
          <a:xfrm>
            <a:off x="7459870" y="0"/>
            <a:ext cx="1846689" cy="2154644"/>
          </a:xfrm>
          <a:prstGeom prst="rect">
            <a:avLst/>
          </a:prstGeom>
        </p:spPr>
      </p:pic>
      <p:sp>
        <p:nvSpPr>
          <p:cNvPr id="16" name="WordArt 4"/>
          <p:cNvSpPr>
            <a:spLocks noChangeArrowheads="1" noChangeShapeType="1" noTextEdit="1"/>
          </p:cNvSpPr>
          <p:nvPr/>
        </p:nvSpPr>
        <p:spPr bwMode="auto">
          <a:xfrm>
            <a:off x="3760246" y="2346244"/>
            <a:ext cx="2953314" cy="1301157"/>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contourClr>
                <a:srgbClr val="00FFFF"/>
              </a:contourClr>
            </a:sp3d>
          </a:bodyPr>
          <a:lstStyle/>
          <a:p>
            <a:pPr algn="ctr">
              <a:defRPr/>
            </a:pPr>
            <a:r>
              <a:rPr lang="en-US" sz="2800" kern="10" dirty="0" err="1">
                <a:ln w="9525">
                  <a:round/>
                </a:ln>
                <a:solidFill>
                  <a:srgbClr val="00FFFF"/>
                </a:solidFill>
                <a:latin typeface="Times New Roman" panose="02020603050405020304" pitchFamily="18" charset="0"/>
                <a:cs typeface="Times New Roman" panose="02020603050405020304" pitchFamily="18" charset="0"/>
              </a:rPr>
              <a:t>Tập</a:t>
            </a:r>
            <a:r>
              <a:rPr lang="en-US" sz="2800" kern="10" dirty="0">
                <a:ln w="9525">
                  <a:round/>
                </a:ln>
                <a:solidFill>
                  <a:srgbClr val="00FFFF"/>
                </a:solidFill>
                <a:latin typeface="Times New Roman" panose="02020603050405020304" pitchFamily="18" charset="0"/>
                <a:cs typeface="Times New Roman" panose="02020603050405020304" pitchFamily="18" charset="0"/>
              </a:rPr>
              <a:t> </a:t>
            </a:r>
            <a:r>
              <a:rPr lang="en-US" sz="2800" kern="10" dirty="0" err="1">
                <a:ln w="9525">
                  <a:round/>
                </a:ln>
                <a:solidFill>
                  <a:srgbClr val="00FFFF"/>
                </a:solidFill>
                <a:latin typeface="Times New Roman" panose="02020603050405020304" pitchFamily="18" charset="0"/>
                <a:cs typeface="Times New Roman" panose="02020603050405020304" pitchFamily="18" charset="0"/>
              </a:rPr>
              <a:t>đọc</a:t>
            </a:r>
            <a:endParaRPr lang="en-US" sz="2800" kern="10" dirty="0">
              <a:ln w="9525">
                <a:round/>
              </a:ln>
              <a:solidFill>
                <a:srgbClr val="00FFFF"/>
              </a:solidFill>
              <a:latin typeface="Times New Roman" panose="02020603050405020304" pitchFamily="18" charset="0"/>
              <a:cs typeface="Times New Roman" panose="02020603050405020304" pitchFamily="18" charset="0"/>
            </a:endParaRPr>
          </a:p>
          <a:p>
            <a:pPr algn="ctr">
              <a:defRPr/>
            </a:pPr>
            <a:r>
              <a:rPr lang="en-US" sz="2800" kern="10" dirty="0" err="1">
                <a:ln w="9525">
                  <a:round/>
                </a:ln>
                <a:solidFill>
                  <a:srgbClr val="FF0000"/>
                </a:solidFill>
                <a:latin typeface="Times New Roman" panose="02020603050405020304" pitchFamily="18" charset="0"/>
                <a:cs typeface="Times New Roman" panose="02020603050405020304" pitchFamily="18" charset="0"/>
              </a:rPr>
              <a:t>Cái</a:t>
            </a:r>
            <a:r>
              <a:rPr lang="en-US" sz="2800" kern="10" dirty="0">
                <a:ln w="9525">
                  <a:round/>
                </a:ln>
                <a:solidFill>
                  <a:srgbClr val="FF0000"/>
                </a:solidFill>
                <a:latin typeface="Times New Roman" panose="02020603050405020304" pitchFamily="18" charset="0"/>
                <a:cs typeface="Times New Roman" panose="02020603050405020304" pitchFamily="18" charset="0"/>
              </a:rPr>
              <a:t> </a:t>
            </a:r>
            <a:r>
              <a:rPr lang="en-US" sz="2800" kern="10" dirty="0" err="1">
                <a:ln w="9525">
                  <a:round/>
                </a:ln>
                <a:solidFill>
                  <a:srgbClr val="FF0000"/>
                </a:solidFill>
                <a:latin typeface="Times New Roman" panose="02020603050405020304" pitchFamily="18" charset="0"/>
                <a:cs typeface="Times New Roman" panose="02020603050405020304" pitchFamily="18" charset="0"/>
              </a:rPr>
              <a:t>cầu</a:t>
            </a:r>
            <a:endParaRPr lang="en-US" sz="2800" kern="10" dirty="0">
              <a:ln w="9525">
                <a:round/>
              </a:ln>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603936" y="905705"/>
            <a:ext cx="5152373" cy="1323439"/>
          </a:xfrm>
          <a:prstGeom prst="rect">
            <a:avLst/>
          </a:prstGeom>
        </p:spPr>
        <p:txBody>
          <a:bodyPr wrap="none">
            <a:spAutoFit/>
          </a:bodyPr>
          <a:lstStyle/>
          <a:p>
            <a:pPr algn="ctr">
              <a:defRPr/>
            </a:pPr>
            <a:r>
              <a:rPr lang="en-US" sz="40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a:t>
            </a:r>
            <a:r>
              <a:rPr lang="en-US" sz="40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0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giảng</a:t>
            </a:r>
            <a:r>
              <a:rPr lang="en-US" sz="40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0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điện</a:t>
            </a:r>
            <a:r>
              <a:rPr lang="en-US" sz="40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0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tử</a:t>
            </a:r>
            <a:r>
              <a:rPr lang="en-US" sz="40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40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lớp</a:t>
            </a:r>
            <a:r>
              <a:rPr lang="en-US" sz="40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3</a:t>
            </a:r>
          </a:p>
          <a:p>
            <a:pPr algn="ctr">
              <a:defRPr/>
            </a:pPr>
            <a:r>
              <a:rPr lang="en-US" sz="4000" b="1" kern="10" dirty="0" err="1"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Tuần</a:t>
            </a:r>
            <a:r>
              <a:rPr lang="en-US" sz="4000" b="1" kern="10" dirty="0" smtClean="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22</a:t>
            </a:r>
            <a:endParaRPr lang="en-US" sz="4000" b="1" kern="10" dirty="0">
              <a:ln w="9525">
                <a:solidFill>
                  <a:srgbClr val="80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11" name="Rectangle 3"/>
          <p:cNvSpPr txBox="1">
            <a:spLocks noChangeArrowheads="1"/>
          </p:cNvSpPr>
          <p:nvPr/>
        </p:nvSpPr>
        <p:spPr bwMode="auto">
          <a:xfrm>
            <a:off x="679947" y="128955"/>
            <a:ext cx="87010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New Roman" pitchFamily="18" charset="0"/>
              </a:defRPr>
            </a:lvl1pPr>
            <a:lvl2pPr marL="742950" indent="-285750">
              <a:defRPr sz="3000">
                <a:solidFill>
                  <a:schemeClr val="tx1"/>
                </a:solidFill>
                <a:latin typeface="Times New Roman" pitchFamily="18" charset="0"/>
              </a:defRPr>
            </a:lvl2pPr>
            <a:lvl3pPr marL="1143000" indent="-228600">
              <a:defRPr sz="3000">
                <a:solidFill>
                  <a:schemeClr val="tx1"/>
                </a:solidFill>
                <a:latin typeface="Times New Roman" pitchFamily="18" charset="0"/>
              </a:defRPr>
            </a:lvl3pPr>
            <a:lvl4pPr marL="1600200" indent="-228600">
              <a:defRPr sz="3000">
                <a:solidFill>
                  <a:schemeClr val="tx1"/>
                </a:solidFill>
                <a:latin typeface="Times New Roman" pitchFamily="18" charset="0"/>
              </a:defRPr>
            </a:lvl4pPr>
            <a:lvl5pPr marL="2057400" indent="-228600">
              <a:defRPr sz="3000">
                <a:solidFill>
                  <a:schemeClr val="tx1"/>
                </a:solidFill>
                <a:latin typeface="Times New Roman" pitchFamily="18" charset="0"/>
              </a:defRPr>
            </a:lvl5pPr>
            <a:lvl6pPr marL="2514600" indent="-228600" eaLnBrk="0" fontAlgn="base" hangingPunct="0">
              <a:spcBef>
                <a:spcPct val="0"/>
              </a:spcBef>
              <a:spcAft>
                <a:spcPct val="0"/>
              </a:spcAft>
              <a:defRPr sz="3000">
                <a:solidFill>
                  <a:schemeClr val="tx1"/>
                </a:solidFill>
                <a:latin typeface="Times New Roman" pitchFamily="18" charset="0"/>
              </a:defRPr>
            </a:lvl6pPr>
            <a:lvl7pPr marL="2971800" indent="-228600" eaLnBrk="0" fontAlgn="base" hangingPunct="0">
              <a:spcBef>
                <a:spcPct val="0"/>
              </a:spcBef>
              <a:spcAft>
                <a:spcPct val="0"/>
              </a:spcAft>
              <a:defRPr sz="3000">
                <a:solidFill>
                  <a:schemeClr val="tx1"/>
                </a:solidFill>
                <a:latin typeface="Times New Roman" pitchFamily="18" charset="0"/>
              </a:defRPr>
            </a:lvl7pPr>
            <a:lvl8pPr marL="3429000" indent="-228600" eaLnBrk="0" fontAlgn="base" hangingPunct="0">
              <a:spcBef>
                <a:spcPct val="0"/>
              </a:spcBef>
              <a:spcAft>
                <a:spcPct val="0"/>
              </a:spcAft>
              <a:defRPr sz="3000">
                <a:solidFill>
                  <a:schemeClr val="tx1"/>
                </a:solidFill>
                <a:latin typeface="Times New Roman" pitchFamily="18" charset="0"/>
              </a:defRPr>
            </a:lvl8pPr>
            <a:lvl9pPr marL="3886200" indent="-228600" eaLnBrk="0" fontAlgn="base" hangingPunct="0">
              <a:spcBef>
                <a:spcPct val="0"/>
              </a:spcBef>
              <a:spcAft>
                <a:spcPct val="0"/>
              </a:spcAft>
              <a:defRPr sz="3000">
                <a:solidFill>
                  <a:schemeClr val="tx1"/>
                </a:solidFill>
                <a:latin typeface="Times New Roman" pitchFamily="18" charset="0"/>
              </a:defRPr>
            </a:lvl9pPr>
          </a:lstStyle>
          <a:p>
            <a:pPr algn="ctr" eaLnBrk="1" hangingPunct="1">
              <a:lnSpc>
                <a:spcPct val="80000"/>
              </a:lnSpc>
              <a:spcBef>
                <a:spcPct val="20000"/>
              </a:spcBef>
              <a:buFont typeface="Arial" charset="0"/>
              <a:buNone/>
            </a:pPr>
            <a:r>
              <a:rPr lang="en-US" altLang="en-US" sz="3200" b="1" dirty="0" err="1" smtClean="0">
                <a:cs typeface="Times New Roman" pitchFamily="18" charset="0"/>
              </a:rPr>
              <a:t>Trường</a:t>
            </a:r>
            <a:r>
              <a:rPr lang="en-US" altLang="en-US" sz="3200" b="1" dirty="0" smtClean="0">
                <a:cs typeface="Times New Roman" pitchFamily="18" charset="0"/>
              </a:rPr>
              <a:t> </a:t>
            </a:r>
            <a:r>
              <a:rPr lang="en-US" altLang="en-US" sz="3200" b="1" dirty="0" err="1" smtClean="0">
                <a:cs typeface="Times New Roman" pitchFamily="18" charset="0"/>
              </a:rPr>
              <a:t>Tiểu</a:t>
            </a:r>
            <a:r>
              <a:rPr lang="en-US" altLang="en-US" sz="3200" b="1" dirty="0" smtClean="0">
                <a:cs typeface="Times New Roman" pitchFamily="18" charset="0"/>
              </a:rPr>
              <a:t> </a:t>
            </a:r>
            <a:r>
              <a:rPr lang="en-US" altLang="en-US" sz="3200" b="1" dirty="0" err="1" smtClean="0">
                <a:cs typeface="Times New Roman" pitchFamily="18" charset="0"/>
              </a:rPr>
              <a:t>học</a:t>
            </a:r>
            <a:r>
              <a:rPr lang="en-US" altLang="en-US" sz="3200" b="1" dirty="0" smtClean="0">
                <a:cs typeface="Times New Roman" pitchFamily="18" charset="0"/>
              </a:rPr>
              <a:t> </a:t>
            </a:r>
            <a:r>
              <a:rPr lang="en-US" altLang="en-US" sz="3200" b="1" dirty="0" err="1" smtClean="0">
                <a:cs typeface="Times New Roman" pitchFamily="18" charset="0"/>
              </a:rPr>
              <a:t>Ái</a:t>
            </a:r>
            <a:r>
              <a:rPr lang="en-US" altLang="en-US" sz="3200" b="1" dirty="0" smtClean="0">
                <a:cs typeface="Times New Roman" pitchFamily="18" charset="0"/>
              </a:rPr>
              <a:t> </a:t>
            </a:r>
            <a:r>
              <a:rPr lang="en-US" altLang="en-US" sz="3200" b="1" dirty="0" err="1" smtClean="0">
                <a:cs typeface="Times New Roman" pitchFamily="18" charset="0"/>
              </a:rPr>
              <a:t>Mộ</a:t>
            </a:r>
            <a:r>
              <a:rPr lang="en-US" altLang="en-US" sz="3200" b="1" dirty="0" smtClean="0">
                <a:cs typeface="Times New Roman" pitchFamily="18" charset="0"/>
              </a:rPr>
              <a:t> A</a:t>
            </a:r>
            <a:endParaRPr lang="en-US" altLang="en-US" sz="3200" b="1" dirty="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style.rotation</p:attrName>
                                        </p:attrNameLst>
                                      </p:cBhvr>
                                      <p:tavLst>
                                        <p:tav tm="0">
                                          <p:val>
                                            <p:fltVal val="720"/>
                                          </p:val>
                                        </p:tav>
                                        <p:tav tm="100000">
                                          <p:val>
                                            <p:fltVal val="0"/>
                                          </p:val>
                                        </p:tav>
                                      </p:tavLst>
                                    </p:anim>
                                    <p:anim calcmode="lin" valueType="num">
                                      <p:cBhvr>
                                        <p:cTn id="39" dur="2000" fill="hold"/>
                                        <p:tgtEl>
                                          <p:spTgt spid="16"/>
                                        </p:tgtEl>
                                        <p:attrNameLst>
                                          <p:attrName>ppt_h</p:attrName>
                                        </p:attrNameLst>
                                      </p:cBhvr>
                                      <p:tavLst>
                                        <p:tav tm="0">
                                          <p:val>
                                            <p:fltVal val="0"/>
                                          </p:val>
                                        </p:tav>
                                        <p:tav tm="100000">
                                          <p:val>
                                            <p:strVal val="#ppt_h"/>
                                          </p:val>
                                        </p:tav>
                                      </p:tavLst>
                                    </p:anim>
                                    <p:anim calcmode="lin" valueType="num">
                                      <p:cBhvr>
                                        <p:cTn id="40"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panose="020B0604020202020204"/>
                </a:rPr>
                <a:t>Luyện</a:t>
              </a:r>
              <a:r>
                <a:rPr lang="en-US" sz="2400" b="1" dirty="0">
                  <a:solidFill>
                    <a:prstClr val="black"/>
                  </a:solidFill>
                  <a:latin typeface="Calibri" panose="020F0502020204030204" pitchFamily="34" charset="0"/>
                  <a:cs typeface="Calibri" panose="020F0502020204030204" pitchFamily="34" charset="0"/>
                  <a:sym typeface="Arial" panose="020B0604020202020204"/>
                </a:rPr>
                <a:t> </a:t>
              </a:r>
              <a:r>
                <a:rPr lang="en-US" sz="2400" b="1" err="1">
                  <a:solidFill>
                    <a:prstClr val="black"/>
                  </a:solidFill>
                  <a:latin typeface="Calibri" panose="020F0502020204030204" pitchFamily="34" charset="0"/>
                  <a:cs typeface="Calibri" panose="020F0502020204030204" pitchFamily="34" charset="0"/>
                  <a:sym typeface="Arial" panose="020B0604020202020204"/>
                </a:rPr>
                <a:t>đọc</a:t>
              </a:r>
              <a:r>
                <a:rPr lang="en-US" sz="2400" b="1">
                  <a:solidFill>
                    <a:prstClr val="black"/>
                  </a:solidFill>
                  <a:latin typeface="Calibri" panose="020F0502020204030204" pitchFamily="34" charset="0"/>
                  <a:cs typeface="Calibri" panose="020F0502020204030204" pitchFamily="34" charset="0"/>
                  <a:sym typeface="Arial" panose="020B0604020202020204"/>
                </a:rPr>
                <a:t> câu dài</a:t>
              </a:r>
              <a:endParaRPr lang="en-US" sz="2400" b="1" dirty="0">
                <a:solidFill>
                  <a:prstClr val="black"/>
                </a:solidFill>
                <a:latin typeface="Calibri" panose="020F0502020204030204" pitchFamily="34" charset="0"/>
                <a:cs typeface="Calibri" panose="020F0502020204030204" pitchFamily="34" charset="0"/>
                <a:sym typeface="Arial" panose="020B0604020202020204"/>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
        <p:nvSpPr>
          <p:cNvPr id="29" name="Text Box 7"/>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41" name="Text Box 10"/>
          <p:cNvSpPr txBox="1">
            <a:spLocks noChangeArrowheads="1"/>
          </p:cNvSpPr>
          <p:nvPr/>
        </p:nvSpPr>
        <p:spPr bwMode="auto">
          <a:xfrm>
            <a:off x="2678243" y="1358161"/>
            <a:ext cx="51244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400" b="1" i="1">
                <a:solidFill>
                  <a:srgbClr val="0000FF"/>
                </a:solidFill>
                <a:latin typeface="Times New Roman" panose="02020603050405020304" pitchFamily="18" charset="0"/>
              </a:rPr>
              <a:t>Cha gửi cho con chiếc ảnh cái cầu</a:t>
            </a:r>
          </a:p>
          <a:p>
            <a:pPr eaLnBrk="1" hangingPunct="1">
              <a:spcBef>
                <a:spcPct val="50000"/>
              </a:spcBef>
            </a:pPr>
            <a:r>
              <a:rPr lang="en-US" altLang="vi-VN" sz="2400" b="1" i="1">
                <a:solidFill>
                  <a:srgbClr val="0000FF"/>
                </a:solidFill>
                <a:latin typeface="Times New Roman" panose="02020603050405020304" pitchFamily="18" charset="0"/>
              </a:rPr>
              <a:t>Cha vừa bắc xong qua dòng sông sâu</a:t>
            </a:r>
          </a:p>
          <a:p>
            <a:pPr eaLnBrk="1" hangingPunct="1">
              <a:spcBef>
                <a:spcPct val="50000"/>
              </a:spcBef>
            </a:pPr>
            <a:r>
              <a:rPr lang="en-US" altLang="vi-VN" sz="2400" b="1" i="1">
                <a:solidFill>
                  <a:srgbClr val="0000FF"/>
                </a:solidFill>
                <a:latin typeface="Times New Roman" panose="02020603050405020304" pitchFamily="18" charset="0"/>
              </a:rPr>
              <a:t>Xe lửa sắp qua, thư cha nói thế</a:t>
            </a:r>
          </a:p>
          <a:p>
            <a:pPr eaLnBrk="1" hangingPunct="1">
              <a:spcBef>
                <a:spcPct val="50000"/>
              </a:spcBef>
            </a:pPr>
            <a:r>
              <a:rPr lang="en-US" altLang="vi-VN" sz="2400" b="1" i="1">
                <a:solidFill>
                  <a:srgbClr val="0000FF"/>
                </a:solidFill>
                <a:latin typeface="Times New Roman" panose="02020603050405020304" pitchFamily="18" charset="0"/>
              </a:rPr>
              <a:t>Con cho mẹ xem, cho xem hơi lâu.</a:t>
            </a:r>
          </a:p>
        </p:txBody>
      </p:sp>
      <p:sp>
        <p:nvSpPr>
          <p:cNvPr id="42" name="Line 14"/>
          <p:cNvSpPr>
            <a:spLocks noChangeShapeType="1"/>
          </p:cNvSpPr>
          <p:nvPr/>
        </p:nvSpPr>
        <p:spPr bwMode="auto">
          <a:xfrm flipH="1">
            <a:off x="4835655" y="1466111"/>
            <a:ext cx="109538" cy="30956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43" name="Line 15"/>
          <p:cNvSpPr>
            <a:spLocks noChangeShapeType="1"/>
          </p:cNvSpPr>
          <p:nvPr/>
        </p:nvSpPr>
        <p:spPr bwMode="auto">
          <a:xfrm flipH="1">
            <a:off x="7172455" y="1466111"/>
            <a:ext cx="109538" cy="30956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44" name="Line 16"/>
          <p:cNvSpPr>
            <a:spLocks noChangeShapeType="1"/>
          </p:cNvSpPr>
          <p:nvPr/>
        </p:nvSpPr>
        <p:spPr bwMode="auto">
          <a:xfrm flipH="1">
            <a:off x="4695955" y="2561486"/>
            <a:ext cx="109538" cy="30956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45" name="Line 17"/>
          <p:cNvSpPr>
            <a:spLocks noChangeShapeType="1"/>
          </p:cNvSpPr>
          <p:nvPr/>
        </p:nvSpPr>
        <p:spPr bwMode="auto">
          <a:xfrm flipH="1">
            <a:off x="5076955" y="1996336"/>
            <a:ext cx="109538" cy="30956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46" name="Line 18"/>
          <p:cNvSpPr>
            <a:spLocks noChangeShapeType="1"/>
          </p:cNvSpPr>
          <p:nvPr/>
        </p:nvSpPr>
        <p:spPr bwMode="auto">
          <a:xfrm flipH="1">
            <a:off x="7516943" y="1996336"/>
            <a:ext cx="109537" cy="30956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47" name="Line 19"/>
          <p:cNvSpPr>
            <a:spLocks noChangeShapeType="1"/>
          </p:cNvSpPr>
          <p:nvPr/>
        </p:nvSpPr>
        <p:spPr bwMode="auto">
          <a:xfrm flipH="1">
            <a:off x="7586793" y="2028086"/>
            <a:ext cx="109537" cy="30956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48" name="Line 20"/>
          <p:cNvSpPr>
            <a:spLocks noChangeShapeType="1"/>
          </p:cNvSpPr>
          <p:nvPr/>
        </p:nvSpPr>
        <p:spPr bwMode="auto">
          <a:xfrm flipH="1">
            <a:off x="7269293" y="3029799"/>
            <a:ext cx="109537" cy="30956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49" name="Line 21"/>
          <p:cNvSpPr>
            <a:spLocks noChangeShapeType="1"/>
          </p:cNvSpPr>
          <p:nvPr/>
        </p:nvSpPr>
        <p:spPr bwMode="auto">
          <a:xfrm flipH="1">
            <a:off x="6696205" y="2553549"/>
            <a:ext cx="109538" cy="30956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50" name="Line 22"/>
          <p:cNvSpPr>
            <a:spLocks noChangeShapeType="1"/>
          </p:cNvSpPr>
          <p:nvPr/>
        </p:nvSpPr>
        <p:spPr bwMode="auto">
          <a:xfrm flipH="1">
            <a:off x="7185155" y="3029799"/>
            <a:ext cx="109538" cy="309562"/>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51" name="Line 23"/>
          <p:cNvSpPr>
            <a:spLocks noChangeShapeType="1"/>
          </p:cNvSpPr>
          <p:nvPr/>
        </p:nvSpPr>
        <p:spPr bwMode="auto">
          <a:xfrm flipH="1">
            <a:off x="4932493" y="3148861"/>
            <a:ext cx="109537" cy="30956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a:lstStyle/>
          <a:p>
            <a:endParaRPr lang="vi-VN"/>
          </a:p>
        </p:txBody>
      </p:sp>
      <p:sp>
        <p:nvSpPr>
          <p:cNvPr id="52" name="Text Box 34"/>
          <p:cNvSpPr txBox="1">
            <a:spLocks noChangeArrowheads="1"/>
          </p:cNvSpPr>
          <p:nvPr/>
        </p:nvSpPr>
        <p:spPr bwMode="auto">
          <a:xfrm>
            <a:off x="2248030" y="1888386"/>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spcBef>
                <a:spcPct val="50000"/>
              </a:spcBef>
            </a:pPr>
            <a:r>
              <a:rPr lang="en-US" altLang="vi-VN" sz="2400" b="1" i="1">
                <a:solidFill>
                  <a:srgbClr val="FF0000"/>
                </a:solidFill>
                <a:latin typeface="Times New Roman" panose="02020603050405020304" pitchFamily="18" charset="0"/>
              </a:rPr>
              <a:t>vừa bắc xong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par>
                                <p:cTn id="18" presetID="16" presetClass="entr" presetSubtype="2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par>
                                <p:cTn id="27" presetID="16" presetClass="entr" presetSubtype="21"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arn(inVertical)">
                                      <p:cBhvr>
                                        <p:cTn id="29" dur="500"/>
                                        <p:tgtEl>
                                          <p:spTgt spid="47"/>
                                        </p:tgtEl>
                                      </p:cBhvr>
                                    </p:animEffect>
                                  </p:childTnLst>
                                </p:cTn>
                              </p:par>
                              <p:par>
                                <p:cTn id="30" presetID="16" presetClass="entr" presetSubtype="21"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inVertical)">
                                      <p:cBhvr>
                                        <p:cTn id="41" dur="500"/>
                                        <p:tgtEl>
                                          <p:spTgt spid="48"/>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ox(in)">
                                      <p:cBhvr>
                                        <p:cTn id="4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rot="20979710">
            <a:off x="-278832" y="97316"/>
            <a:ext cx="2144879" cy="1454959"/>
            <a:chOff x="561349" y="4605800"/>
            <a:chExt cx="3186101" cy="1587730"/>
          </a:xfrm>
        </p:grpSpPr>
        <p:pic>
          <p:nvPicPr>
            <p:cNvPr id="30" name="Picture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15" name="Picture 15"/>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5759" b="100000" l="54722" r="100000">
                        <a14:foregroundMark x1="61111" y1="91051" x2="61111" y2="91051"/>
                        <a14:foregroundMark x1="63056" y1="85992" x2="63056" y2="85992"/>
                        <a14:foregroundMark x1="63056" y1="92607" x2="63056" y2="92607"/>
                        <a14:foregroundMark x1="64167" y1="97276" x2="64167" y2="97276"/>
                        <a14:foregroundMark x1="73889" y1="98054" x2="73889" y2="98054"/>
                        <a14:foregroundMark x1="80833" y1="96887" x2="80833" y2="96887"/>
                        <a14:foregroundMark x1="92500" y1="69261" x2="92500" y2="69261"/>
                        <a14:foregroundMark x1="86944" y1="71984" x2="86944" y2="71984"/>
                        <a14:foregroundMark x1="61389" y1="85603" x2="61389" y2="85603"/>
                        <a14:foregroundMark x1="60556" y1="90661" x2="60556" y2="90661"/>
                        <a14:foregroundMark x1="64722" y1="85603" x2="64722" y2="85603"/>
                        <a14:foregroundMark x1="60000" y1="83658" x2="60000" y2="83658"/>
                        <a14:foregroundMark x1="60000" y1="82101" x2="60000" y2="82101"/>
                        <a14:foregroundMark x1="78611" y1="69650" x2="78611" y2="69650"/>
                        <a14:foregroundMark x1="75556" y1="70428" x2="75556" y2="70428"/>
                        <a14:foregroundMark x1="73611" y1="71206" x2="73611" y2="71206"/>
                        <a14:foregroundMark x1="80833" y1="72763" x2="80833" y2="72763"/>
                        <a14:foregroundMark x1="72500" y1="75097" x2="72500" y2="75097"/>
                        <a14:foregroundMark x1="72500" y1="78210" x2="72500" y2="78210"/>
                        <a14:foregroundMark x1="64722" y1="98444" x2="64722" y2="98444"/>
                        <a14:foregroundMark x1="85278" y1="86770" x2="85278" y2="86770"/>
                        <a14:foregroundMark x1="58056" y1="84825" x2="58056" y2="84825"/>
                        <a14:foregroundMark x1="57778" y1="87160" x2="57778" y2="87160"/>
                        <a14:foregroundMark x1="57778" y1="87938" x2="57778" y2="87938"/>
                        <a14:foregroundMark x1="56389" y1="87549" x2="56389" y2="87549"/>
                        <a14:foregroundMark x1="56667" y1="85992" x2="56667" y2="85992"/>
                        <a14:foregroundMark x1="56389" y1="86770" x2="56389" y2="86770"/>
                        <a14:foregroundMark x1="55556" y1="89883" x2="55556" y2="89883"/>
                        <a14:foregroundMark x1="56111" y1="91829" x2="56111" y2="91829"/>
                        <a14:backgroundMark x1="70833" y1="91829" x2="70556" y2="95331"/>
                        <a14:backgroundMark x1="70556" y1="94942" x2="69167" y2="99611"/>
                        <a14:backgroundMark x1="66111" y1="88327" x2="67778" y2="97665"/>
                        <a14:backgroundMark x1="62222" y1="95720" x2="60833" y2="98444"/>
                        <a14:backgroundMark x1="57222" y1="93385" x2="57500" y2="97665"/>
                        <a14:backgroundMark x1="68611" y1="83658" x2="71111" y2="85214"/>
                        <a14:backgroundMark x1="83056" y1="83658" x2="83333" y2="86381"/>
                        <a14:backgroundMark x1="83333" y1="94942" x2="84444" y2="94553"/>
                        <a14:backgroundMark x1="85833" y1="92607" x2="84722" y2="98833"/>
                        <a14:backgroundMark x1="82778" y1="96498" x2="80278" y2="87160"/>
                        <a14:backgroundMark x1="96667" y1="87938" x2="96944" y2="96887"/>
                        <a14:backgroundMark x1="57778" y1="90272" x2="57778" y2="90272"/>
                      </a14:backgroundRemoval>
                    </a14:imgEffect>
                  </a14:imgLayer>
                </a14:imgProps>
              </a:ext>
              <a:ext uri="{28A0092B-C50C-407E-A947-70E740481C1C}">
                <a14:useLocalDpi xmlns:a14="http://schemas.microsoft.com/office/drawing/2010/main" val="0"/>
              </a:ext>
            </a:extLst>
          </a:blip>
          <a:srcRect l="57583" t="65336"/>
          <a:stretch>
            <a:fillRect/>
          </a:stretch>
        </p:blipFill>
        <p:spPr bwMode="auto">
          <a:xfrm>
            <a:off x="-201725" y="4048562"/>
            <a:ext cx="1454468" cy="10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bwMode="auto">
          <a:xfrm>
            <a:off x="800100" y="1200150"/>
            <a:ext cx="6697980" cy="2374779"/>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r>
              <a:rPr lang="en-US" sz="3200" dirty="0">
                <a:solidFill>
                  <a:prstClr val="black"/>
                </a:solidFill>
                <a:latin typeface="Times New Roman" panose="02020603050405020304" pitchFamily="18" charset="0"/>
                <a:cs typeface="Times New Roman" panose="02020603050405020304" pitchFamily="18" charset="0"/>
              </a:rPr>
              <a:t>Cha gửi cho con chiếc ảnh cái cầu</a:t>
            </a:r>
          </a:p>
          <a:p>
            <a:pPr>
              <a:defRPr/>
            </a:pPr>
            <a:r>
              <a:rPr lang="en-US" sz="3200" dirty="0">
                <a:solidFill>
                  <a:prstClr val="black"/>
                </a:solidFill>
                <a:latin typeface="Times New Roman" panose="02020603050405020304" pitchFamily="18" charset="0"/>
                <a:cs typeface="Times New Roman" panose="02020603050405020304" pitchFamily="18" charset="0"/>
              </a:rPr>
              <a:t>Cha </a:t>
            </a:r>
            <a:r>
              <a:rPr lang="en-US" sz="3200" dirty="0">
                <a:solidFill>
                  <a:srgbClr val="C0504D"/>
                </a:solidFill>
                <a:latin typeface="Times New Roman" panose="02020603050405020304" pitchFamily="18" charset="0"/>
                <a:cs typeface="Times New Roman" panose="02020603050405020304" pitchFamily="18" charset="0"/>
              </a:rPr>
              <a:t>vừa bắc xong </a:t>
            </a:r>
            <a:r>
              <a:rPr lang="en-US" sz="3200" dirty="0">
                <a:solidFill>
                  <a:prstClr val="black"/>
                </a:solidFill>
                <a:latin typeface="Times New Roman" panose="02020603050405020304" pitchFamily="18" charset="0"/>
                <a:cs typeface="Times New Roman" panose="02020603050405020304" pitchFamily="18" charset="0"/>
              </a:rPr>
              <a:t>qua dòng sông sâu</a:t>
            </a:r>
          </a:p>
          <a:p>
            <a:pPr>
              <a:defRPr/>
            </a:pPr>
            <a:r>
              <a:rPr lang="en-US" sz="3200" dirty="0">
                <a:solidFill>
                  <a:prstClr val="black"/>
                </a:solidFill>
                <a:latin typeface="Times New Roman" panose="02020603050405020304" pitchFamily="18" charset="0"/>
                <a:cs typeface="Times New Roman" panose="02020603050405020304" pitchFamily="18" charset="0"/>
              </a:rPr>
              <a:t>Xe lửa sắp qua, thư cha nói thế</a:t>
            </a:r>
          </a:p>
          <a:p>
            <a:pPr>
              <a:defRPr/>
            </a:pPr>
            <a:r>
              <a:rPr lang="en-US" sz="3200" dirty="0">
                <a:solidFill>
                  <a:prstClr val="black"/>
                </a:solidFill>
                <a:latin typeface="Times New Roman" panose="02020603050405020304" pitchFamily="18" charset="0"/>
                <a:cs typeface="Times New Roman" panose="02020603050405020304" pitchFamily="18" charset="0"/>
              </a:rPr>
              <a:t>Con cho mẹ xem, cho xem hơi lâu.</a:t>
            </a:r>
          </a:p>
          <a:p>
            <a:pPr>
              <a:defRPr/>
            </a:pPr>
            <a:endParaRPr lang="en-US" sz="3200" dirty="0">
              <a:solidFill>
                <a:prstClr val="black"/>
              </a:solidFill>
              <a:latin typeface="VNI-Algerian" pitchFamily="2" charset="0"/>
              <a:cs typeface="Times New Roman" panose="02020603050405020304" pitchFamily="18" charset="0"/>
            </a:endParaRPr>
          </a:p>
        </p:txBody>
      </p:sp>
      <p:cxnSp>
        <p:nvCxnSpPr>
          <p:cNvPr id="21" name="Straight Connector 6"/>
          <p:cNvCxnSpPr>
            <a:cxnSpLocks noChangeShapeType="1"/>
          </p:cNvCxnSpPr>
          <p:nvPr/>
        </p:nvCxnSpPr>
        <p:spPr bwMode="auto">
          <a:xfrm flipH="1">
            <a:off x="3567986" y="1362009"/>
            <a:ext cx="85725" cy="277415"/>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8"/>
          <p:cNvCxnSpPr>
            <a:cxnSpLocks noChangeShapeType="1"/>
          </p:cNvCxnSpPr>
          <p:nvPr/>
        </p:nvCxnSpPr>
        <p:spPr bwMode="auto">
          <a:xfrm flipH="1">
            <a:off x="3843544" y="1926667"/>
            <a:ext cx="85725" cy="228600"/>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0"/>
          <p:cNvCxnSpPr>
            <a:cxnSpLocks noChangeShapeType="1"/>
          </p:cNvCxnSpPr>
          <p:nvPr/>
        </p:nvCxnSpPr>
        <p:spPr bwMode="auto">
          <a:xfrm flipH="1">
            <a:off x="3740791" y="2849336"/>
            <a:ext cx="85725" cy="285750"/>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4"/>
          <p:cNvCxnSpPr>
            <a:cxnSpLocks noChangeShapeType="1"/>
          </p:cNvCxnSpPr>
          <p:nvPr/>
        </p:nvCxnSpPr>
        <p:spPr bwMode="auto">
          <a:xfrm flipH="1">
            <a:off x="3418699" y="2370909"/>
            <a:ext cx="83005" cy="264523"/>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5"/>
          <p:cNvCxnSpPr>
            <a:cxnSpLocks noChangeShapeType="1"/>
          </p:cNvCxnSpPr>
          <p:nvPr/>
        </p:nvCxnSpPr>
        <p:spPr bwMode="auto">
          <a:xfrm flipH="1">
            <a:off x="6682963" y="2867722"/>
            <a:ext cx="85725" cy="244078"/>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6"/>
          <p:cNvCxnSpPr>
            <a:cxnSpLocks noChangeShapeType="1"/>
          </p:cNvCxnSpPr>
          <p:nvPr/>
        </p:nvCxnSpPr>
        <p:spPr bwMode="auto">
          <a:xfrm flipH="1">
            <a:off x="6621051" y="2880818"/>
            <a:ext cx="95250" cy="244079"/>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Horizontal Scroll 33"/>
          <p:cNvSpPr/>
          <p:nvPr/>
        </p:nvSpPr>
        <p:spPr>
          <a:xfrm>
            <a:off x="7333246" y="271080"/>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b="1" kern="0">
                <a:solidFill>
                  <a:sysClr val="windowText" lastClr="000000"/>
                </a:solidFill>
                <a:latin typeface="Times New Roman" panose="02020603050405020304" pitchFamily="18" charset="0"/>
                <a:cs typeface="Times New Roman" panose="02020603050405020304" pitchFamily="18" charset="0"/>
              </a:rPr>
              <a:t>SGK/34 - 35</a:t>
            </a:r>
            <a:endParaRPr lang="en-US" sz="2100" b="1" kern="0" dirty="0">
              <a:solidFill>
                <a:sysClr val="windowText" lastClr="000000"/>
              </a:solidFill>
              <a:latin typeface="Times New Roman" panose="02020603050405020304" pitchFamily="18" charset="0"/>
              <a:cs typeface="Times New Roman" panose="02020603050405020304" pitchFamily="18" charset="0"/>
            </a:endParaRPr>
          </a:p>
        </p:txBody>
      </p:sp>
      <p:grpSp>
        <p:nvGrpSpPr>
          <p:cNvPr id="57" name="Group 56"/>
          <p:cNvGrpSpPr/>
          <p:nvPr/>
        </p:nvGrpSpPr>
        <p:grpSpPr>
          <a:xfrm>
            <a:off x="3198671" y="-5863"/>
            <a:ext cx="2266729" cy="839507"/>
            <a:chOff x="7897046" y="159791"/>
            <a:chExt cx="3600451" cy="625649"/>
          </a:xfrm>
        </p:grpSpPr>
        <p:sp>
          <p:nvSpPr>
            <p:cNvPr id="58" name="Rectangle: Rounded Corners 43"/>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9646634" y="159791"/>
              <a:ext cx="184731" cy="584775"/>
            </a:xfrm>
            <a:prstGeom prst="rect">
              <a:avLst/>
            </a:prstGeom>
          </p:spPr>
          <p:txBody>
            <a:bodyPr wrap="none">
              <a:spAutoFit/>
            </a:bodyPr>
            <a:lstStyle/>
            <a:p>
              <a:pPr algn="ctr">
                <a:defRPr/>
              </a:pPr>
              <a:endParaRPr lang="en-US" sz="3200" b="1" dirty="0">
                <a:solidFill>
                  <a:prstClr val="black"/>
                </a:solidFill>
                <a:latin typeface="Calibri" panose="020F0502020204030204" pitchFamily="34" charset="0"/>
                <a:cs typeface="Calibri" panose="020F0502020204030204" pitchFamily="34" charset="0"/>
                <a:sym typeface="Arial" panose="020B0604020202020204"/>
              </a:endParaRPr>
            </a:p>
          </p:txBody>
        </p:sp>
      </p:grpSp>
      <p:pic>
        <p:nvPicPr>
          <p:cNvPr id="60" name="Picture 1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a:fillRect/>
          </a:stretch>
        </p:blipFill>
        <p:spPr bwMode="auto">
          <a:xfrm>
            <a:off x="5545675" y="101075"/>
            <a:ext cx="650239" cy="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2559257" y="133152"/>
            <a:ext cx="559139"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itle 1"/>
          <p:cNvSpPr txBox="1"/>
          <p:nvPr/>
        </p:nvSpPr>
        <p:spPr>
          <a:xfrm>
            <a:off x="3308684" y="190293"/>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dirty="0" smtClean="0">
                <a:solidFill>
                  <a:schemeClr val="accent6">
                    <a:lumMod val="10000"/>
                  </a:schemeClr>
                </a:solidFill>
                <a:latin typeface="Times New Roman" panose="02020603050405020304" pitchFamily="18" charset="0"/>
                <a:cs typeface="Times New Roman" panose="02020603050405020304" pitchFamily="18" charset="0"/>
              </a:rPr>
              <a:t>Học sinh đọc lại </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0-#ppt_w/2"/>
                                          </p:val>
                                        </p:tav>
                                        <p:tav tm="100000">
                                          <p:val>
                                            <p:strVal val="#ppt_x"/>
                                          </p:val>
                                        </p:tav>
                                      </p:tavLst>
                                    </p:anim>
                                    <p:anim calcmode="lin" valueType="num">
                                      <p:cBhvr additive="base">
                                        <p:cTn id="13" dur="500" fill="hold"/>
                                        <p:tgtEl>
                                          <p:spTgt spid="5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additive="base">
                                        <p:cTn id="16" dur="500" fill="hold"/>
                                        <p:tgtEl>
                                          <p:spTgt spid="60"/>
                                        </p:tgtEl>
                                        <p:attrNameLst>
                                          <p:attrName>ppt_x</p:attrName>
                                        </p:attrNameLst>
                                      </p:cBhvr>
                                      <p:tavLst>
                                        <p:tav tm="0">
                                          <p:val>
                                            <p:strVal val="0-#ppt_w/2"/>
                                          </p:val>
                                        </p:tav>
                                        <p:tav tm="100000">
                                          <p:val>
                                            <p:strVal val="#ppt_x"/>
                                          </p:val>
                                        </p:tav>
                                      </p:tavLst>
                                    </p:anim>
                                    <p:anim calcmode="lin" valueType="num">
                                      <p:cBhvr additive="base">
                                        <p:cTn id="17" dur="500" fill="hold"/>
                                        <p:tgtEl>
                                          <p:spTgt spid="60"/>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additive="base">
                                        <p:cTn id="20" dur="500" fill="hold"/>
                                        <p:tgtEl>
                                          <p:spTgt spid="61"/>
                                        </p:tgtEl>
                                        <p:attrNameLst>
                                          <p:attrName>ppt_x</p:attrName>
                                        </p:attrNameLst>
                                      </p:cBhvr>
                                      <p:tavLst>
                                        <p:tav tm="0">
                                          <p:val>
                                            <p:strVal val="0-#ppt_w/2"/>
                                          </p:val>
                                        </p:tav>
                                        <p:tav tm="100000">
                                          <p:val>
                                            <p:strVal val="#ppt_x"/>
                                          </p:val>
                                        </p:tav>
                                      </p:tavLst>
                                    </p:anim>
                                    <p:anim calcmode="lin" valueType="num">
                                      <p:cBhvr additive="base">
                                        <p:cTn id="21"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851792" y="1205528"/>
            <a:ext cx="2460366" cy="1089241"/>
            <a:chOff x="6239376" y="567923"/>
            <a:chExt cx="2566175" cy="1085980"/>
          </a:xfrm>
        </p:grpSpPr>
        <p:sp>
          <p:nvSpPr>
            <p:cNvPr id="9" name="Freeform 34"/>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C59DE3"/>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0" name="任意多边形 18"/>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C59DE3"/>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endParaRPr>
            </a:p>
          </p:txBody>
        </p:sp>
        <p:grpSp>
          <p:nvGrpSpPr>
            <p:cNvPr id="11" name="Group 4"/>
            <p:cNvGrpSpPr>
              <a:grpSpLocks noChangeAspect="1"/>
            </p:cNvGrpSpPr>
            <p:nvPr/>
          </p:nvGrpSpPr>
          <p:grpSpPr bwMode="auto">
            <a:xfrm flipV="1">
              <a:off x="6239376" y="567923"/>
              <a:ext cx="739929" cy="763583"/>
              <a:chOff x="1308" y="1009"/>
              <a:chExt cx="1001" cy="1033"/>
            </a:xfrm>
            <a:solidFill>
              <a:srgbClr val="EAB01D"/>
            </a:solidFill>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000000"/>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2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grpSp>
      </p:grpSp>
      <p:sp>
        <p:nvSpPr>
          <p:cNvPr id="27" name="Rectangle 26"/>
          <p:cNvSpPr/>
          <p:nvPr/>
        </p:nvSpPr>
        <p:spPr>
          <a:xfrm>
            <a:off x="1378235" y="1675425"/>
            <a:ext cx="1372492" cy="584775"/>
          </a:xfrm>
          <a:prstGeom prst="rect">
            <a:avLst/>
          </a:prstGeom>
        </p:spPr>
        <p:txBody>
          <a:bodyPr wrap="none">
            <a:spAutoFit/>
          </a:bodyPr>
          <a:lstStyle/>
          <a:p>
            <a:pPr lvl="0" algn="ctr">
              <a:defRPr/>
            </a:pPr>
            <a:r>
              <a:rPr lang="vi-VN" sz="3200" b="1" kern="0">
                <a:solidFill>
                  <a:srgbClr val="7030A0"/>
                </a:solidFill>
                <a:latin typeface="Calibri" panose="020F0502020204030204" pitchFamily="34" charset="0"/>
                <a:cs typeface="Calibri" panose="020F0502020204030204" pitchFamily="34" charset="0"/>
                <a:sym typeface="Arial" panose="020B0604020202020204"/>
              </a:rPr>
              <a:t>Xe lửa</a:t>
            </a:r>
            <a:r>
              <a:rPr lang="vi-VN" sz="3200" b="1" kern="0">
                <a:solidFill>
                  <a:schemeClr val="accent5"/>
                </a:solidFill>
                <a:latin typeface="Calibri" panose="020F0502020204030204" pitchFamily="34" charset="0"/>
                <a:cs typeface="Calibri" panose="020F0502020204030204" pitchFamily="34" charset="0"/>
                <a:sym typeface="Arial" panose="020B0604020202020204"/>
              </a:rPr>
              <a:t> </a:t>
            </a:r>
            <a:endParaRPr lang="en-US" sz="3200" b="1" kern="0" dirty="0">
              <a:solidFill>
                <a:schemeClr val="accent5"/>
              </a:solidFill>
              <a:latin typeface="Calibri" panose="020F0502020204030204" pitchFamily="34" charset="0"/>
              <a:cs typeface="Calibri" panose="020F0502020204030204" pitchFamily="34" charset="0"/>
              <a:sym typeface="Arial" panose="020B0604020202020204"/>
            </a:endParaRPr>
          </a:p>
        </p:txBody>
      </p:sp>
      <p:grpSp>
        <p:nvGrpSpPr>
          <p:cNvPr id="28" name="Group 27"/>
          <p:cNvGrpSpPr/>
          <p:nvPr/>
        </p:nvGrpSpPr>
        <p:grpSpPr>
          <a:xfrm flipH="1">
            <a:off x="6754077" y="3301165"/>
            <a:ext cx="2238190" cy="841946"/>
            <a:chOff x="6292142" y="3416840"/>
            <a:chExt cx="2709695" cy="1162340"/>
          </a:xfrm>
        </p:grpSpPr>
        <p:sp>
          <p:nvSpPr>
            <p:cNvPr id="29" name="Freeform 34"/>
            <p:cNvSpPr>
              <a:spLocks noEditPoints="1"/>
            </p:cNvSpPr>
            <p:nvPr/>
          </p:nvSpPr>
          <p:spPr bwMode="auto">
            <a:xfrm>
              <a:off x="8311530" y="4090730"/>
              <a:ext cx="690307" cy="48845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0" name="任意多边形 24"/>
            <p:cNvSpPr/>
            <p:nvPr/>
          </p:nvSpPr>
          <p:spPr>
            <a:xfrm>
              <a:off x="6361345" y="4255820"/>
              <a:ext cx="1908934" cy="24895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endParaRPr>
            </a:p>
          </p:txBody>
        </p:sp>
        <p:grpSp>
          <p:nvGrpSpPr>
            <p:cNvPr id="31" name="Group 4"/>
            <p:cNvGrpSpPr>
              <a:grpSpLocks noChangeAspect="1"/>
            </p:cNvGrpSpPr>
            <p:nvPr/>
          </p:nvGrpSpPr>
          <p:grpSpPr bwMode="auto">
            <a:xfrm flipV="1">
              <a:off x="6292142" y="3416840"/>
              <a:ext cx="739929" cy="763583"/>
              <a:chOff x="1308" y="1009"/>
              <a:chExt cx="1001" cy="1033"/>
            </a:xfrm>
            <a:solidFill>
              <a:srgbClr val="E88087"/>
            </a:solidFill>
          </p:grpSpPr>
          <p:sp>
            <p:nvSpPr>
              <p:cNvPr id="3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4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grpSp>
      </p:grpSp>
      <p:sp>
        <p:nvSpPr>
          <p:cNvPr id="43" name="Rounded Rectangle 32"/>
          <p:cNvSpPr/>
          <p:nvPr/>
        </p:nvSpPr>
        <p:spPr>
          <a:xfrm>
            <a:off x="3450528" y="1720066"/>
            <a:ext cx="3014927" cy="51077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ctr"/>
            <a:r>
              <a:rPr lang="vi-VN" sz="2400">
                <a:solidFill>
                  <a:srgbClr val="000000"/>
                </a:solidFill>
                <a:latin typeface="Arial" panose="020B0604020202020204" pitchFamily="34" charset="0"/>
              </a:rPr>
              <a:t>Tàu hỏa</a:t>
            </a:r>
            <a:endParaRPr lang="en-US" sz="2400" b="1">
              <a:solidFill>
                <a:srgbClr val="000000"/>
              </a:solidFill>
              <a:latin typeface="Arial" panose="020B0604020202020204" pitchFamily="34" charset="0"/>
            </a:endParaRPr>
          </a:p>
        </p:txBody>
      </p:sp>
      <p:grpSp>
        <p:nvGrpSpPr>
          <p:cNvPr id="44" name="Group 43"/>
          <p:cNvGrpSpPr/>
          <p:nvPr/>
        </p:nvGrpSpPr>
        <p:grpSpPr>
          <a:xfrm>
            <a:off x="6281530" y="87464"/>
            <a:ext cx="2862470" cy="562281"/>
            <a:chOff x="7876269" y="104148"/>
            <a:chExt cx="3751868" cy="886120"/>
          </a:xfrm>
        </p:grpSpPr>
        <p:sp>
          <p:nvSpPr>
            <p:cNvPr id="45" name="Rectangle: Rounded Corners 43"/>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47" name="Rectangle 46"/>
          <p:cNvSpPr/>
          <p:nvPr/>
        </p:nvSpPr>
        <p:spPr>
          <a:xfrm>
            <a:off x="2061555" y="4394336"/>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panose="020B0604020202020204"/>
            </a:endParaRPr>
          </a:p>
        </p:txBody>
      </p:sp>
      <p:pic>
        <p:nvPicPr>
          <p:cNvPr id="49" name="Picture 48"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23" y="672134"/>
            <a:ext cx="2606642" cy="2606642"/>
          </a:xfrm>
          <a:prstGeom prst="rect">
            <a:avLst/>
          </a:prstGeom>
        </p:spPr>
      </p:pic>
      <p:pic>
        <p:nvPicPr>
          <p:cNvPr id="4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17200" r="100000">
                        <a14:backgroundMark x1="13892" y1="10098" x2="13892" y2="10098"/>
                        <a14:backgroundMark x1="15215" y1="13039" x2="15215" y2="13039"/>
                        <a14:backgroundMark x1="15546" y1="21961" x2="15546" y2="21961"/>
                        <a14:backgroundMark x1="23705" y1="30098" x2="23705" y2="30098"/>
                        <a14:backgroundMark x1="24256" y1="28529" x2="24256" y2="28529"/>
                        <a14:backgroundMark x1="24256" y1="28529" x2="24256" y2="28529"/>
                        <a14:backgroundMark x1="24256" y1="28529" x2="24256" y2="28529"/>
                        <a14:backgroundMark x1="24256" y1="27549" x2="24256" y2="27549"/>
                        <a14:backgroundMark x1="24421" y1="25882" x2="24421" y2="25882"/>
                        <a14:backgroundMark x1="24421" y1="25196" x2="24421" y2="25196"/>
                        <a14:backgroundMark x1="24421" y1="24902" x2="24421" y2="24902"/>
                        <a14:backgroundMark x1="24421" y1="24902" x2="24421" y2="24902"/>
                        <a14:backgroundMark x1="24587" y1="22255" x2="24587" y2="22255"/>
                      </a14:backgroundRemoval>
                    </a14:imgEffect>
                  </a14:imgLayer>
                </a14:imgProps>
              </a:ext>
              <a:ext uri="{28A0092B-C50C-407E-A947-70E740481C1C}">
                <a14:useLocalDpi xmlns:a14="http://schemas.microsoft.com/office/drawing/2010/main" val="0"/>
              </a:ext>
            </a:extLst>
          </a:blip>
          <a:srcRect l="75911" t="67877"/>
          <a:stretch>
            <a:fillRect/>
          </a:stretch>
        </p:blipFill>
        <p:spPr bwMode="auto">
          <a:xfrm>
            <a:off x="840007" y="3789300"/>
            <a:ext cx="1588233" cy="133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panose="020B0604020202020204"/>
                </a:rPr>
                <a:t>Luyện</a:t>
              </a:r>
              <a:r>
                <a:rPr lang="en-US" sz="2400" b="1" dirty="0">
                  <a:solidFill>
                    <a:prstClr val="black"/>
                  </a:solidFill>
                  <a:latin typeface="Calibri" panose="020F0502020204030204" pitchFamily="34" charset="0"/>
                  <a:cs typeface="Calibri" panose="020F0502020204030204" pitchFamily="34" charset="0"/>
                  <a:sym typeface="Arial" panose="020B0604020202020204"/>
                </a:rPr>
                <a:t> </a:t>
              </a:r>
              <a:r>
                <a:rPr lang="en-US" sz="2400" b="1" err="1">
                  <a:solidFill>
                    <a:prstClr val="black"/>
                  </a:solidFill>
                  <a:latin typeface="Calibri" panose="020F0502020204030204" pitchFamily="34" charset="0"/>
                  <a:cs typeface="Calibri" panose="020F0502020204030204" pitchFamily="34" charset="0"/>
                  <a:sym typeface="Arial" panose="020B0604020202020204"/>
                </a:rPr>
                <a:t>đọc</a:t>
              </a:r>
              <a:r>
                <a:rPr lang="en-US" sz="2400" b="1">
                  <a:solidFill>
                    <a:prstClr val="black"/>
                  </a:solidFill>
                  <a:latin typeface="Calibri" panose="020F0502020204030204" pitchFamily="34" charset="0"/>
                  <a:cs typeface="Calibri" panose="020F0502020204030204" pitchFamily="34" charset="0"/>
                  <a:sym typeface="Arial" panose="020B0604020202020204"/>
                </a:rPr>
                <a:t> câu dài</a:t>
              </a:r>
              <a:endParaRPr lang="en-US" sz="2400" b="1" dirty="0">
                <a:solidFill>
                  <a:prstClr val="black"/>
                </a:solidFill>
                <a:latin typeface="Calibri" panose="020F0502020204030204" pitchFamily="34" charset="0"/>
                <a:cs typeface="Calibri" panose="020F0502020204030204" pitchFamily="34" charset="0"/>
                <a:sym typeface="Arial" panose="020B0604020202020204"/>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
        <p:nvSpPr>
          <p:cNvPr id="29" name="Text Box 7"/>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11" name="Text Box 17"/>
          <p:cNvSpPr txBox="1">
            <a:spLocks noChangeArrowheads="1"/>
          </p:cNvSpPr>
          <p:nvPr/>
        </p:nvSpPr>
        <p:spPr bwMode="auto">
          <a:xfrm>
            <a:off x="2326341" y="2514507"/>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b="1" i="1">
                <a:solidFill>
                  <a:srgbClr val="0000FF"/>
                </a:solidFill>
              </a:rPr>
              <a:t>Những cái cầu ơi, </a:t>
            </a:r>
            <a:r>
              <a:rPr lang="en-US" altLang="vi-VN" b="1" i="1">
                <a:solidFill>
                  <a:srgbClr val="FF0000"/>
                </a:solidFill>
              </a:rPr>
              <a:t>yêu sao yêu ghê!</a:t>
            </a:r>
          </a:p>
        </p:txBody>
      </p:sp>
      <p:sp>
        <p:nvSpPr>
          <p:cNvPr id="12" name="Line 18"/>
          <p:cNvSpPr>
            <a:spLocks noChangeShapeType="1"/>
          </p:cNvSpPr>
          <p:nvPr/>
        </p:nvSpPr>
        <p:spPr bwMode="auto">
          <a:xfrm flipH="1">
            <a:off x="4648200" y="2652713"/>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19"/>
          <p:cNvSpPr>
            <a:spLocks noChangeShapeType="1"/>
          </p:cNvSpPr>
          <p:nvPr/>
        </p:nvSpPr>
        <p:spPr bwMode="auto">
          <a:xfrm flipH="1">
            <a:off x="6858000" y="2592388"/>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Line 20"/>
          <p:cNvSpPr>
            <a:spLocks noChangeShapeType="1"/>
          </p:cNvSpPr>
          <p:nvPr/>
        </p:nvSpPr>
        <p:spPr bwMode="auto">
          <a:xfrm flipH="1">
            <a:off x="6934200" y="2619375"/>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par>
                                <p:cTn id="16" presetID="4"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rot="20979710">
            <a:off x="-278832" y="97316"/>
            <a:ext cx="2144879" cy="1454959"/>
            <a:chOff x="561349" y="4605800"/>
            <a:chExt cx="3186101" cy="1587730"/>
          </a:xfrm>
        </p:grpSpPr>
        <p:pic>
          <p:nvPicPr>
            <p:cNvPr id="30" name="Picture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15" name="Picture 15"/>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5759" b="100000" l="54722" r="100000">
                        <a14:foregroundMark x1="61111" y1="91051" x2="61111" y2="91051"/>
                        <a14:foregroundMark x1="63056" y1="85992" x2="63056" y2="85992"/>
                        <a14:foregroundMark x1="63056" y1="92607" x2="63056" y2="92607"/>
                        <a14:foregroundMark x1="64167" y1="97276" x2="64167" y2="97276"/>
                        <a14:foregroundMark x1="73889" y1="98054" x2="73889" y2="98054"/>
                        <a14:foregroundMark x1="80833" y1="96887" x2="80833" y2="96887"/>
                        <a14:foregroundMark x1="92500" y1="69261" x2="92500" y2="69261"/>
                        <a14:foregroundMark x1="86944" y1="71984" x2="86944" y2="71984"/>
                        <a14:foregroundMark x1="61389" y1="85603" x2="61389" y2="85603"/>
                        <a14:foregroundMark x1="60556" y1="90661" x2="60556" y2="90661"/>
                        <a14:foregroundMark x1="64722" y1="85603" x2="64722" y2="85603"/>
                        <a14:foregroundMark x1="60000" y1="83658" x2="60000" y2="83658"/>
                        <a14:foregroundMark x1="60000" y1="82101" x2="60000" y2="82101"/>
                        <a14:foregroundMark x1="78611" y1="69650" x2="78611" y2="69650"/>
                        <a14:foregroundMark x1="75556" y1="70428" x2="75556" y2="70428"/>
                        <a14:foregroundMark x1="73611" y1="71206" x2="73611" y2="71206"/>
                        <a14:foregroundMark x1="80833" y1="72763" x2="80833" y2="72763"/>
                        <a14:foregroundMark x1="72500" y1="75097" x2="72500" y2="75097"/>
                        <a14:foregroundMark x1="72500" y1="78210" x2="72500" y2="78210"/>
                        <a14:foregroundMark x1="64722" y1="98444" x2="64722" y2="98444"/>
                        <a14:foregroundMark x1="85278" y1="86770" x2="85278" y2="86770"/>
                        <a14:foregroundMark x1="58056" y1="84825" x2="58056" y2="84825"/>
                        <a14:foregroundMark x1="57778" y1="87160" x2="57778" y2="87160"/>
                        <a14:foregroundMark x1="57778" y1="87938" x2="57778" y2="87938"/>
                        <a14:foregroundMark x1="56389" y1="87549" x2="56389" y2="87549"/>
                        <a14:foregroundMark x1="56667" y1="85992" x2="56667" y2="85992"/>
                        <a14:foregroundMark x1="56389" y1="86770" x2="56389" y2="86770"/>
                        <a14:foregroundMark x1="55556" y1="89883" x2="55556" y2="89883"/>
                        <a14:foregroundMark x1="56111" y1="91829" x2="56111" y2="91829"/>
                        <a14:backgroundMark x1="70833" y1="91829" x2="70556" y2="95331"/>
                        <a14:backgroundMark x1="70556" y1="94942" x2="69167" y2="99611"/>
                        <a14:backgroundMark x1="66111" y1="88327" x2="67778" y2="97665"/>
                        <a14:backgroundMark x1="62222" y1="95720" x2="60833" y2="98444"/>
                        <a14:backgroundMark x1="57222" y1="93385" x2="57500" y2="97665"/>
                        <a14:backgroundMark x1="68611" y1="83658" x2="71111" y2="85214"/>
                        <a14:backgroundMark x1="83056" y1="83658" x2="83333" y2="86381"/>
                        <a14:backgroundMark x1="83333" y1="94942" x2="84444" y2="94553"/>
                        <a14:backgroundMark x1="85833" y1="92607" x2="84722" y2="98833"/>
                        <a14:backgroundMark x1="82778" y1="96498" x2="80278" y2="87160"/>
                        <a14:backgroundMark x1="96667" y1="87938" x2="96944" y2="96887"/>
                        <a14:backgroundMark x1="57778" y1="90272" x2="57778" y2="90272"/>
                      </a14:backgroundRemoval>
                    </a14:imgEffect>
                  </a14:imgLayer>
                </a14:imgProps>
              </a:ext>
              <a:ext uri="{28A0092B-C50C-407E-A947-70E740481C1C}">
                <a14:useLocalDpi xmlns:a14="http://schemas.microsoft.com/office/drawing/2010/main" val="0"/>
              </a:ext>
            </a:extLst>
          </a:blip>
          <a:srcRect l="57583" t="65336"/>
          <a:stretch>
            <a:fillRect/>
          </a:stretch>
        </p:blipFill>
        <p:spPr bwMode="auto">
          <a:xfrm>
            <a:off x="-201725" y="4048562"/>
            <a:ext cx="1454468" cy="10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bwMode="auto">
          <a:xfrm>
            <a:off x="901337" y="1364122"/>
            <a:ext cx="7289074" cy="2352857"/>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US" sz="1650" dirty="0">
              <a:solidFill>
                <a:prstClr val="black"/>
              </a:solidFill>
              <a:latin typeface="Times New Roman" panose="02020603050405020304" pitchFamily="18" charset="0"/>
              <a:cs typeface="Times New Roman" panose="02020603050405020304" pitchFamily="18" charset="0"/>
            </a:endParaRPr>
          </a:p>
          <a:p>
            <a:pPr>
              <a:defRPr/>
            </a:pPr>
            <a:r>
              <a:rPr lang="en-US" sz="2800" dirty="0">
                <a:solidFill>
                  <a:prstClr val="black"/>
                </a:solidFill>
                <a:latin typeface="Times New Roman" panose="02020603050405020304" pitchFamily="18" charset="0"/>
                <a:cs typeface="Times New Roman" panose="02020603050405020304" pitchFamily="18" charset="0"/>
              </a:rPr>
              <a:t>Những cái cầu ơi, </a:t>
            </a:r>
            <a:r>
              <a:rPr lang="en-US" sz="2800" dirty="0">
                <a:solidFill>
                  <a:srgbClr val="C0504D"/>
                </a:solidFill>
                <a:latin typeface="Times New Roman" panose="02020603050405020304" pitchFamily="18" charset="0"/>
                <a:cs typeface="Times New Roman" panose="02020603050405020304" pitchFamily="18" charset="0"/>
              </a:rPr>
              <a:t>yêu sao yêu ghê!</a:t>
            </a:r>
          </a:p>
          <a:p>
            <a:pPr>
              <a:defRPr/>
            </a:pPr>
            <a:r>
              <a:rPr lang="en-US" sz="2800" dirty="0">
                <a:solidFill>
                  <a:prstClr val="black"/>
                </a:solidFill>
                <a:latin typeface="Times New Roman" panose="02020603050405020304" pitchFamily="18" charset="0"/>
                <a:cs typeface="Times New Roman" panose="02020603050405020304" pitchFamily="18" charset="0"/>
              </a:rPr>
              <a:t>Nhện qua chum nước bắc cầu tơ nhỏ</a:t>
            </a:r>
          </a:p>
          <a:p>
            <a:pPr>
              <a:defRPr/>
            </a:pPr>
            <a:r>
              <a:rPr lang="en-US" sz="2800" dirty="0">
                <a:solidFill>
                  <a:prstClr val="black"/>
                </a:solidFill>
                <a:latin typeface="Times New Roman" panose="02020603050405020304" pitchFamily="18" charset="0"/>
                <a:cs typeface="Times New Roman" panose="02020603050405020304" pitchFamily="18" charset="0"/>
              </a:rPr>
              <a:t>Con sáo sang sông, bắc cầu ngọn gió</a:t>
            </a:r>
          </a:p>
          <a:p>
            <a:pPr>
              <a:defRPr/>
            </a:pPr>
            <a:r>
              <a:rPr lang="en-US" sz="2800" dirty="0">
                <a:solidFill>
                  <a:prstClr val="black"/>
                </a:solidFill>
                <a:latin typeface="Times New Roman" panose="02020603050405020304" pitchFamily="18" charset="0"/>
                <a:cs typeface="Times New Roman" panose="02020603050405020304" pitchFamily="18" charset="0"/>
              </a:rPr>
              <a:t>Con kiến qua ngòi bắc cầu lá tre.</a:t>
            </a:r>
          </a:p>
        </p:txBody>
      </p:sp>
      <p:cxnSp>
        <p:nvCxnSpPr>
          <p:cNvPr id="21" name="Straight Connector 6"/>
          <p:cNvCxnSpPr>
            <a:cxnSpLocks noChangeShapeType="1"/>
          </p:cNvCxnSpPr>
          <p:nvPr/>
        </p:nvCxnSpPr>
        <p:spPr bwMode="auto">
          <a:xfrm flipH="1">
            <a:off x="3518624" y="1789165"/>
            <a:ext cx="85725" cy="277415"/>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8"/>
          <p:cNvCxnSpPr>
            <a:cxnSpLocks noChangeShapeType="1"/>
          </p:cNvCxnSpPr>
          <p:nvPr/>
        </p:nvCxnSpPr>
        <p:spPr bwMode="auto">
          <a:xfrm flipH="1">
            <a:off x="4043630" y="2173400"/>
            <a:ext cx="85725" cy="228600"/>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0"/>
          <p:cNvCxnSpPr>
            <a:cxnSpLocks noChangeShapeType="1"/>
          </p:cNvCxnSpPr>
          <p:nvPr/>
        </p:nvCxnSpPr>
        <p:spPr bwMode="auto">
          <a:xfrm flipH="1">
            <a:off x="3727425" y="2601089"/>
            <a:ext cx="85725" cy="285750"/>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4"/>
          <p:cNvCxnSpPr>
            <a:cxnSpLocks noChangeShapeType="1"/>
          </p:cNvCxnSpPr>
          <p:nvPr/>
        </p:nvCxnSpPr>
        <p:spPr bwMode="auto">
          <a:xfrm flipH="1">
            <a:off x="3604349" y="3024052"/>
            <a:ext cx="51702" cy="265786"/>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5"/>
          <p:cNvCxnSpPr>
            <a:cxnSpLocks noChangeShapeType="1"/>
          </p:cNvCxnSpPr>
          <p:nvPr/>
        </p:nvCxnSpPr>
        <p:spPr bwMode="auto">
          <a:xfrm flipH="1">
            <a:off x="5715686" y="3024052"/>
            <a:ext cx="77691" cy="265786"/>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6"/>
          <p:cNvCxnSpPr>
            <a:cxnSpLocks noChangeShapeType="1"/>
          </p:cNvCxnSpPr>
          <p:nvPr/>
        </p:nvCxnSpPr>
        <p:spPr bwMode="auto">
          <a:xfrm flipH="1">
            <a:off x="5665623" y="3024052"/>
            <a:ext cx="78052" cy="265786"/>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4" name="Group 43"/>
          <p:cNvGrpSpPr/>
          <p:nvPr/>
        </p:nvGrpSpPr>
        <p:grpSpPr>
          <a:xfrm>
            <a:off x="3198671" y="-5863"/>
            <a:ext cx="2266729" cy="839507"/>
            <a:chOff x="7897046" y="159791"/>
            <a:chExt cx="3600451" cy="625649"/>
          </a:xfrm>
        </p:grpSpPr>
        <p:sp>
          <p:nvSpPr>
            <p:cNvPr id="45" name="Rectangle: Rounded Corners 43"/>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9646634" y="159791"/>
              <a:ext cx="184731" cy="584775"/>
            </a:xfrm>
            <a:prstGeom prst="rect">
              <a:avLst/>
            </a:prstGeom>
          </p:spPr>
          <p:txBody>
            <a:bodyPr wrap="none">
              <a:spAutoFit/>
            </a:bodyPr>
            <a:lstStyle/>
            <a:p>
              <a:pPr algn="ctr">
                <a:defRPr/>
              </a:pPr>
              <a:endParaRPr lang="en-US" sz="3200" b="1" dirty="0">
                <a:solidFill>
                  <a:prstClr val="black"/>
                </a:solidFill>
                <a:latin typeface="Calibri" panose="020F0502020204030204" pitchFamily="34" charset="0"/>
                <a:cs typeface="Calibri" panose="020F0502020204030204" pitchFamily="34" charset="0"/>
                <a:sym typeface="Arial" panose="020B0604020202020204"/>
              </a:endParaRPr>
            </a:p>
          </p:txBody>
        </p:sp>
      </p:grpSp>
      <p:pic>
        <p:nvPicPr>
          <p:cNvPr id="47" name="Picture 1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a:fillRect/>
          </a:stretch>
        </p:blipFill>
        <p:spPr bwMode="auto">
          <a:xfrm>
            <a:off x="5545675" y="101075"/>
            <a:ext cx="650239" cy="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2559257" y="133152"/>
            <a:ext cx="559139"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itle 1"/>
          <p:cNvSpPr txBox="1"/>
          <p:nvPr/>
        </p:nvSpPr>
        <p:spPr>
          <a:xfrm>
            <a:off x="3308684" y="190293"/>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dirty="0" smtClean="0">
                <a:solidFill>
                  <a:schemeClr val="accent6">
                    <a:lumMod val="10000"/>
                  </a:schemeClr>
                </a:solidFill>
                <a:latin typeface="Times New Roman" panose="02020603050405020304" pitchFamily="18" charset="0"/>
                <a:cs typeface="Times New Roman" panose="02020603050405020304" pitchFamily="18" charset="0"/>
              </a:rPr>
              <a:t>Học sinh đọc lại </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500" fill="hold"/>
                                        <p:tgtEl>
                                          <p:spTgt spid="47"/>
                                        </p:tgtEl>
                                        <p:attrNameLst>
                                          <p:attrName>ppt_x</p:attrName>
                                        </p:attrNameLst>
                                      </p:cBhvr>
                                      <p:tavLst>
                                        <p:tav tm="0">
                                          <p:val>
                                            <p:strVal val="0-#ppt_w/2"/>
                                          </p:val>
                                        </p:tav>
                                        <p:tav tm="100000">
                                          <p:val>
                                            <p:strVal val="#ppt_x"/>
                                          </p:val>
                                        </p:tav>
                                      </p:tavLst>
                                    </p:anim>
                                    <p:anim calcmode="lin" valueType="num">
                                      <p:cBhvr additive="base">
                                        <p:cTn id="17" dur="500" fill="hold"/>
                                        <p:tgtEl>
                                          <p:spTgt spid="4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0-#ppt_w/2"/>
                                          </p:val>
                                        </p:tav>
                                        <p:tav tm="100000">
                                          <p:val>
                                            <p:strVal val="#ppt_x"/>
                                          </p:val>
                                        </p:tav>
                                      </p:tavLst>
                                    </p:anim>
                                    <p:anim calcmode="lin" valueType="num">
                                      <p:cBhvr additive="base">
                                        <p:cTn id="21"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p:cNvGrpSpPr/>
          <p:nvPr/>
        </p:nvGrpSpPr>
        <p:grpSpPr>
          <a:xfrm>
            <a:off x="-52751" y="100730"/>
            <a:ext cx="8507819" cy="1229746"/>
            <a:chOff x="1560044" y="1142346"/>
            <a:chExt cx="8995704" cy="1512000"/>
          </a:xfrm>
        </p:grpSpPr>
        <p:sp>
          <p:nvSpPr>
            <p:cNvPr id="25" name="Rounded Rectangle 23"/>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pic>
        <p:nvPicPr>
          <p:cNvPr id="31" name="Picture 30" descr="Icon&#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19734" t="14246" r="19393" b="7977"/>
          <a:stretch>
            <a:fillRect/>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a:fillRect/>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9" descr="DSC08869">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l="31339" t="14368" r="13852"/>
          <a:stretch>
            <a:fillRect/>
          </a:stretch>
        </p:blipFill>
        <p:spPr bwMode="auto">
          <a:xfrm>
            <a:off x="110983" y="1410257"/>
            <a:ext cx="3997554" cy="3788704"/>
          </a:xfrm>
          <a:prstGeom prst="rect">
            <a:avLst/>
          </a:prstGeom>
          <a:solidFill>
            <a:schemeClr val="tx1"/>
          </a:solidFill>
          <a:ln w="9525">
            <a:solidFill>
              <a:schemeClr val="tx1"/>
            </a:solidFill>
            <a:miter lim="800000"/>
            <a:headEnd/>
            <a:tailEnd/>
          </a:ln>
        </p:spPr>
      </p:pic>
      <p:sp>
        <p:nvSpPr>
          <p:cNvPr id="13" name="Text Box 25"/>
          <p:cNvSpPr txBox="1">
            <a:spLocks noChangeArrowheads="1"/>
          </p:cNvSpPr>
          <p:nvPr/>
        </p:nvSpPr>
        <p:spPr bwMode="auto">
          <a:xfrm>
            <a:off x="110983" y="131049"/>
            <a:ext cx="77678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Chum</a:t>
            </a:r>
            <a:r>
              <a:rPr lang="en-US" altLang="en-US" sz="2800" b="1">
                <a:solidFill>
                  <a:srgbClr val="CC3300"/>
                </a:solidFill>
                <a:latin typeface="Times New Roman" panose="02020603050405020304" pitchFamily="18" charset="0"/>
                <a:cs typeface="Times New Roman" panose="02020603050405020304" pitchFamily="18" charset="0"/>
              </a:rPr>
              <a:t> </a:t>
            </a:r>
            <a:r>
              <a:rPr lang="en-US" altLang="en-US" sz="2800">
                <a:solidFill>
                  <a:srgbClr val="CC3300"/>
                </a:solidFill>
                <a:latin typeface="Times New Roman" panose="02020603050405020304" pitchFamily="18" charset="0"/>
                <a:cs typeface="Times New Roman" panose="02020603050405020304" pitchFamily="18" charset="0"/>
              </a:rPr>
              <a:t>: đồ vật bằng đất nung loại to, miệng tròn, giữa phình ra, dùng để đựng nước hoặc các loại hạt.</a:t>
            </a:r>
          </a:p>
        </p:txBody>
      </p:sp>
      <p:pic>
        <p:nvPicPr>
          <p:cNvPr id="14" name="Picture 2" descr="gal4adeaf96501c2[1]"/>
          <p:cNvPicPr>
            <a:picLocks noChangeAspect="1" noChangeArrowheads="1"/>
          </p:cNvPicPr>
          <p:nvPr/>
        </p:nvPicPr>
        <p:blipFill>
          <a:blip r:embed="rId7">
            <a:lum bright="20000" contrast="20000"/>
            <a:extLst>
              <a:ext uri="{28A0092B-C50C-407E-A947-70E740481C1C}">
                <a14:useLocalDpi xmlns:a14="http://schemas.microsoft.com/office/drawing/2010/main" val="0"/>
              </a:ext>
            </a:extLst>
          </a:blip>
          <a:srcRect/>
          <a:stretch>
            <a:fillRect/>
          </a:stretch>
        </p:blipFill>
        <p:spPr>
          <a:xfrm>
            <a:off x="4187065" y="1410257"/>
            <a:ext cx="4104271" cy="3788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4"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p:cNvGrpSpPr/>
          <p:nvPr/>
        </p:nvGrpSpPr>
        <p:grpSpPr>
          <a:xfrm>
            <a:off x="-52751" y="100730"/>
            <a:ext cx="8507819" cy="1229746"/>
            <a:chOff x="1560044" y="1142346"/>
            <a:chExt cx="8995704" cy="1512000"/>
          </a:xfrm>
        </p:grpSpPr>
        <p:sp>
          <p:nvSpPr>
            <p:cNvPr id="25" name="Rounded Rectangle 23"/>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19" name="KSO_Shape"/>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5">
              <a:solidFill>
                <a:srgbClr val="FFFFFF"/>
              </a:solidFill>
              <a:latin typeface="黑体" panose="02010609060101010101" pitchFamily="49" charset="-122"/>
              <a:ea typeface="黑体" panose="02010609060101010101" pitchFamily="49" charset="-122"/>
            </a:endParaRPr>
          </a:p>
        </p:txBody>
      </p:sp>
      <p:sp>
        <p:nvSpPr>
          <p:cNvPr id="20" name="KSO_Shape"/>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19734" t="14246" r="19393" b="7977"/>
          <a:stretch>
            <a:fillRect/>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a:fillRect/>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1"/>
          <p:cNvSpPr txBox="1">
            <a:spLocks noChangeArrowheads="1"/>
          </p:cNvSpPr>
          <p:nvPr/>
        </p:nvSpPr>
        <p:spPr bwMode="auto">
          <a:xfrm>
            <a:off x="-275592" y="67407"/>
            <a:ext cx="8953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i="1">
                <a:solidFill>
                  <a:srgbClr val="FF0000"/>
                </a:solidFill>
                <a:latin typeface="Times New Roman" panose="02020603050405020304" pitchFamily="18" charset="0"/>
                <a:cs typeface="Times New Roman" panose="02020603050405020304" pitchFamily="18" charset="0"/>
              </a:rPr>
              <a:t> </a:t>
            </a:r>
            <a:r>
              <a:rPr lang="en-US" altLang="vi-VN" sz="3600" b="1" i="1">
                <a:latin typeface="Times New Roman" panose="02020603050405020304" pitchFamily="18" charset="0"/>
                <a:cs typeface="Times New Roman" panose="02020603050405020304" pitchFamily="18" charset="0"/>
              </a:rPr>
              <a:t>Ngòi </a:t>
            </a:r>
            <a:r>
              <a:rPr lang="en-US" altLang="vi-VN" sz="3600" b="1" i="1">
                <a:solidFill>
                  <a:srgbClr val="FF0000"/>
                </a:solidFill>
                <a:latin typeface="Times New Roman" panose="02020603050405020304" pitchFamily="18" charset="0"/>
                <a:cs typeface="Times New Roman" panose="02020603050405020304" pitchFamily="18" charset="0"/>
              </a:rPr>
              <a:t>: </a:t>
            </a:r>
            <a:r>
              <a:rPr lang="en-US" altLang="vi-VN" sz="3600">
                <a:solidFill>
                  <a:srgbClr val="FF0000"/>
                </a:solidFill>
                <a:latin typeface="Times New Roman" panose="02020603050405020304" pitchFamily="18" charset="0"/>
                <a:cs typeface="Times New Roman" panose="02020603050405020304" pitchFamily="18" charset="0"/>
              </a:rPr>
              <a:t>dòng nước chảy tự nhiên, thông </a:t>
            </a:r>
          </a:p>
          <a:p>
            <a:pPr algn="ctr" eaLnBrk="1" hangingPunct="1">
              <a:spcBef>
                <a:spcPct val="0"/>
              </a:spcBef>
              <a:buFontTx/>
              <a:buNone/>
            </a:pPr>
            <a:r>
              <a:rPr lang="en-US" altLang="vi-VN" sz="3600">
                <a:solidFill>
                  <a:srgbClr val="FF0000"/>
                </a:solidFill>
                <a:latin typeface="Times New Roman" panose="02020603050405020304" pitchFamily="18" charset="0"/>
                <a:cs typeface="Times New Roman" panose="02020603050405020304" pitchFamily="18" charset="0"/>
              </a:rPr>
              <a:t>với sông hoặc đầm, hồ. </a:t>
            </a:r>
          </a:p>
        </p:txBody>
      </p:sp>
      <p:pic>
        <p:nvPicPr>
          <p:cNvPr id="29" name="Picture 3" descr="DSC08866">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71600"/>
            <a:ext cx="9144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panose="020B0604020202020204"/>
                </a:rPr>
                <a:t>Luyện</a:t>
              </a:r>
              <a:r>
                <a:rPr lang="en-US" sz="2400" b="1" dirty="0">
                  <a:solidFill>
                    <a:prstClr val="black"/>
                  </a:solidFill>
                  <a:latin typeface="Calibri" panose="020F0502020204030204" pitchFamily="34" charset="0"/>
                  <a:cs typeface="Calibri" panose="020F0502020204030204" pitchFamily="34" charset="0"/>
                  <a:sym typeface="Arial" panose="020B0604020202020204"/>
                </a:rPr>
                <a:t> </a:t>
              </a:r>
              <a:r>
                <a:rPr lang="en-US" sz="2400" b="1" err="1">
                  <a:solidFill>
                    <a:prstClr val="black"/>
                  </a:solidFill>
                  <a:latin typeface="Calibri" panose="020F0502020204030204" pitchFamily="34" charset="0"/>
                  <a:cs typeface="Calibri" panose="020F0502020204030204" pitchFamily="34" charset="0"/>
                  <a:sym typeface="Arial" panose="020B0604020202020204"/>
                </a:rPr>
                <a:t>đọc</a:t>
              </a:r>
              <a:r>
                <a:rPr lang="en-US" sz="2400" b="1">
                  <a:solidFill>
                    <a:prstClr val="black"/>
                  </a:solidFill>
                  <a:latin typeface="Calibri" panose="020F0502020204030204" pitchFamily="34" charset="0"/>
                  <a:cs typeface="Calibri" panose="020F0502020204030204" pitchFamily="34" charset="0"/>
                  <a:sym typeface="Arial" panose="020B0604020202020204"/>
                </a:rPr>
                <a:t> câu dài</a:t>
              </a:r>
              <a:endParaRPr lang="en-US" sz="2400" b="1" dirty="0">
                <a:solidFill>
                  <a:prstClr val="black"/>
                </a:solidFill>
                <a:latin typeface="Calibri" panose="020F0502020204030204" pitchFamily="34" charset="0"/>
                <a:cs typeface="Calibri" panose="020F0502020204030204" pitchFamily="34" charset="0"/>
                <a:sym typeface="Arial" panose="020B0604020202020204"/>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
        <p:nvSpPr>
          <p:cNvPr id="29" name="Text Box 7"/>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11" name="Text Box 17"/>
          <p:cNvSpPr txBox="1">
            <a:spLocks noChangeArrowheads="1"/>
          </p:cNvSpPr>
          <p:nvPr/>
        </p:nvSpPr>
        <p:spPr bwMode="auto">
          <a:xfrm>
            <a:off x="1556655" y="1917023"/>
            <a:ext cx="61055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b="1">
                <a:solidFill>
                  <a:srgbClr val="0000FF"/>
                </a:solidFill>
              </a:rPr>
              <a:t>  </a:t>
            </a:r>
            <a:r>
              <a:rPr lang="en-US" altLang="vi-VN" b="1" i="1">
                <a:solidFill>
                  <a:srgbClr val="0000FF"/>
                </a:solidFill>
              </a:rPr>
              <a:t>Dưới cầu, thuyền chở đá, chở vôi</a:t>
            </a:r>
          </a:p>
          <a:p>
            <a:pPr eaLnBrk="1" hangingPunct="1">
              <a:spcBef>
                <a:spcPct val="50000"/>
              </a:spcBef>
            </a:pPr>
            <a:r>
              <a:rPr lang="en-US" altLang="vi-VN" b="1" i="1">
                <a:solidFill>
                  <a:srgbClr val="0000FF"/>
                </a:solidFill>
              </a:rPr>
              <a:t> Thuyền buồm đi ngược, thuyền thoi đi xuôi.</a:t>
            </a:r>
            <a:endParaRPr lang="en-US" altLang="vi-VN" b="1" i="1">
              <a:solidFill>
                <a:srgbClr val="FF0000"/>
              </a:solidFill>
            </a:endParaRPr>
          </a:p>
        </p:txBody>
      </p:sp>
      <p:sp>
        <p:nvSpPr>
          <p:cNvPr id="12" name="Line 18"/>
          <p:cNvSpPr>
            <a:spLocks noChangeShapeType="1"/>
          </p:cNvSpPr>
          <p:nvPr/>
        </p:nvSpPr>
        <p:spPr bwMode="auto">
          <a:xfrm flipH="1">
            <a:off x="4982480" y="2050373"/>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19"/>
          <p:cNvSpPr>
            <a:spLocks noChangeShapeType="1"/>
          </p:cNvSpPr>
          <p:nvPr/>
        </p:nvSpPr>
        <p:spPr bwMode="auto">
          <a:xfrm flipH="1">
            <a:off x="3072718" y="2017035"/>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Line 20"/>
          <p:cNvSpPr>
            <a:spLocks noChangeShapeType="1"/>
          </p:cNvSpPr>
          <p:nvPr/>
        </p:nvSpPr>
        <p:spPr bwMode="auto">
          <a:xfrm flipH="1">
            <a:off x="4757055" y="2569485"/>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5" name="Line 21"/>
          <p:cNvSpPr>
            <a:spLocks noChangeShapeType="1"/>
          </p:cNvSpPr>
          <p:nvPr/>
        </p:nvSpPr>
        <p:spPr bwMode="auto">
          <a:xfrm flipH="1">
            <a:off x="6069918" y="2004335"/>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6" name="Line 22"/>
          <p:cNvSpPr>
            <a:spLocks noChangeShapeType="1"/>
          </p:cNvSpPr>
          <p:nvPr/>
        </p:nvSpPr>
        <p:spPr bwMode="auto">
          <a:xfrm flipH="1">
            <a:off x="6014355" y="2004335"/>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 name="Line 23"/>
          <p:cNvSpPr>
            <a:spLocks noChangeShapeType="1"/>
          </p:cNvSpPr>
          <p:nvPr/>
        </p:nvSpPr>
        <p:spPr bwMode="auto">
          <a:xfrm flipH="1">
            <a:off x="7233555" y="2566310"/>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 name="Line 24"/>
          <p:cNvSpPr>
            <a:spLocks noChangeShapeType="1"/>
          </p:cNvSpPr>
          <p:nvPr/>
        </p:nvSpPr>
        <p:spPr bwMode="auto">
          <a:xfrm flipH="1">
            <a:off x="7271655" y="2569485"/>
            <a:ext cx="762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par>
                                <p:cTn id="21" presetID="4"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par>
                                <p:cTn id="24" presetID="4"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500"/>
                                        <p:tgtEl>
                                          <p:spTgt spid="14"/>
                                        </p:tgtEl>
                                      </p:cBhvr>
                                    </p:animEffect>
                                  </p:childTnLst>
                                </p:cTn>
                              </p:par>
                              <p:par>
                                <p:cTn id="32" presetID="4"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ox(in)">
                                      <p:cBhvr>
                                        <p:cTn id="34" dur="500"/>
                                        <p:tgtEl>
                                          <p:spTgt spid="17"/>
                                        </p:tgtEl>
                                      </p:cBhvr>
                                    </p:animEffect>
                                  </p:childTnLst>
                                </p:cTn>
                              </p:par>
                              <p:par>
                                <p:cTn id="35" presetID="4"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rot="20979710">
            <a:off x="-278832" y="97316"/>
            <a:ext cx="2144879" cy="1454959"/>
            <a:chOff x="561349" y="4605800"/>
            <a:chExt cx="3186101" cy="1587730"/>
          </a:xfrm>
        </p:grpSpPr>
        <p:pic>
          <p:nvPicPr>
            <p:cNvPr id="30" name="Picture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15" name="Picture 15"/>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5759" b="100000" l="54722" r="100000">
                        <a14:foregroundMark x1="61111" y1="91051" x2="61111" y2="91051"/>
                        <a14:foregroundMark x1="63056" y1="85992" x2="63056" y2="85992"/>
                        <a14:foregroundMark x1="63056" y1="92607" x2="63056" y2="92607"/>
                        <a14:foregroundMark x1="64167" y1="97276" x2="64167" y2="97276"/>
                        <a14:foregroundMark x1="73889" y1="98054" x2="73889" y2="98054"/>
                        <a14:foregroundMark x1="80833" y1="96887" x2="80833" y2="96887"/>
                        <a14:foregroundMark x1="92500" y1="69261" x2="92500" y2="69261"/>
                        <a14:foregroundMark x1="86944" y1="71984" x2="86944" y2="71984"/>
                        <a14:foregroundMark x1="61389" y1="85603" x2="61389" y2="85603"/>
                        <a14:foregroundMark x1="60556" y1="90661" x2="60556" y2="90661"/>
                        <a14:foregroundMark x1="64722" y1="85603" x2="64722" y2="85603"/>
                        <a14:foregroundMark x1="60000" y1="83658" x2="60000" y2="83658"/>
                        <a14:foregroundMark x1="60000" y1="82101" x2="60000" y2="82101"/>
                        <a14:foregroundMark x1="78611" y1="69650" x2="78611" y2="69650"/>
                        <a14:foregroundMark x1="75556" y1="70428" x2="75556" y2="70428"/>
                        <a14:foregroundMark x1="73611" y1="71206" x2="73611" y2="71206"/>
                        <a14:foregroundMark x1="80833" y1="72763" x2="80833" y2="72763"/>
                        <a14:foregroundMark x1="72500" y1="75097" x2="72500" y2="75097"/>
                        <a14:foregroundMark x1="72500" y1="78210" x2="72500" y2="78210"/>
                        <a14:foregroundMark x1="64722" y1="98444" x2="64722" y2="98444"/>
                        <a14:foregroundMark x1="85278" y1="86770" x2="85278" y2="86770"/>
                        <a14:foregroundMark x1="58056" y1="84825" x2="58056" y2="84825"/>
                        <a14:foregroundMark x1="57778" y1="87160" x2="57778" y2="87160"/>
                        <a14:foregroundMark x1="57778" y1="87938" x2="57778" y2="87938"/>
                        <a14:foregroundMark x1="56389" y1="87549" x2="56389" y2="87549"/>
                        <a14:foregroundMark x1="56667" y1="85992" x2="56667" y2="85992"/>
                        <a14:foregroundMark x1="56389" y1="86770" x2="56389" y2="86770"/>
                        <a14:foregroundMark x1="55556" y1="89883" x2="55556" y2="89883"/>
                        <a14:foregroundMark x1="56111" y1="91829" x2="56111" y2="91829"/>
                        <a14:backgroundMark x1="70833" y1="91829" x2="70556" y2="95331"/>
                        <a14:backgroundMark x1="70556" y1="94942" x2="69167" y2="99611"/>
                        <a14:backgroundMark x1="66111" y1="88327" x2="67778" y2="97665"/>
                        <a14:backgroundMark x1="62222" y1="95720" x2="60833" y2="98444"/>
                        <a14:backgroundMark x1="57222" y1="93385" x2="57500" y2="97665"/>
                        <a14:backgroundMark x1="68611" y1="83658" x2="71111" y2="85214"/>
                        <a14:backgroundMark x1="83056" y1="83658" x2="83333" y2="86381"/>
                        <a14:backgroundMark x1="83333" y1="94942" x2="84444" y2="94553"/>
                        <a14:backgroundMark x1="85833" y1="92607" x2="84722" y2="98833"/>
                        <a14:backgroundMark x1="82778" y1="96498" x2="80278" y2="87160"/>
                        <a14:backgroundMark x1="96667" y1="87938" x2="96944" y2="96887"/>
                        <a14:backgroundMark x1="57778" y1="90272" x2="57778" y2="90272"/>
                      </a14:backgroundRemoval>
                    </a14:imgEffect>
                  </a14:imgLayer>
                </a14:imgProps>
              </a:ext>
              <a:ext uri="{28A0092B-C50C-407E-A947-70E740481C1C}">
                <a14:useLocalDpi xmlns:a14="http://schemas.microsoft.com/office/drawing/2010/main" val="0"/>
              </a:ext>
            </a:extLst>
          </a:blip>
          <a:srcRect l="57583" t="65336"/>
          <a:stretch>
            <a:fillRect/>
          </a:stretch>
        </p:blipFill>
        <p:spPr bwMode="auto">
          <a:xfrm>
            <a:off x="-201725" y="4048562"/>
            <a:ext cx="1454468" cy="10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txBox="1"/>
          <p:nvPr/>
        </p:nvSpPr>
        <p:spPr>
          <a:xfrm>
            <a:off x="3418699" y="117841"/>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a:solidFill>
                  <a:schemeClr val="accent6">
                    <a:lumMod val="10000"/>
                  </a:schemeClr>
                </a:solidFill>
                <a:latin typeface="Times New Roman" panose="02020603050405020304" pitchFamily="18" charset="0"/>
                <a:cs typeface="Times New Roman" panose="02020603050405020304" pitchFamily="18" charset="0"/>
              </a:rPr>
              <a:t>Tập đọc</a:t>
            </a:r>
            <a:r>
              <a:rPr lang="en-US" sz="2100" b="1">
                <a:solidFill>
                  <a:schemeClr val="accent6">
                    <a:lumMod val="10000"/>
                  </a:schemeClr>
                </a:solidFill>
                <a:latin typeface="Times New Roman" panose="02020603050405020304" pitchFamily="18" charset="0"/>
                <a:cs typeface="Times New Roman" panose="02020603050405020304" pitchFamily="18" charset="0"/>
              </a:rPr>
              <a:t>   </a:t>
            </a:r>
            <a:br>
              <a:rPr lang="en-US" sz="2100" b="1">
                <a:solidFill>
                  <a:schemeClr val="accent6">
                    <a:lumMod val="10000"/>
                  </a:schemeClr>
                </a:solidFill>
                <a:latin typeface="Times New Roman" panose="02020603050405020304" pitchFamily="18" charset="0"/>
                <a:cs typeface="Times New Roman" panose="02020603050405020304" pitchFamily="18" charset="0"/>
              </a:rPr>
            </a:br>
            <a:r>
              <a:rPr lang="en-US" sz="2100" b="1">
                <a:solidFill>
                  <a:srgbClr val="FF0000"/>
                </a:solidFill>
                <a:latin typeface="Times New Roman" panose="02020603050405020304" pitchFamily="18" charset="0"/>
                <a:cs typeface="Times New Roman" panose="02020603050405020304" pitchFamily="18" charset="0"/>
              </a:rPr>
              <a:t>Cái cầu</a:t>
            </a:r>
          </a:p>
        </p:txBody>
      </p:sp>
      <p:cxnSp>
        <p:nvCxnSpPr>
          <p:cNvPr id="22" name="Straight Connector 8"/>
          <p:cNvCxnSpPr>
            <a:cxnSpLocks noChangeShapeType="1"/>
          </p:cNvCxnSpPr>
          <p:nvPr/>
        </p:nvCxnSpPr>
        <p:spPr bwMode="auto">
          <a:xfrm flipH="1">
            <a:off x="4043630" y="2173400"/>
            <a:ext cx="85725" cy="22860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angle 19"/>
          <p:cNvSpPr/>
          <p:nvPr/>
        </p:nvSpPr>
        <p:spPr>
          <a:xfrm>
            <a:off x="554635" y="1356692"/>
            <a:ext cx="8679305"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3600" dirty="0">
                <a:solidFill>
                  <a:prstClr val="black"/>
                </a:solidFill>
                <a:latin typeface="Times New Roman" panose="02020603050405020304" pitchFamily="18" charset="0"/>
                <a:cs typeface="Times New Roman" panose="02020603050405020304" pitchFamily="18" charset="0"/>
              </a:rPr>
              <a:t>Yêu cái cầu treo  lối sang bà ngoại</a:t>
            </a:r>
          </a:p>
          <a:p>
            <a:pPr>
              <a:defRPr/>
            </a:pPr>
            <a:r>
              <a:rPr lang="en-US" sz="3600" dirty="0">
                <a:solidFill>
                  <a:prstClr val="black"/>
                </a:solidFill>
                <a:latin typeface="Times New Roman" panose="02020603050405020304" pitchFamily="18" charset="0"/>
                <a:cs typeface="Times New Roman" panose="02020603050405020304" pitchFamily="18" charset="0"/>
              </a:rPr>
              <a:t>Như võng trên sông  ru người qua lại</a:t>
            </a:r>
          </a:p>
          <a:p>
            <a:pPr>
              <a:defRPr/>
            </a:pPr>
            <a:r>
              <a:rPr lang="en-US" sz="3600" dirty="0">
                <a:solidFill>
                  <a:prstClr val="black"/>
                </a:solidFill>
                <a:latin typeface="Times New Roman" panose="02020603050405020304" pitchFamily="18" charset="0"/>
                <a:cs typeface="Times New Roman" panose="02020603050405020304" pitchFamily="18" charset="0"/>
              </a:rPr>
              <a:t>Dưới cầu,  thuyền chở đá, chở </a:t>
            </a:r>
            <a:r>
              <a:rPr lang="en-US" sz="3600" dirty="0" smtClean="0">
                <a:solidFill>
                  <a:prstClr val="black"/>
                </a:solidFill>
                <a:latin typeface="Times New Roman" panose="02020603050405020304" pitchFamily="18" charset="0"/>
                <a:cs typeface="Times New Roman" panose="02020603050405020304" pitchFamily="18" charset="0"/>
              </a:rPr>
              <a:t>vôi</a:t>
            </a:r>
          </a:p>
          <a:p>
            <a:pPr>
              <a:defRPr/>
            </a:pPr>
            <a:r>
              <a:rPr lang="en-US" sz="3600" dirty="0" smtClean="0">
                <a:solidFill>
                  <a:prstClr val="black"/>
                </a:solidFill>
                <a:latin typeface="Times New Roman" panose="02020603050405020304" pitchFamily="18" charset="0"/>
                <a:cs typeface="Times New Roman" panose="02020603050405020304" pitchFamily="18" charset="0"/>
              </a:rPr>
              <a:t>Thuyền buồm đi ngược, thuyền thoi đi xuôi.</a:t>
            </a:r>
            <a:endParaRPr lang="en-US" sz="3600" dirty="0">
              <a:solidFill>
                <a:prstClr val="black"/>
              </a:solidFill>
              <a:latin typeface="Times New Roman" panose="02020603050405020304" pitchFamily="18" charset="0"/>
              <a:cs typeface="Times New Roman" panose="02020603050405020304" pitchFamily="18" charset="0"/>
            </a:endParaRPr>
          </a:p>
        </p:txBody>
      </p:sp>
      <p:cxnSp>
        <p:nvCxnSpPr>
          <p:cNvPr id="34" name="Straight Connector 38"/>
          <p:cNvCxnSpPr>
            <a:cxnSpLocks noChangeShapeType="1"/>
          </p:cNvCxnSpPr>
          <p:nvPr/>
        </p:nvCxnSpPr>
        <p:spPr bwMode="auto">
          <a:xfrm flipH="1">
            <a:off x="3688889" y="1547553"/>
            <a:ext cx="118613" cy="331582"/>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8"/>
          <p:cNvCxnSpPr>
            <a:cxnSpLocks noChangeShapeType="1"/>
          </p:cNvCxnSpPr>
          <p:nvPr/>
        </p:nvCxnSpPr>
        <p:spPr bwMode="auto">
          <a:xfrm flipH="1">
            <a:off x="4382742" y="2121909"/>
            <a:ext cx="118613" cy="331582"/>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8"/>
          <p:cNvCxnSpPr>
            <a:cxnSpLocks noChangeShapeType="1"/>
          </p:cNvCxnSpPr>
          <p:nvPr/>
        </p:nvCxnSpPr>
        <p:spPr bwMode="auto">
          <a:xfrm flipH="1">
            <a:off x="2499950" y="2606858"/>
            <a:ext cx="118613" cy="331582"/>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8"/>
          <p:cNvCxnSpPr>
            <a:cxnSpLocks noChangeShapeType="1"/>
          </p:cNvCxnSpPr>
          <p:nvPr/>
        </p:nvCxnSpPr>
        <p:spPr bwMode="auto">
          <a:xfrm flipH="1">
            <a:off x="5359248" y="2627874"/>
            <a:ext cx="118613" cy="331582"/>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8"/>
          <p:cNvCxnSpPr>
            <a:cxnSpLocks noChangeShapeType="1"/>
          </p:cNvCxnSpPr>
          <p:nvPr/>
        </p:nvCxnSpPr>
        <p:spPr bwMode="auto">
          <a:xfrm flipH="1">
            <a:off x="5055961" y="3168990"/>
            <a:ext cx="118613" cy="331582"/>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a:cxnSpLocks noChangeShapeType="1"/>
          </p:cNvCxnSpPr>
          <p:nvPr/>
        </p:nvCxnSpPr>
        <p:spPr bwMode="auto">
          <a:xfrm flipH="1">
            <a:off x="8828954" y="3171738"/>
            <a:ext cx="118613" cy="331582"/>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38"/>
          <p:cNvCxnSpPr>
            <a:cxnSpLocks noChangeShapeType="1"/>
          </p:cNvCxnSpPr>
          <p:nvPr/>
        </p:nvCxnSpPr>
        <p:spPr bwMode="auto">
          <a:xfrm flipH="1">
            <a:off x="8748538" y="3168990"/>
            <a:ext cx="118613" cy="331582"/>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3" name="Group 42"/>
          <p:cNvGrpSpPr/>
          <p:nvPr/>
        </p:nvGrpSpPr>
        <p:grpSpPr>
          <a:xfrm>
            <a:off x="3198671" y="-5863"/>
            <a:ext cx="2266729" cy="839507"/>
            <a:chOff x="7897046" y="159791"/>
            <a:chExt cx="3600451" cy="625649"/>
          </a:xfrm>
        </p:grpSpPr>
        <p:sp>
          <p:nvSpPr>
            <p:cNvPr id="44" name="Rectangle: Rounded Corners 43"/>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p:nvSpPr>
          <p:spPr>
            <a:xfrm>
              <a:off x="9646634" y="159791"/>
              <a:ext cx="184731" cy="584775"/>
            </a:xfrm>
            <a:prstGeom prst="rect">
              <a:avLst/>
            </a:prstGeom>
          </p:spPr>
          <p:txBody>
            <a:bodyPr wrap="none">
              <a:spAutoFit/>
            </a:bodyPr>
            <a:lstStyle/>
            <a:p>
              <a:pPr algn="ctr">
                <a:defRPr/>
              </a:pPr>
              <a:endParaRPr lang="en-US" sz="3200" b="1" dirty="0">
                <a:solidFill>
                  <a:prstClr val="black"/>
                </a:solidFill>
                <a:latin typeface="Calibri" panose="020F0502020204030204" pitchFamily="34" charset="0"/>
                <a:cs typeface="Calibri" panose="020F0502020204030204" pitchFamily="34" charset="0"/>
                <a:sym typeface="Arial" panose="020B0604020202020204"/>
              </a:endParaRPr>
            </a:p>
          </p:txBody>
        </p:sp>
      </p:grpSp>
      <p:pic>
        <p:nvPicPr>
          <p:cNvPr id="46" name="Picture 1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a:fillRect/>
          </a:stretch>
        </p:blipFill>
        <p:spPr bwMode="auto">
          <a:xfrm>
            <a:off x="5545675" y="101075"/>
            <a:ext cx="650239" cy="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6"/>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2559257" y="133152"/>
            <a:ext cx="559139"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itle 1"/>
          <p:cNvSpPr txBox="1"/>
          <p:nvPr/>
        </p:nvSpPr>
        <p:spPr>
          <a:xfrm>
            <a:off x="3308684" y="190293"/>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dirty="0" smtClean="0">
                <a:solidFill>
                  <a:schemeClr val="accent6">
                    <a:lumMod val="10000"/>
                  </a:schemeClr>
                </a:solidFill>
                <a:latin typeface="Times New Roman" panose="02020603050405020304" pitchFamily="18" charset="0"/>
                <a:cs typeface="Times New Roman" panose="02020603050405020304" pitchFamily="18" charset="0"/>
              </a:rPr>
              <a:t>Học sinh đọc lại </a:t>
            </a:r>
            <a:endParaRPr lang="en-US" sz="21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0-#ppt_w/2"/>
                                          </p:val>
                                        </p:tav>
                                        <p:tav tm="100000">
                                          <p:val>
                                            <p:strVal val="#ppt_x"/>
                                          </p:val>
                                        </p:tav>
                                      </p:tavLst>
                                    </p:anim>
                                    <p:anim calcmode="lin" valueType="num">
                                      <p:cBhvr additive="base">
                                        <p:cTn id="13" dur="500" fill="hold"/>
                                        <p:tgtEl>
                                          <p:spTgt spid="4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0-#ppt_w/2"/>
                                          </p:val>
                                        </p:tav>
                                        <p:tav tm="100000">
                                          <p:val>
                                            <p:strVal val="#ppt_x"/>
                                          </p:val>
                                        </p:tav>
                                      </p:tavLst>
                                    </p:anim>
                                    <p:anim calcmode="lin" valueType="num">
                                      <p:cBhvr additive="base">
                                        <p:cTn id="17" dur="5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0-#ppt_w/2"/>
                                          </p:val>
                                        </p:tav>
                                        <p:tav tm="100000">
                                          <p:val>
                                            <p:strVal val="#ppt_x"/>
                                          </p:val>
                                        </p:tav>
                                      </p:tavLst>
                                    </p:anim>
                                    <p:anim calcmode="lin" valueType="num">
                                      <p:cBhvr additive="base">
                                        <p:cTn id="21"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72386" y="1030163"/>
            <a:ext cx="3342039" cy="1089241"/>
            <a:chOff x="6239376" y="567923"/>
            <a:chExt cx="2566175" cy="1085980"/>
          </a:xfrm>
        </p:grpSpPr>
        <p:sp>
          <p:nvSpPr>
            <p:cNvPr id="9" name="Freeform 34"/>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4">
                <a:lumMod val="60000"/>
                <a:lumOff val="40000"/>
              </a:schemeClr>
            </a:solidFill>
            <a:ln>
              <a:solidFill>
                <a:schemeClr val="accent4">
                  <a:lumMod val="60000"/>
                  <a:lumOff val="40000"/>
                </a:schemeClr>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0" name="任意多边形 18"/>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accent4">
                  <a:lumMod val="60000"/>
                  <a:lumOff val="40000"/>
                </a:schemeClr>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endParaRPr>
            </a:p>
          </p:txBody>
        </p:sp>
        <p:grpSp>
          <p:nvGrpSpPr>
            <p:cNvPr id="11" name="Group 4"/>
            <p:cNvGrpSpPr>
              <a:grpSpLocks noChangeAspect="1"/>
            </p:cNvGrpSpPr>
            <p:nvPr/>
          </p:nvGrpSpPr>
          <p:grpSpPr bwMode="auto">
            <a:xfrm flipV="1">
              <a:off x="6239376" y="567923"/>
              <a:ext cx="739929" cy="763583"/>
              <a:chOff x="1308" y="1009"/>
              <a:chExt cx="1001" cy="1033"/>
            </a:xfrm>
            <a:solidFill>
              <a:srgbClr val="EAB01D"/>
            </a:solidFill>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000000"/>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2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grpSp>
      </p:grpSp>
      <p:grpSp>
        <p:nvGrpSpPr>
          <p:cNvPr id="28" name="Group 27"/>
          <p:cNvGrpSpPr/>
          <p:nvPr/>
        </p:nvGrpSpPr>
        <p:grpSpPr>
          <a:xfrm flipH="1">
            <a:off x="6396892" y="3667334"/>
            <a:ext cx="2631744" cy="835479"/>
            <a:chOff x="6292142" y="3416840"/>
            <a:chExt cx="3186156" cy="1153412"/>
          </a:xfrm>
        </p:grpSpPr>
        <p:sp>
          <p:nvSpPr>
            <p:cNvPr id="29" name="Freeform 34"/>
            <p:cNvSpPr>
              <a:spLocks noEditPoints="1"/>
            </p:cNvSpPr>
            <p:nvPr/>
          </p:nvSpPr>
          <p:spPr bwMode="auto">
            <a:xfrm>
              <a:off x="8787991" y="4081802"/>
              <a:ext cx="690307" cy="48845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0" name="任意多边形 24"/>
            <p:cNvSpPr/>
            <p:nvPr/>
          </p:nvSpPr>
          <p:spPr>
            <a:xfrm>
              <a:off x="6361346" y="4255820"/>
              <a:ext cx="2344228" cy="24895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endParaRPr>
            </a:p>
          </p:txBody>
        </p:sp>
        <p:grpSp>
          <p:nvGrpSpPr>
            <p:cNvPr id="31" name="Group 4"/>
            <p:cNvGrpSpPr>
              <a:grpSpLocks noChangeAspect="1"/>
            </p:cNvGrpSpPr>
            <p:nvPr/>
          </p:nvGrpSpPr>
          <p:grpSpPr bwMode="auto">
            <a:xfrm flipV="1">
              <a:off x="6292142" y="3416840"/>
              <a:ext cx="739929" cy="763583"/>
              <a:chOff x="1308" y="1009"/>
              <a:chExt cx="1001" cy="1033"/>
            </a:xfrm>
            <a:solidFill>
              <a:srgbClr val="E88087"/>
            </a:solidFill>
          </p:grpSpPr>
          <p:sp>
            <p:nvSpPr>
              <p:cNvPr id="3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4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grpSp>
      </p:grpSp>
      <p:sp>
        <p:nvSpPr>
          <p:cNvPr id="41" name="Rectangle 40"/>
          <p:cNvSpPr/>
          <p:nvPr/>
        </p:nvSpPr>
        <p:spPr>
          <a:xfrm rot="21426682">
            <a:off x="666083" y="1535530"/>
            <a:ext cx="2225289" cy="584775"/>
          </a:xfrm>
          <a:prstGeom prst="rect">
            <a:avLst/>
          </a:prstGeom>
        </p:spPr>
        <p:txBody>
          <a:bodyPr wrap="none">
            <a:spAutoFit/>
          </a:bodyPr>
          <a:lstStyle/>
          <a:p>
            <a:pPr lvl="0" algn="ctr">
              <a:defRPr/>
            </a:pPr>
            <a:r>
              <a:rPr lang="vi-VN" sz="3200" b="1" kern="0" dirty="0">
                <a:solidFill>
                  <a:srgbClr val="FD4739"/>
                </a:solidFill>
                <a:latin typeface="Calibri" panose="020F0502020204030204" pitchFamily="34" charset="0"/>
                <a:cs typeface="Calibri" panose="020F0502020204030204" pitchFamily="34" charset="0"/>
                <a:sym typeface="Arial" panose="020B0604020202020204"/>
              </a:rPr>
              <a:t>Thuyền thoi</a:t>
            </a:r>
            <a:endParaRPr lang="en-US" sz="3200" b="1" kern="0" dirty="0">
              <a:solidFill>
                <a:srgbClr val="FD4739"/>
              </a:solidFill>
              <a:latin typeface="Calibri" panose="020F0502020204030204" pitchFamily="34" charset="0"/>
              <a:cs typeface="Calibri" panose="020F0502020204030204" pitchFamily="34" charset="0"/>
              <a:sym typeface="Arial" panose="020B0604020202020204"/>
            </a:endParaRPr>
          </a:p>
        </p:txBody>
      </p:sp>
      <p:sp>
        <p:nvSpPr>
          <p:cNvPr id="42" name="Rounded Rectangle 31"/>
          <p:cNvSpPr/>
          <p:nvPr/>
        </p:nvSpPr>
        <p:spPr>
          <a:xfrm>
            <a:off x="3514426" y="1540650"/>
            <a:ext cx="4842589" cy="510778"/>
          </a:xfrm>
          <a:prstGeom prst="roundRect">
            <a:avLst/>
          </a:prstGeom>
          <a:solidFill>
            <a:srgbClr val="F9DFE1"/>
          </a:solidFill>
          <a:ln>
            <a:noFill/>
          </a:ln>
          <a:effectLst>
            <a:glow rad="101600">
              <a:srgbClr val="F9DFE1"/>
            </a:glow>
          </a:effectLst>
        </p:spPr>
        <p:txBody>
          <a:bodyPr wrap="square">
            <a:spAutoFit/>
          </a:bodyPr>
          <a:lstStyle/>
          <a:p>
            <a:pPr algn="ctr"/>
            <a:r>
              <a:rPr lang="vi-VN" sz="2400" dirty="0">
                <a:solidFill>
                  <a:srgbClr val="000000"/>
                </a:solidFill>
              </a:rPr>
              <a:t>Thuyền loại nhỏ không có buồm</a:t>
            </a:r>
          </a:p>
        </p:txBody>
      </p:sp>
      <p:grpSp>
        <p:nvGrpSpPr>
          <p:cNvPr id="44" name="Group 43"/>
          <p:cNvGrpSpPr/>
          <p:nvPr/>
        </p:nvGrpSpPr>
        <p:grpSpPr>
          <a:xfrm>
            <a:off x="6281530" y="87464"/>
            <a:ext cx="2862470" cy="562281"/>
            <a:chOff x="7876269" y="104148"/>
            <a:chExt cx="3751868" cy="886120"/>
          </a:xfrm>
        </p:grpSpPr>
        <p:sp>
          <p:nvSpPr>
            <p:cNvPr id="45" name="Rectangle: Rounded Corners 43"/>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47" name="Rectangle 46"/>
          <p:cNvSpPr/>
          <p:nvPr/>
        </p:nvSpPr>
        <p:spPr>
          <a:xfrm>
            <a:off x="2061555" y="4394336"/>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panose="020B0604020202020204"/>
            </a:endParaRPr>
          </a:p>
        </p:txBody>
      </p:sp>
      <p:pic>
        <p:nvPicPr>
          <p:cNvPr id="1026" name="Picture 2" descr="Cần lắm một cây cầu qua sông Ô Lâ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443" y="2824370"/>
            <a:ext cx="4753089" cy="233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randombar(horizont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panose="020B0604020202020204"/>
                </a:rPr>
                <a:t>Luyện</a:t>
              </a:r>
              <a:r>
                <a:rPr lang="en-US" sz="2400" b="1" dirty="0">
                  <a:solidFill>
                    <a:prstClr val="black"/>
                  </a:solidFill>
                  <a:latin typeface="Calibri" panose="020F0502020204030204" pitchFamily="34" charset="0"/>
                  <a:cs typeface="Calibri" panose="020F0502020204030204" pitchFamily="34" charset="0"/>
                  <a:sym typeface="Arial" panose="020B0604020202020204"/>
                </a:rPr>
                <a:t> </a:t>
              </a:r>
              <a:r>
                <a:rPr lang="en-US" sz="2400" b="1" err="1">
                  <a:solidFill>
                    <a:prstClr val="black"/>
                  </a:solidFill>
                  <a:latin typeface="Calibri" panose="020F0502020204030204" pitchFamily="34" charset="0"/>
                  <a:cs typeface="Calibri" panose="020F0502020204030204" pitchFamily="34" charset="0"/>
                  <a:sym typeface="Arial" panose="020B0604020202020204"/>
                </a:rPr>
                <a:t>đọc</a:t>
              </a:r>
              <a:r>
                <a:rPr lang="en-US" sz="2400" b="1">
                  <a:solidFill>
                    <a:prstClr val="black"/>
                  </a:solidFill>
                  <a:latin typeface="Calibri" panose="020F0502020204030204" pitchFamily="34" charset="0"/>
                  <a:cs typeface="Calibri" panose="020F0502020204030204" pitchFamily="34" charset="0"/>
                  <a:sym typeface="Arial" panose="020B0604020202020204"/>
                </a:rPr>
                <a:t> câu dài</a:t>
              </a:r>
              <a:endParaRPr lang="en-US" sz="2400" b="1" dirty="0">
                <a:solidFill>
                  <a:prstClr val="black"/>
                </a:solidFill>
                <a:latin typeface="Calibri" panose="020F0502020204030204" pitchFamily="34" charset="0"/>
                <a:cs typeface="Calibri" panose="020F0502020204030204" pitchFamily="34" charset="0"/>
                <a:sym typeface="Arial" panose="020B0604020202020204"/>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
        <p:nvSpPr>
          <p:cNvPr id="29" name="Text Box 7"/>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53" name="Text Box 6"/>
          <p:cNvSpPr txBox="1">
            <a:spLocks noChangeArrowheads="1"/>
          </p:cNvSpPr>
          <p:nvPr/>
        </p:nvSpPr>
        <p:spPr bwMode="auto">
          <a:xfrm>
            <a:off x="611498" y="974699"/>
            <a:ext cx="847544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endParaRPr lang="en-US" altLang="vi-VN" sz="2600" b="1" i="1" u="sng">
              <a:solidFill>
                <a:srgbClr val="FF0000"/>
              </a:solidFill>
            </a:endParaRPr>
          </a:p>
          <a:p>
            <a:pPr algn="ctr" eaLnBrk="1" hangingPunct="1">
              <a:spcBef>
                <a:spcPct val="50000"/>
              </a:spcBef>
            </a:pPr>
            <a:endParaRPr lang="en-US" altLang="vi-VN" sz="2800" b="1" i="1">
              <a:solidFill>
                <a:srgbClr val="FF0000"/>
              </a:solidFill>
            </a:endParaRPr>
          </a:p>
          <a:p>
            <a:pPr algn="ctr" eaLnBrk="1" hangingPunct="1">
              <a:spcBef>
                <a:spcPct val="50000"/>
              </a:spcBef>
            </a:pPr>
            <a:endParaRPr lang="en-US" altLang="vi-VN" b="1">
              <a:solidFill>
                <a:srgbClr val="0000FF"/>
              </a:solidFill>
            </a:endParaRPr>
          </a:p>
          <a:p>
            <a:pPr algn="ctr" eaLnBrk="1" hangingPunct="1">
              <a:spcBef>
                <a:spcPct val="50000"/>
              </a:spcBef>
            </a:pPr>
            <a:endParaRPr lang="en-US" altLang="vi-VN" b="1">
              <a:solidFill>
                <a:srgbClr val="0000FF"/>
              </a:solidFill>
            </a:endParaRPr>
          </a:p>
          <a:p>
            <a:pPr algn="ctr" eaLnBrk="1" hangingPunct="1">
              <a:spcBef>
                <a:spcPct val="50000"/>
              </a:spcBef>
            </a:pPr>
            <a:endParaRPr lang="en-US" altLang="vi-VN" b="1">
              <a:solidFill>
                <a:srgbClr val="0000FF"/>
              </a:solidFill>
            </a:endParaRPr>
          </a:p>
        </p:txBody>
      </p:sp>
      <p:sp>
        <p:nvSpPr>
          <p:cNvPr id="54" name="Text Box 26"/>
          <p:cNvSpPr txBox="1">
            <a:spLocks noChangeArrowheads="1"/>
          </p:cNvSpPr>
          <p:nvPr/>
        </p:nvSpPr>
        <p:spPr bwMode="auto">
          <a:xfrm>
            <a:off x="1731963" y="2620963"/>
            <a:ext cx="556260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600" b="1" i="1">
                <a:solidFill>
                  <a:srgbClr val="0000FF"/>
                </a:solidFill>
              </a:rPr>
              <a:t>Mẹ bảo: cầu Hàm Rồng sông Mã</a:t>
            </a:r>
          </a:p>
          <a:p>
            <a:pPr eaLnBrk="1" hangingPunct="1">
              <a:spcBef>
                <a:spcPct val="50000"/>
              </a:spcBef>
            </a:pPr>
            <a:r>
              <a:rPr lang="en-US" altLang="vi-VN" sz="2600" b="1" i="1">
                <a:solidFill>
                  <a:srgbClr val="0000FF"/>
                </a:solidFill>
              </a:rPr>
              <a:t>Con cứ gọi cái cầu của cha.</a:t>
            </a:r>
          </a:p>
        </p:txBody>
      </p:sp>
      <p:sp>
        <p:nvSpPr>
          <p:cNvPr id="55" name="Line 28"/>
          <p:cNvSpPr>
            <a:spLocks noChangeShapeType="1"/>
          </p:cNvSpPr>
          <p:nvPr/>
        </p:nvSpPr>
        <p:spPr bwMode="auto">
          <a:xfrm flipH="1">
            <a:off x="3325813" y="3317875"/>
            <a:ext cx="1524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6" name="Line 29"/>
          <p:cNvSpPr>
            <a:spLocks noChangeShapeType="1"/>
          </p:cNvSpPr>
          <p:nvPr/>
        </p:nvSpPr>
        <p:spPr bwMode="auto">
          <a:xfrm flipH="1">
            <a:off x="2895600" y="2795588"/>
            <a:ext cx="1524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7" name="Line 30"/>
          <p:cNvSpPr>
            <a:spLocks noChangeShapeType="1"/>
          </p:cNvSpPr>
          <p:nvPr/>
        </p:nvSpPr>
        <p:spPr bwMode="auto">
          <a:xfrm flipH="1">
            <a:off x="6318250" y="2798763"/>
            <a:ext cx="1524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8" name="Line 31"/>
          <p:cNvSpPr>
            <a:spLocks noChangeShapeType="1"/>
          </p:cNvSpPr>
          <p:nvPr/>
        </p:nvSpPr>
        <p:spPr bwMode="auto">
          <a:xfrm flipH="1">
            <a:off x="2836863" y="2795588"/>
            <a:ext cx="1524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9" name="Line 32"/>
          <p:cNvSpPr>
            <a:spLocks noChangeShapeType="1"/>
          </p:cNvSpPr>
          <p:nvPr/>
        </p:nvSpPr>
        <p:spPr bwMode="auto">
          <a:xfrm flipH="1">
            <a:off x="5562600" y="3395663"/>
            <a:ext cx="1524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60" name="Line 33"/>
          <p:cNvSpPr>
            <a:spLocks noChangeShapeType="1"/>
          </p:cNvSpPr>
          <p:nvPr/>
        </p:nvSpPr>
        <p:spPr bwMode="auto">
          <a:xfrm flipH="1">
            <a:off x="5638800" y="3400425"/>
            <a:ext cx="152400" cy="30480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ox(i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linds(horizontal)">
                                      <p:cBhvr>
                                        <p:cTn id="17" dur="500"/>
                                        <p:tgtEl>
                                          <p:spTgt spid="56"/>
                                        </p:tgtEl>
                                      </p:cBhvr>
                                    </p:animEffect>
                                  </p:childTnLst>
                                </p:cTn>
                              </p:par>
                              <p:par>
                                <p:cTn id="18" presetID="3" presetClass="entr" presetSubtype="1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linds(horizontal)">
                                      <p:cBhvr>
                                        <p:cTn id="20" dur="500"/>
                                        <p:tgtEl>
                                          <p:spTgt spid="55"/>
                                        </p:tgtEl>
                                      </p:cBhvr>
                                    </p:animEffect>
                                  </p:childTnLst>
                                </p:cTn>
                              </p:par>
                              <p:par>
                                <p:cTn id="21" presetID="3" presetClass="entr" presetSubtype="1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linds(horizont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ox(in)">
                                      <p:cBhvr>
                                        <p:cTn id="28" dur="500"/>
                                        <p:tgtEl>
                                          <p:spTgt spid="58"/>
                                        </p:tgtEl>
                                      </p:cBhvr>
                                    </p:animEffect>
                                  </p:childTnLst>
                                </p:cTn>
                              </p:par>
                              <p:par>
                                <p:cTn id="29" presetID="4" presetClass="entr" presetSubtype="16"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box(in)">
                                      <p:cBhvr>
                                        <p:cTn id="31" dur="500"/>
                                        <p:tgtEl>
                                          <p:spTgt spid="59"/>
                                        </p:tgtEl>
                                      </p:cBhvr>
                                    </p:animEffect>
                                  </p:childTnLst>
                                </p:cTn>
                              </p:par>
                              <p:par>
                                <p:cTn id="32" presetID="4" presetClass="entr" presetSubtype="16"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ox(in)">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198671" y="-5863"/>
            <a:ext cx="2266729" cy="839507"/>
            <a:chOff x="7897046" y="159791"/>
            <a:chExt cx="3600451" cy="625649"/>
          </a:xfrm>
        </p:grpSpPr>
        <p:sp>
          <p:nvSpPr>
            <p:cNvPr id="27" name="Rectangle: Rounded Corners 43"/>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9646634" y="159791"/>
              <a:ext cx="184731" cy="584775"/>
            </a:xfrm>
            <a:prstGeom prst="rect">
              <a:avLst/>
            </a:prstGeom>
          </p:spPr>
          <p:txBody>
            <a:bodyPr wrap="none">
              <a:spAutoFit/>
            </a:bodyPr>
            <a:lstStyle/>
            <a:p>
              <a:pPr algn="ctr">
                <a:defRPr/>
              </a:pPr>
              <a:endParaRPr lang="en-US" sz="3200" b="1" dirty="0">
                <a:solidFill>
                  <a:prstClr val="black"/>
                </a:solidFill>
                <a:latin typeface="Calibri" panose="020F0502020204030204" pitchFamily="34" charset="0"/>
                <a:cs typeface="Calibri" panose="020F0502020204030204" pitchFamily="34" charset="0"/>
                <a:sym typeface="Arial" panose="020B0604020202020204"/>
              </a:endParaRPr>
            </a:p>
          </p:txBody>
        </p:sp>
      </p:grpSp>
      <p:grpSp>
        <p:nvGrpSpPr>
          <p:cNvPr id="29" name="Group 28"/>
          <p:cNvGrpSpPr/>
          <p:nvPr/>
        </p:nvGrpSpPr>
        <p:grpSpPr>
          <a:xfrm rot="20979710">
            <a:off x="-278832" y="97316"/>
            <a:ext cx="2144879" cy="1454959"/>
            <a:chOff x="561349" y="4605800"/>
            <a:chExt cx="3186101" cy="1587730"/>
          </a:xfrm>
        </p:grpSpPr>
        <p:pic>
          <p:nvPicPr>
            <p:cNvPr id="30" name="Picture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13" name="Picture 1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a:fillRect/>
          </a:stretch>
        </p:blipFill>
        <p:spPr bwMode="auto">
          <a:xfrm>
            <a:off x="5545675" y="101075"/>
            <a:ext cx="650239" cy="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2559257" y="133152"/>
            <a:ext cx="559139"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759" b="100000" l="54722" r="100000">
                        <a14:foregroundMark x1="61111" y1="91051" x2="61111" y2="91051"/>
                        <a14:foregroundMark x1="63056" y1="85992" x2="63056" y2="85992"/>
                        <a14:foregroundMark x1="63056" y1="92607" x2="63056" y2="92607"/>
                        <a14:foregroundMark x1="64167" y1="97276" x2="64167" y2="97276"/>
                        <a14:foregroundMark x1="73889" y1="98054" x2="73889" y2="98054"/>
                        <a14:foregroundMark x1="80833" y1="96887" x2="80833" y2="96887"/>
                        <a14:foregroundMark x1="92500" y1="69261" x2="92500" y2="69261"/>
                        <a14:foregroundMark x1="86944" y1="71984" x2="86944" y2="71984"/>
                        <a14:foregroundMark x1="61389" y1="85603" x2="61389" y2="85603"/>
                        <a14:foregroundMark x1="60556" y1="90661" x2="60556" y2="90661"/>
                        <a14:foregroundMark x1="64722" y1="85603" x2="64722" y2="85603"/>
                        <a14:foregroundMark x1="60000" y1="83658" x2="60000" y2="83658"/>
                        <a14:foregroundMark x1="60000" y1="82101" x2="60000" y2="82101"/>
                        <a14:foregroundMark x1="78611" y1="69650" x2="78611" y2="69650"/>
                        <a14:foregroundMark x1="75556" y1="70428" x2="75556" y2="70428"/>
                        <a14:foregroundMark x1="73611" y1="71206" x2="73611" y2="71206"/>
                        <a14:foregroundMark x1="80833" y1="72763" x2="80833" y2="72763"/>
                        <a14:foregroundMark x1="72500" y1="75097" x2="72500" y2="75097"/>
                        <a14:foregroundMark x1="72500" y1="78210" x2="72500" y2="78210"/>
                        <a14:foregroundMark x1="64722" y1="98444" x2="64722" y2="98444"/>
                        <a14:foregroundMark x1="85278" y1="86770" x2="85278" y2="86770"/>
                        <a14:foregroundMark x1="58056" y1="84825" x2="58056" y2="84825"/>
                        <a14:foregroundMark x1="57778" y1="87160" x2="57778" y2="87160"/>
                        <a14:foregroundMark x1="57778" y1="87938" x2="57778" y2="87938"/>
                        <a14:foregroundMark x1="56389" y1="87549" x2="56389" y2="87549"/>
                        <a14:foregroundMark x1="56667" y1="85992" x2="56667" y2="85992"/>
                        <a14:foregroundMark x1="56389" y1="86770" x2="56389" y2="86770"/>
                        <a14:foregroundMark x1="55556" y1="89883" x2="55556" y2="89883"/>
                        <a14:foregroundMark x1="56111" y1="91829" x2="56111" y2="91829"/>
                        <a14:backgroundMark x1="70833" y1="91829" x2="70556" y2="95331"/>
                        <a14:backgroundMark x1="70556" y1="94942" x2="69167" y2="99611"/>
                        <a14:backgroundMark x1="66111" y1="88327" x2="67778" y2="97665"/>
                        <a14:backgroundMark x1="62222" y1="95720" x2="60833" y2="98444"/>
                        <a14:backgroundMark x1="57222" y1="93385" x2="57500" y2="97665"/>
                        <a14:backgroundMark x1="68611" y1="83658" x2="71111" y2="85214"/>
                        <a14:backgroundMark x1="83056" y1="83658" x2="83333" y2="86381"/>
                        <a14:backgroundMark x1="83333" y1="94942" x2="84444" y2="94553"/>
                        <a14:backgroundMark x1="85833" y1="92607" x2="84722" y2="98833"/>
                        <a14:backgroundMark x1="82778" y1="96498" x2="80278" y2="87160"/>
                        <a14:backgroundMark x1="96667" y1="87938" x2="96944" y2="96887"/>
                        <a14:backgroundMark x1="57778" y1="90272" x2="57778" y2="90272"/>
                      </a14:backgroundRemoval>
                    </a14:imgEffect>
                  </a14:imgLayer>
                </a14:imgProps>
              </a:ext>
              <a:ext uri="{28A0092B-C50C-407E-A947-70E740481C1C}">
                <a14:useLocalDpi xmlns:a14="http://schemas.microsoft.com/office/drawing/2010/main" val="0"/>
              </a:ext>
            </a:extLst>
          </a:blip>
          <a:srcRect l="57583" t="65336"/>
          <a:stretch>
            <a:fillRect/>
          </a:stretch>
        </p:blipFill>
        <p:spPr bwMode="auto">
          <a:xfrm>
            <a:off x="-201725" y="4048562"/>
            <a:ext cx="1454468" cy="10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txBox="1"/>
          <p:nvPr/>
        </p:nvSpPr>
        <p:spPr>
          <a:xfrm>
            <a:off x="3308684" y="190293"/>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dirty="0" smtClean="0">
                <a:solidFill>
                  <a:schemeClr val="accent6">
                    <a:lumMod val="10000"/>
                  </a:schemeClr>
                </a:solidFill>
                <a:latin typeface="Times New Roman" panose="02020603050405020304" pitchFamily="18" charset="0"/>
                <a:cs typeface="Times New Roman" panose="02020603050405020304" pitchFamily="18" charset="0"/>
              </a:rPr>
              <a:t>Học sinh đọc lại </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bwMode="auto">
          <a:xfrm>
            <a:off x="901337" y="1364122"/>
            <a:ext cx="7289074" cy="2352857"/>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US" sz="1650" dirty="0">
              <a:solidFill>
                <a:prstClr val="black"/>
              </a:solidFill>
              <a:latin typeface="Times New Roman" panose="02020603050405020304" pitchFamily="18" charset="0"/>
              <a:cs typeface="Times New Roman" panose="02020603050405020304" pitchFamily="18" charset="0"/>
            </a:endParaRPr>
          </a:p>
          <a:p>
            <a:pPr>
              <a:defRPr/>
            </a:pPr>
            <a:r>
              <a:rPr lang="en-US" sz="2800" dirty="0">
                <a:solidFill>
                  <a:srgbClr val="C0504D"/>
                </a:solidFill>
                <a:latin typeface="Times New Roman" panose="02020603050405020304" pitchFamily="18" charset="0"/>
                <a:cs typeface="Times New Roman" panose="02020603050405020304" pitchFamily="18" charset="0"/>
              </a:rPr>
              <a:t>Yêu hơn cả </a:t>
            </a:r>
            <a:r>
              <a:rPr lang="en-US" sz="2800" dirty="0">
                <a:solidFill>
                  <a:prstClr val="black"/>
                </a:solidFill>
                <a:latin typeface="Times New Roman" panose="02020603050405020304" pitchFamily="18" charset="0"/>
                <a:cs typeface="Times New Roman" panose="02020603050405020304" pitchFamily="18" charset="0"/>
              </a:rPr>
              <a:t>cầu ao mẹ thường đãi đỗ</a:t>
            </a:r>
          </a:p>
          <a:p>
            <a:pPr>
              <a:defRPr/>
            </a:pPr>
            <a:r>
              <a:rPr lang="en-US" sz="2800" dirty="0">
                <a:solidFill>
                  <a:prstClr val="black"/>
                </a:solidFill>
                <a:latin typeface="Times New Roman" panose="02020603050405020304" pitchFamily="18" charset="0"/>
                <a:cs typeface="Times New Roman" panose="02020603050405020304" pitchFamily="18" charset="0"/>
              </a:rPr>
              <a:t>Là cái cầu này ảnh chụp xa xa</a:t>
            </a:r>
          </a:p>
          <a:p>
            <a:pPr>
              <a:defRPr/>
            </a:pPr>
            <a:r>
              <a:rPr lang="en-US" sz="2800" dirty="0">
                <a:solidFill>
                  <a:prstClr val="black"/>
                </a:solidFill>
                <a:latin typeface="Times New Roman" panose="02020603050405020304" pitchFamily="18" charset="0"/>
                <a:cs typeface="Times New Roman" panose="02020603050405020304" pitchFamily="18" charset="0"/>
              </a:rPr>
              <a:t>Mẹ bảo: cầu Hàm Rồng sông Mã</a:t>
            </a:r>
          </a:p>
          <a:p>
            <a:pPr>
              <a:defRPr/>
            </a:pPr>
            <a:r>
              <a:rPr lang="en-US" sz="2800" dirty="0">
                <a:solidFill>
                  <a:prstClr val="black"/>
                </a:solidFill>
                <a:latin typeface="Times New Roman" panose="02020603050405020304" pitchFamily="18" charset="0"/>
                <a:cs typeface="Times New Roman" panose="02020603050405020304" pitchFamily="18" charset="0"/>
              </a:rPr>
              <a:t>Con cứ gọi  </a:t>
            </a:r>
            <a:r>
              <a:rPr lang="en-US" sz="2800" dirty="0">
                <a:solidFill>
                  <a:srgbClr val="C0504D"/>
                </a:solidFill>
                <a:latin typeface="Times New Roman" panose="02020603050405020304" pitchFamily="18" charset="0"/>
                <a:cs typeface="Times New Roman" panose="02020603050405020304" pitchFamily="18" charset="0"/>
              </a:rPr>
              <a:t>cái cầu của cha</a:t>
            </a:r>
            <a:r>
              <a:rPr lang="en-US" sz="2800" dirty="0">
                <a:solidFill>
                  <a:prstClr val="black"/>
                </a:solidFill>
                <a:latin typeface="Times New Roman" panose="02020603050405020304" pitchFamily="18" charset="0"/>
                <a:cs typeface="Times New Roman" panose="02020603050405020304" pitchFamily="18" charset="0"/>
              </a:rPr>
              <a:t>.</a:t>
            </a:r>
          </a:p>
        </p:txBody>
      </p:sp>
      <p:cxnSp>
        <p:nvCxnSpPr>
          <p:cNvPr id="21" name="Straight Connector 6"/>
          <p:cNvCxnSpPr>
            <a:cxnSpLocks noChangeShapeType="1"/>
          </p:cNvCxnSpPr>
          <p:nvPr/>
        </p:nvCxnSpPr>
        <p:spPr bwMode="auto">
          <a:xfrm flipH="1">
            <a:off x="3630200" y="1775480"/>
            <a:ext cx="85725" cy="277415"/>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8"/>
          <p:cNvCxnSpPr>
            <a:cxnSpLocks noChangeShapeType="1"/>
          </p:cNvCxnSpPr>
          <p:nvPr/>
        </p:nvCxnSpPr>
        <p:spPr bwMode="auto">
          <a:xfrm flipH="1">
            <a:off x="3039732" y="2173574"/>
            <a:ext cx="78664" cy="288387"/>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0"/>
          <p:cNvCxnSpPr>
            <a:cxnSpLocks noChangeShapeType="1"/>
          </p:cNvCxnSpPr>
          <p:nvPr/>
        </p:nvCxnSpPr>
        <p:spPr bwMode="auto">
          <a:xfrm flipH="1">
            <a:off x="2175943" y="2616079"/>
            <a:ext cx="85725" cy="285750"/>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4"/>
          <p:cNvCxnSpPr>
            <a:cxnSpLocks noChangeShapeType="1"/>
          </p:cNvCxnSpPr>
          <p:nvPr/>
        </p:nvCxnSpPr>
        <p:spPr bwMode="auto">
          <a:xfrm flipH="1">
            <a:off x="2637483" y="3024052"/>
            <a:ext cx="51702" cy="265786"/>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5"/>
          <p:cNvCxnSpPr>
            <a:cxnSpLocks noChangeShapeType="1"/>
          </p:cNvCxnSpPr>
          <p:nvPr/>
        </p:nvCxnSpPr>
        <p:spPr bwMode="auto">
          <a:xfrm flipH="1">
            <a:off x="5055640" y="3033063"/>
            <a:ext cx="77691" cy="265786"/>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6"/>
          <p:cNvCxnSpPr>
            <a:cxnSpLocks noChangeShapeType="1"/>
          </p:cNvCxnSpPr>
          <p:nvPr/>
        </p:nvCxnSpPr>
        <p:spPr bwMode="auto">
          <a:xfrm flipH="1">
            <a:off x="4991065" y="3024052"/>
            <a:ext cx="78052" cy="265786"/>
          </a:xfrm>
          <a:prstGeom prst="line">
            <a:avLst/>
          </a:prstGeom>
          <a:noFill/>
          <a:ln w="38100"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851792" y="1205528"/>
            <a:ext cx="2460366" cy="1089241"/>
            <a:chOff x="6239376" y="567923"/>
            <a:chExt cx="2566175" cy="1085980"/>
          </a:xfrm>
        </p:grpSpPr>
        <p:sp>
          <p:nvSpPr>
            <p:cNvPr id="9" name="Freeform 34"/>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C59DE3"/>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0" name="任意多边形 18"/>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C59DE3"/>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endParaRPr>
            </a:p>
          </p:txBody>
        </p:sp>
        <p:grpSp>
          <p:nvGrpSpPr>
            <p:cNvPr id="11" name="Group 4"/>
            <p:cNvGrpSpPr>
              <a:grpSpLocks noChangeAspect="1"/>
            </p:cNvGrpSpPr>
            <p:nvPr/>
          </p:nvGrpSpPr>
          <p:grpSpPr bwMode="auto">
            <a:xfrm flipV="1">
              <a:off x="6239376" y="567923"/>
              <a:ext cx="739929" cy="763583"/>
              <a:chOff x="1308" y="1009"/>
              <a:chExt cx="1001" cy="1033"/>
            </a:xfrm>
            <a:solidFill>
              <a:srgbClr val="EAB01D"/>
            </a:solidFill>
          </p:grpSpPr>
          <p:sp>
            <p:nvSpPr>
              <p:cNvPr id="1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000000"/>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1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2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grpSp>
      </p:grpSp>
      <p:grpSp>
        <p:nvGrpSpPr>
          <p:cNvPr id="28" name="Group 27"/>
          <p:cNvGrpSpPr/>
          <p:nvPr/>
        </p:nvGrpSpPr>
        <p:grpSpPr>
          <a:xfrm flipH="1">
            <a:off x="6754077" y="3301165"/>
            <a:ext cx="2238190" cy="841946"/>
            <a:chOff x="6292142" y="3416840"/>
            <a:chExt cx="2709695" cy="1162340"/>
          </a:xfrm>
        </p:grpSpPr>
        <p:sp>
          <p:nvSpPr>
            <p:cNvPr id="29" name="Freeform 34"/>
            <p:cNvSpPr>
              <a:spLocks noEditPoints="1"/>
            </p:cNvSpPr>
            <p:nvPr/>
          </p:nvSpPr>
          <p:spPr bwMode="auto">
            <a:xfrm>
              <a:off x="8311530" y="4090730"/>
              <a:ext cx="690307" cy="48845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0" name="任意多边形 24"/>
            <p:cNvSpPr/>
            <p:nvPr/>
          </p:nvSpPr>
          <p:spPr>
            <a:xfrm>
              <a:off x="6361345" y="4255820"/>
              <a:ext cx="1908934" cy="24895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Microsoft YaHei" panose="020B0503020204020204" charset="-122"/>
                <a:ea typeface="Microsoft YaHei" panose="020B0503020204020204" charset="-122"/>
              </a:endParaRPr>
            </a:p>
          </p:txBody>
        </p:sp>
        <p:grpSp>
          <p:nvGrpSpPr>
            <p:cNvPr id="31" name="Group 4"/>
            <p:cNvGrpSpPr>
              <a:grpSpLocks noChangeAspect="1"/>
            </p:cNvGrpSpPr>
            <p:nvPr/>
          </p:nvGrpSpPr>
          <p:grpSpPr bwMode="auto">
            <a:xfrm flipV="1">
              <a:off x="6292142" y="3416840"/>
              <a:ext cx="739929" cy="763583"/>
              <a:chOff x="1308" y="1009"/>
              <a:chExt cx="1001" cy="1033"/>
            </a:xfrm>
            <a:solidFill>
              <a:srgbClr val="E88087"/>
            </a:solidFill>
          </p:grpSpPr>
          <p:sp>
            <p:nvSpPr>
              <p:cNvPr id="32"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3"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4"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5"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6"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7"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8"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39"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sp>
            <p:nvSpPr>
              <p:cNvPr id="40"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grpSp>
      </p:grpSp>
      <p:sp>
        <p:nvSpPr>
          <p:cNvPr id="41" name="Rectangle 40"/>
          <p:cNvSpPr/>
          <p:nvPr/>
        </p:nvSpPr>
        <p:spPr>
          <a:xfrm>
            <a:off x="4024208" y="1686198"/>
            <a:ext cx="1298753" cy="584775"/>
          </a:xfrm>
          <a:prstGeom prst="rect">
            <a:avLst/>
          </a:prstGeom>
        </p:spPr>
        <p:txBody>
          <a:bodyPr wrap="none">
            <a:spAutoFit/>
          </a:bodyPr>
          <a:lstStyle/>
          <a:p>
            <a:pPr lvl="0" algn="ctr">
              <a:defRPr/>
            </a:pPr>
            <a:r>
              <a:rPr lang="vi-VN" sz="3200" b="1" kern="0" dirty="0">
                <a:solidFill>
                  <a:srgbClr val="FD4739"/>
                </a:solidFill>
                <a:latin typeface="Calibri" panose="020F0502020204030204" pitchFamily="34" charset="0"/>
                <a:cs typeface="Calibri" panose="020F0502020204030204" pitchFamily="34" charset="0"/>
                <a:sym typeface="Arial" panose="020B0604020202020204"/>
              </a:rPr>
              <a:t>Đãi đỗ</a:t>
            </a:r>
            <a:endParaRPr lang="en-US" sz="3200" b="1" kern="0" dirty="0">
              <a:solidFill>
                <a:srgbClr val="FD4739"/>
              </a:solidFill>
              <a:latin typeface="Calibri" panose="020F0502020204030204" pitchFamily="34" charset="0"/>
              <a:cs typeface="Calibri" panose="020F0502020204030204" pitchFamily="34" charset="0"/>
              <a:sym typeface="Arial" panose="020B0604020202020204"/>
            </a:endParaRPr>
          </a:p>
        </p:txBody>
      </p:sp>
      <p:sp>
        <p:nvSpPr>
          <p:cNvPr id="42" name="Rounded Rectangle 31"/>
          <p:cNvSpPr/>
          <p:nvPr/>
        </p:nvSpPr>
        <p:spPr>
          <a:xfrm>
            <a:off x="2558168" y="2683835"/>
            <a:ext cx="4642546" cy="919401"/>
          </a:xfrm>
          <a:prstGeom prst="roundRect">
            <a:avLst/>
          </a:prstGeom>
          <a:solidFill>
            <a:srgbClr val="F9DFE1"/>
          </a:solidFill>
          <a:ln>
            <a:noFill/>
          </a:ln>
          <a:effectLst>
            <a:glow rad="101600">
              <a:srgbClr val="F9DFE1"/>
            </a:glow>
          </a:effectLst>
        </p:spPr>
        <p:txBody>
          <a:bodyPr wrap="square">
            <a:spAutoFit/>
          </a:bodyPr>
          <a:lstStyle/>
          <a:p>
            <a:pPr algn="ctr"/>
            <a:r>
              <a:rPr lang="vi-VN" sz="2400" dirty="0">
                <a:solidFill>
                  <a:srgbClr val="000000"/>
                </a:solidFill>
              </a:rPr>
              <a:t>Cho đỗ xuống nước sông, vỏ nổi lên trôi đi và giữ lại nhân đỗ.</a:t>
            </a:r>
          </a:p>
        </p:txBody>
      </p:sp>
      <p:grpSp>
        <p:nvGrpSpPr>
          <p:cNvPr id="44" name="Group 43"/>
          <p:cNvGrpSpPr/>
          <p:nvPr/>
        </p:nvGrpSpPr>
        <p:grpSpPr>
          <a:xfrm>
            <a:off x="6281530" y="87464"/>
            <a:ext cx="2862470" cy="562281"/>
            <a:chOff x="7876269" y="104148"/>
            <a:chExt cx="3751868" cy="886120"/>
          </a:xfrm>
        </p:grpSpPr>
        <p:sp>
          <p:nvSpPr>
            <p:cNvPr id="45" name="Rectangle: Rounded Corners 43"/>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47" name="Rectangle 46"/>
          <p:cNvSpPr/>
          <p:nvPr/>
        </p:nvSpPr>
        <p:spPr>
          <a:xfrm>
            <a:off x="2061555" y="4394336"/>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panose="020B0604020202020204"/>
            </a:endParaRPr>
          </a:p>
        </p:txBody>
      </p:sp>
      <p:pic>
        <p:nvPicPr>
          <p:cNvPr id="49" name="Picture 48"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23" y="672134"/>
            <a:ext cx="2606642" cy="2606642"/>
          </a:xfrm>
          <a:prstGeom prst="rect">
            <a:avLst/>
          </a:prstGeom>
        </p:spPr>
      </p:pic>
      <p:pic>
        <p:nvPicPr>
          <p:cNvPr id="4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17200" r="100000">
                        <a14:backgroundMark x1="13892" y1="10098" x2="13892" y2="10098"/>
                        <a14:backgroundMark x1="15215" y1="13039" x2="15215" y2="13039"/>
                        <a14:backgroundMark x1="15546" y1="21961" x2="15546" y2="21961"/>
                        <a14:backgroundMark x1="23705" y1="30098" x2="23705" y2="30098"/>
                        <a14:backgroundMark x1="24256" y1="28529" x2="24256" y2="28529"/>
                        <a14:backgroundMark x1="24256" y1="28529" x2="24256" y2="28529"/>
                        <a14:backgroundMark x1="24256" y1="28529" x2="24256" y2="28529"/>
                        <a14:backgroundMark x1="24256" y1="27549" x2="24256" y2="27549"/>
                        <a14:backgroundMark x1="24421" y1="25882" x2="24421" y2="25882"/>
                        <a14:backgroundMark x1="24421" y1="25196" x2="24421" y2="25196"/>
                        <a14:backgroundMark x1="24421" y1="24902" x2="24421" y2="24902"/>
                        <a14:backgroundMark x1="24421" y1="24902" x2="24421" y2="24902"/>
                        <a14:backgroundMark x1="24587" y1="22255" x2="24587" y2="22255"/>
                      </a14:backgroundRemoval>
                    </a14:imgEffect>
                  </a14:imgLayer>
                </a14:imgProps>
              </a:ext>
              <a:ext uri="{28A0092B-C50C-407E-A947-70E740481C1C}">
                <a14:useLocalDpi xmlns:a14="http://schemas.microsoft.com/office/drawing/2010/main" val="0"/>
              </a:ext>
            </a:extLst>
          </a:blip>
          <a:srcRect l="75911" t="67877"/>
          <a:stretch>
            <a:fillRect/>
          </a:stretch>
        </p:blipFill>
        <p:spPr bwMode="auto">
          <a:xfrm>
            <a:off x="840007" y="3789300"/>
            <a:ext cx="1588233" cy="133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right)">
                                      <p:cBhvr>
                                        <p:cTn id="14" dur="500"/>
                                        <p:tgtEl>
                                          <p:spTgt spid="28"/>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righ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p:cNvGrpSpPr/>
          <p:nvPr/>
        </p:nvGrpSpPr>
        <p:grpSpPr>
          <a:xfrm>
            <a:off x="-52751" y="100730"/>
            <a:ext cx="8507819" cy="1229746"/>
            <a:chOff x="1560044" y="1142346"/>
            <a:chExt cx="8995704" cy="1512000"/>
          </a:xfrm>
        </p:grpSpPr>
        <p:sp>
          <p:nvSpPr>
            <p:cNvPr id="25" name="Rounded Rectangle 23"/>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19" name="KSO_Shape"/>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5">
              <a:solidFill>
                <a:srgbClr val="FFFFFF"/>
              </a:solidFill>
              <a:latin typeface="黑体" panose="02010609060101010101" pitchFamily="49" charset="-122"/>
              <a:ea typeface="黑体" panose="02010609060101010101" pitchFamily="49" charset="-122"/>
            </a:endParaRPr>
          </a:p>
        </p:txBody>
      </p:sp>
      <p:sp>
        <p:nvSpPr>
          <p:cNvPr id="20" name="KSO_Shape"/>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l="19734" t="14246" r="19393" b="7977"/>
          <a:stretch>
            <a:fillRect/>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a:fillRect/>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7"/>
          <p:cNvSpPr txBox="1">
            <a:spLocks noChangeArrowheads="1"/>
          </p:cNvSpPr>
          <p:nvPr/>
        </p:nvSpPr>
        <p:spPr bwMode="auto">
          <a:xfrm>
            <a:off x="488174" y="332698"/>
            <a:ext cx="8712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CC3300"/>
                </a:solidFill>
                <a:latin typeface="Times New Roman" panose="02020603050405020304" pitchFamily="18" charset="0"/>
                <a:cs typeface="Times New Roman" panose="02020603050405020304" pitchFamily="18" charset="0"/>
              </a:rPr>
              <a:t>Sông Mã </a:t>
            </a:r>
            <a:r>
              <a:rPr lang="en-US" altLang="en-US" sz="2800">
                <a:solidFill>
                  <a:srgbClr val="CC3300"/>
                </a:solidFill>
                <a:latin typeface="Times New Roman" panose="02020603050405020304" pitchFamily="18" charset="0"/>
                <a:cs typeface="Times New Roman" panose="02020603050405020304" pitchFamily="18" charset="0"/>
              </a:rPr>
              <a:t>: sông lớn chảy qua tỉnh Thanh Hoá.</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49380"/>
            <a:ext cx="9144000" cy="37731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
        <p:nvSpPr>
          <p:cNvPr id="29" name="Title 1"/>
          <p:cNvSpPr txBox="1"/>
          <p:nvPr/>
        </p:nvSpPr>
        <p:spPr bwMode="auto">
          <a:xfrm>
            <a:off x="3000375" y="502843"/>
            <a:ext cx="2800350" cy="857250"/>
          </a:xfrm>
          <a:prstGeom prst="rect">
            <a:avLst/>
          </a:prstGeom>
          <a:noFill/>
          <a:ln>
            <a:noFill/>
          </a:ln>
        </p:spPr>
        <p:txBody>
          <a:bodyPr anchor="ct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en-US" sz="2400" u="sng">
                <a:solidFill>
                  <a:srgbClr val="F79646">
                    <a:lumMod val="10000"/>
                  </a:srgbClr>
                </a:solidFill>
                <a:latin typeface="Times New Roman" panose="02020603050405020304" pitchFamily="18" charset="0"/>
                <a:cs typeface="Times New Roman" panose="02020603050405020304" pitchFamily="18" charset="0"/>
              </a:rPr>
              <a:t>Tập đọc</a:t>
            </a:r>
            <a:r>
              <a:rPr lang="en-US" sz="2400">
                <a:solidFill>
                  <a:srgbClr val="F79646">
                    <a:lumMod val="10000"/>
                  </a:srgbClr>
                </a:solidFill>
                <a:latin typeface="Times New Roman" panose="02020603050405020304" pitchFamily="18" charset="0"/>
                <a:cs typeface="Times New Roman" panose="02020603050405020304" pitchFamily="18" charset="0"/>
              </a:rPr>
              <a:t>   </a:t>
            </a:r>
            <a:r>
              <a:rPr lang="en-US" sz="3000">
                <a:solidFill>
                  <a:srgbClr val="F79646">
                    <a:lumMod val="10000"/>
                  </a:srgbClr>
                </a:solidFill>
                <a:latin typeface="Times New Roman" panose="02020603050405020304" pitchFamily="18" charset="0"/>
                <a:cs typeface="Times New Roman" panose="02020603050405020304" pitchFamily="18" charset="0"/>
              </a:rPr>
              <a:t/>
            </a:r>
            <a:br>
              <a:rPr lang="en-US" sz="3000">
                <a:solidFill>
                  <a:srgbClr val="F79646">
                    <a:lumMod val="10000"/>
                  </a:srgbClr>
                </a:solidFill>
                <a:latin typeface="Times New Roman" panose="02020603050405020304" pitchFamily="18" charset="0"/>
                <a:cs typeface="Times New Roman" panose="02020603050405020304" pitchFamily="18" charset="0"/>
              </a:rPr>
            </a:br>
            <a:r>
              <a:rPr lang="en-US" sz="3000" b="1">
                <a:solidFill>
                  <a:srgbClr val="FF0000"/>
                </a:solidFill>
                <a:latin typeface="Times New Roman" panose="02020603050405020304" pitchFamily="18" charset="0"/>
                <a:cs typeface="Times New Roman" panose="02020603050405020304" pitchFamily="18" charset="0"/>
              </a:rPr>
              <a:t>Cái cầu</a:t>
            </a:r>
          </a:p>
        </p:txBody>
      </p:sp>
      <p:sp>
        <p:nvSpPr>
          <p:cNvPr id="41" name="Horizontal Scroll 5"/>
          <p:cNvSpPr/>
          <p:nvPr/>
        </p:nvSpPr>
        <p:spPr>
          <a:xfrm>
            <a:off x="6143625" y="321469"/>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kern="0">
                <a:solidFill>
                  <a:sysClr val="windowText" lastClr="000000"/>
                </a:solidFill>
                <a:latin typeface="Times New Roman" panose="02020603050405020304" pitchFamily="18" charset="0"/>
                <a:cs typeface="Times New Roman" panose="02020603050405020304" pitchFamily="18" charset="0"/>
              </a:rPr>
              <a:t>SGK/34 - 35</a:t>
            </a:r>
            <a:endParaRPr lang="en-US" sz="21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42" name="Rectangle 41"/>
          <p:cNvSpPr/>
          <p:nvPr/>
        </p:nvSpPr>
        <p:spPr bwMode="auto">
          <a:xfrm>
            <a:off x="450937" y="1200150"/>
            <a:ext cx="3949613" cy="2457450"/>
          </a:xfrm>
          <a:prstGeom prst="rect">
            <a:avLst/>
          </a:prstGeom>
          <a:solidFill>
            <a:sysClr val="window" lastClr="FFFFFF"/>
          </a:solidFill>
          <a:ln w="25400" cap="flat" cmpd="sng" algn="ctr">
            <a:noFill/>
            <a:prstDash val="solid"/>
            <a:headEnd type="none" w="med" len="med"/>
            <a:tailEnd type="none" w="med" len="med"/>
          </a:ln>
          <a:effectLst/>
        </p:spPr>
        <p:txBody>
          <a:bodyPr/>
          <a:lstStyle/>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Cha gửi cho con chiếc ảnh cái cầu</a:t>
            </a:r>
          </a:p>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Cha vừa bắc xong qua dòng sông sâu</a:t>
            </a:r>
          </a:p>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Xe lửa sắp qua, thư cha nói thế</a:t>
            </a:r>
          </a:p>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Con cho mẹ xem, cho xem hơi lâu.</a:t>
            </a:r>
          </a:p>
          <a:p>
            <a:pPr>
              <a:defRPr/>
            </a:pPr>
            <a:endParaRPr lang="en-US" sz="1575" b="1" kern="0">
              <a:solidFill>
                <a:schemeClr val="accent1">
                  <a:lumMod val="50000"/>
                </a:schemeClr>
              </a:solidFill>
              <a:latin typeface="Times New Roman" panose="02020603050405020304" pitchFamily="18" charset="0"/>
              <a:cs typeface="Times New Roman" panose="02020603050405020304" pitchFamily="18" charset="0"/>
            </a:endParaRPr>
          </a:p>
          <a:p>
            <a:pPr>
              <a:defRPr/>
            </a:pPr>
            <a:r>
              <a:rPr lang="en-US" sz="1575" b="1" kern="0">
                <a:solidFill>
                  <a:srgbClr val="0070C0"/>
                </a:solidFill>
                <a:latin typeface="Times New Roman" panose="02020603050405020304" pitchFamily="18" charset="0"/>
                <a:cs typeface="Times New Roman" panose="02020603050405020304" pitchFamily="18" charset="0"/>
              </a:rPr>
              <a:t>Những cái cầu ơi, yêu sao yêu ghê !</a:t>
            </a:r>
          </a:p>
          <a:p>
            <a:pPr>
              <a:defRPr/>
            </a:pPr>
            <a:r>
              <a:rPr lang="en-US" sz="1575" b="1" kern="0">
                <a:solidFill>
                  <a:srgbClr val="0070C0"/>
                </a:solidFill>
                <a:latin typeface="Times New Roman" panose="02020603050405020304" pitchFamily="18" charset="0"/>
                <a:cs typeface="Times New Roman" panose="02020603050405020304" pitchFamily="18" charset="0"/>
              </a:rPr>
              <a:t>Nhện qua chum nước bắc cầu tơ nhỏ</a:t>
            </a:r>
          </a:p>
          <a:p>
            <a:pPr>
              <a:defRPr/>
            </a:pPr>
            <a:r>
              <a:rPr lang="en-US" sz="1575" b="1" kern="0">
                <a:solidFill>
                  <a:srgbClr val="0070C0"/>
                </a:solidFill>
                <a:latin typeface="Times New Roman" panose="02020603050405020304" pitchFamily="18" charset="0"/>
                <a:cs typeface="Times New Roman" panose="02020603050405020304" pitchFamily="18" charset="0"/>
              </a:rPr>
              <a:t>Con sáo sang sông, bắc cầu ngọn gió</a:t>
            </a:r>
          </a:p>
          <a:p>
            <a:pPr>
              <a:defRPr/>
            </a:pPr>
            <a:r>
              <a:rPr lang="en-US" sz="1575" b="1" kern="0">
                <a:solidFill>
                  <a:srgbClr val="0070C0"/>
                </a:solidFill>
                <a:latin typeface="Times New Roman" panose="02020603050405020304" pitchFamily="18" charset="0"/>
                <a:cs typeface="Times New Roman" panose="02020603050405020304" pitchFamily="18" charset="0"/>
              </a:rPr>
              <a:t>Con kiến qua ngòi bắc cầu lá tre</a:t>
            </a:r>
            <a:r>
              <a:rPr lang="en-US" sz="1575" kern="0">
                <a:solidFill>
                  <a:srgbClr val="0070C0"/>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4511722" y="1268570"/>
            <a:ext cx="4181341" cy="2273699"/>
          </a:xfrm>
          <a:prstGeom prst="rect">
            <a:avLst/>
          </a:prstGeom>
          <a:solidFill>
            <a:sysClr val="window" lastClr="FFFFFF"/>
          </a:solidFill>
          <a:ln w="25400" cap="flat" cmpd="sng" algn="ctr">
            <a:noFill/>
            <a:prstDash val="solid"/>
          </a:ln>
          <a:effectLst/>
        </p:spPr>
        <p:txBody>
          <a:bodyPr wrap="square">
            <a:spAutoFit/>
          </a:bodyPr>
          <a:lstStyle/>
          <a:p>
            <a:pPr>
              <a:defRPr/>
            </a:pPr>
            <a:r>
              <a:rPr lang="en-US" sz="1575" kern="0">
                <a:solidFill>
                  <a:prstClr val="black"/>
                </a:solidFill>
                <a:latin typeface="Times New Roman" panose="02020603050405020304" pitchFamily="18" charset="0"/>
                <a:cs typeface="Times New Roman" panose="02020603050405020304" pitchFamily="18" charset="0"/>
              </a:rPr>
              <a:t> </a:t>
            </a:r>
            <a:r>
              <a:rPr lang="en-US" sz="1575" b="1" kern="0">
                <a:solidFill>
                  <a:schemeClr val="accent2">
                    <a:lumMod val="50000"/>
                  </a:schemeClr>
                </a:solidFill>
                <a:latin typeface="Times New Roman" panose="02020603050405020304" pitchFamily="18" charset="0"/>
                <a:cs typeface="Times New Roman" panose="02020603050405020304" pitchFamily="18" charset="0"/>
              </a:rPr>
              <a:t>Yêu cái cầu treo lối sang bà ngoại</a:t>
            </a:r>
          </a:p>
          <a:p>
            <a:pPr>
              <a:defRPr/>
            </a:pPr>
            <a:r>
              <a:rPr lang="en-US" sz="1575" b="1" kern="0">
                <a:solidFill>
                  <a:schemeClr val="accent2">
                    <a:lumMod val="50000"/>
                  </a:schemeClr>
                </a:solidFill>
                <a:latin typeface="Times New Roman" panose="02020603050405020304" pitchFamily="18" charset="0"/>
                <a:cs typeface="Times New Roman" panose="02020603050405020304" pitchFamily="18" charset="0"/>
              </a:rPr>
              <a:t> Như võng trên sông ru người qua lại</a:t>
            </a:r>
          </a:p>
          <a:p>
            <a:pPr>
              <a:defRPr/>
            </a:pPr>
            <a:r>
              <a:rPr lang="en-US" sz="1575" b="1" kern="0">
                <a:solidFill>
                  <a:schemeClr val="accent2">
                    <a:lumMod val="50000"/>
                  </a:schemeClr>
                </a:solidFill>
                <a:latin typeface="Times New Roman" panose="02020603050405020304" pitchFamily="18" charset="0"/>
                <a:cs typeface="Times New Roman" panose="02020603050405020304" pitchFamily="18" charset="0"/>
              </a:rPr>
              <a:t> Dưới cầu, thuyền chở đá, chở vôi</a:t>
            </a:r>
          </a:p>
          <a:p>
            <a:pPr>
              <a:defRPr/>
            </a:pPr>
            <a:r>
              <a:rPr lang="en-US" sz="1575" b="1" kern="0">
                <a:solidFill>
                  <a:schemeClr val="accent2">
                    <a:lumMod val="50000"/>
                  </a:schemeClr>
                </a:solidFill>
                <a:latin typeface="Times New Roman" panose="02020603050405020304" pitchFamily="18" charset="0"/>
                <a:cs typeface="Times New Roman" panose="02020603050405020304" pitchFamily="18" charset="0"/>
              </a:rPr>
              <a:t>Thuyền buồm đi ngược, thuyền thoi đi xuôi.</a:t>
            </a:r>
          </a:p>
          <a:p>
            <a:pPr>
              <a:defRPr/>
            </a:pPr>
            <a:endParaRPr lang="en-US" sz="1575" b="1" kern="0">
              <a:solidFill>
                <a:prstClr val="black"/>
              </a:solidFill>
              <a:latin typeface="Times New Roman" panose="02020603050405020304" pitchFamily="18" charset="0"/>
              <a:cs typeface="Times New Roman" panose="02020603050405020304" pitchFamily="18" charset="0"/>
            </a:endParaRPr>
          </a:p>
          <a:p>
            <a:pPr>
              <a:defRPr/>
            </a:pPr>
            <a:r>
              <a:rPr lang="en-US" sz="1575" b="1" kern="0">
                <a:solidFill>
                  <a:srgbClr val="7030A0"/>
                </a:solidFill>
                <a:latin typeface="Times New Roman" panose="02020603050405020304" pitchFamily="18" charset="0"/>
                <a:cs typeface="Times New Roman" panose="02020603050405020304" pitchFamily="18" charset="0"/>
              </a:rPr>
              <a:t>Yêu hơn cả cầu ao mẹ thường đãi đỗ</a:t>
            </a:r>
          </a:p>
          <a:p>
            <a:pPr>
              <a:defRPr/>
            </a:pPr>
            <a:r>
              <a:rPr lang="en-US" sz="1575" b="1" kern="0">
                <a:solidFill>
                  <a:srgbClr val="7030A0"/>
                </a:solidFill>
                <a:latin typeface="Times New Roman" panose="02020603050405020304" pitchFamily="18" charset="0"/>
                <a:cs typeface="Times New Roman" panose="02020603050405020304" pitchFamily="18" charset="0"/>
              </a:rPr>
              <a:t>Là cái cầu này ảnh chụp xa xa</a:t>
            </a:r>
          </a:p>
          <a:p>
            <a:pPr>
              <a:defRPr/>
            </a:pPr>
            <a:r>
              <a:rPr lang="en-US" sz="1575" b="1" kern="0">
                <a:solidFill>
                  <a:srgbClr val="7030A0"/>
                </a:solidFill>
                <a:latin typeface="Times New Roman" panose="02020603050405020304" pitchFamily="18" charset="0"/>
                <a:cs typeface="Times New Roman" panose="02020603050405020304" pitchFamily="18" charset="0"/>
              </a:rPr>
              <a:t>Mẹ bảo : cầu Hàm Rồng sông Mã</a:t>
            </a:r>
          </a:p>
          <a:p>
            <a:pPr>
              <a:defRPr/>
            </a:pPr>
            <a:r>
              <a:rPr lang="en-US" sz="1575" b="1" kern="0">
                <a:solidFill>
                  <a:srgbClr val="7030A0"/>
                </a:solidFill>
                <a:latin typeface="Times New Roman" panose="02020603050405020304" pitchFamily="18" charset="0"/>
                <a:cs typeface="Times New Roman" panose="02020603050405020304" pitchFamily="18" charset="0"/>
              </a:rPr>
              <a:t>Con cứ gọi cái cầu của cha.</a:t>
            </a:r>
          </a:p>
        </p:txBody>
      </p:sp>
      <p:sp>
        <p:nvSpPr>
          <p:cNvPr id="44" name="Text Box 47"/>
          <p:cNvSpPr txBox="1">
            <a:spLocks noChangeArrowheads="1"/>
          </p:cNvSpPr>
          <p:nvPr/>
        </p:nvSpPr>
        <p:spPr bwMode="auto">
          <a:xfrm>
            <a:off x="5582580" y="3792855"/>
            <a:ext cx="2114550"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15" b="1">
                <a:solidFill>
                  <a:srgbClr val="002060"/>
                </a:solidFill>
                <a:latin typeface="Times New Roman" panose="02020603050405020304" pitchFamily="18" charset="0"/>
              </a:rPr>
              <a:t>PHẠM TIẾN DUẬT </a:t>
            </a:r>
          </a:p>
        </p:txBody>
      </p:sp>
      <p:cxnSp>
        <p:nvCxnSpPr>
          <p:cNvPr id="45" name="Straight Connector 43"/>
          <p:cNvCxnSpPr>
            <a:cxnSpLocks noChangeShapeType="1"/>
          </p:cNvCxnSpPr>
          <p:nvPr/>
        </p:nvCxnSpPr>
        <p:spPr bwMode="auto">
          <a:xfrm>
            <a:off x="4168036" y="1565753"/>
            <a:ext cx="0" cy="2745873"/>
          </a:xfrm>
          <a:prstGeom prst="line">
            <a:avLst/>
          </a:prstGeom>
          <a:noFill/>
          <a:ln w="9525" algn="ctr">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a:spLocks noChangeArrowheads="1"/>
          </p:cNvSpPr>
          <p:nvPr/>
        </p:nvSpPr>
        <p:spPr bwMode="auto">
          <a:xfrm>
            <a:off x="0" y="-19230"/>
            <a:ext cx="8909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800" b="1">
                <a:solidFill>
                  <a:srgbClr val="000000"/>
                </a:solidFill>
                <a:latin typeface="Times New Roman" panose="02020603050405020304" pitchFamily="18" charset="0"/>
                <a:cs typeface="Times New Roman" panose="02020603050405020304" pitchFamily="18" charset="0"/>
              </a:rPr>
              <a:t>- Các em hãy đọc lại bài nhé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p:cNvGrpSpPr/>
          <p:nvPr/>
        </p:nvGrpSpPr>
        <p:grpSpPr>
          <a:xfrm>
            <a:off x="1088928" y="1323040"/>
            <a:ext cx="5661496" cy="523393"/>
            <a:chOff x="1088928" y="1323040"/>
            <a:chExt cx="5661496" cy="523393"/>
          </a:xfrm>
        </p:grpSpPr>
        <p:sp>
          <p:nvSpPr>
            <p:cNvPr id="12" name="Rectangle: Rounded Corners 43"/>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solidFill>
              <a:srgbClr val="ABE9FF"/>
            </a:solidFill>
            <a:ln w="12700" cap="flat" cmpd="sng" algn="ctr">
              <a:solidFill>
                <a:schemeClr val="bg1">
                  <a:lumMod val="2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4" name="Rectangle 13"/>
            <p:cNvSpPr/>
            <p:nvPr/>
          </p:nvSpPr>
          <p:spPr>
            <a:xfrm>
              <a:off x="1105257" y="1352498"/>
              <a:ext cx="5519661" cy="461665"/>
            </a:xfrm>
            <a:prstGeom prst="rect">
              <a:avLst/>
            </a:prstGeom>
          </p:spPr>
          <p:txBody>
            <a:bodyPr wrap="square">
              <a:spAutoFit/>
            </a:bodyPr>
            <a:lstStyle/>
            <a:p>
              <a:r>
                <a:rPr lang="en-US" sz="2400" b="1" kern="0">
                  <a:solidFill>
                    <a:srgbClr val="FF0000"/>
                  </a:solidFill>
                  <a:latin typeface="Times New Roman" panose="02020603050405020304" pitchFamily="18" charset="0"/>
                  <a:cs typeface="Times New Roman" panose="02020603050405020304" pitchFamily="18" charset="0"/>
                </a:rPr>
                <a:t>Người cha trong bài thơ làm nghề gì ?</a:t>
              </a:r>
              <a:endParaRPr lang="en-US" sz="2400" dirty="0">
                <a:solidFill>
                  <a:srgbClr val="FF0000"/>
                </a:solidFill>
              </a:endParaRPr>
            </a:p>
          </p:txBody>
        </p:sp>
      </p:gr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a:fillRect/>
          </a:stretch>
        </p:blipFill>
        <p:spPr>
          <a:xfrm>
            <a:off x="620140" y="1272544"/>
            <a:ext cx="316949" cy="700355"/>
          </a:xfrm>
          <a:prstGeom prst="rect">
            <a:avLst/>
          </a:prstGeom>
        </p:spPr>
      </p:pic>
      <p:sp>
        <p:nvSpPr>
          <p:cNvPr id="26" name="Freeform 197"/>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pic>
        <p:nvPicPr>
          <p:cNvPr id="7" name="Picture 6" descr="Logo&#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a:fillRect/>
          </a:stretch>
        </p:blipFill>
        <p:spPr>
          <a:xfrm>
            <a:off x="3200662" y="470225"/>
            <a:ext cx="3316679" cy="698431"/>
          </a:xfrm>
          <a:prstGeom prst="rect">
            <a:avLst/>
          </a:prstGeom>
        </p:spPr>
      </p:pic>
      <p:grpSp>
        <p:nvGrpSpPr>
          <p:cNvPr id="44" name="Group 43"/>
          <p:cNvGrpSpPr/>
          <p:nvPr/>
        </p:nvGrpSpPr>
        <p:grpSpPr>
          <a:xfrm>
            <a:off x="1619652" y="2375266"/>
            <a:ext cx="6890151" cy="2367563"/>
            <a:chOff x="2203645" y="3664582"/>
            <a:chExt cx="3517492" cy="854636"/>
          </a:xfrm>
        </p:grpSpPr>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3645" y="3664582"/>
              <a:ext cx="3517492" cy="854636"/>
            </a:xfrm>
            <a:prstGeom prst="rect">
              <a:avLst/>
            </a:prstGeom>
          </p:spPr>
        </p:pic>
        <p:sp>
          <p:nvSpPr>
            <p:cNvPr id="39" name="Rectangle 38"/>
            <p:cNvSpPr/>
            <p:nvPr/>
          </p:nvSpPr>
          <p:spPr>
            <a:xfrm>
              <a:off x="2355777" y="3818310"/>
              <a:ext cx="3019517" cy="566611"/>
            </a:xfrm>
            <a:prstGeom prst="rect">
              <a:avLst/>
            </a:prstGeom>
          </p:spPr>
          <p:txBody>
            <a:bodyPr wrap="square">
              <a:spAutoFit/>
            </a:bodyPr>
            <a:lstStyle/>
            <a:p>
              <a:pPr algn="ctr"/>
              <a:r>
                <a:rPr lang="en-US" sz="3200" b="1" kern="0">
                  <a:solidFill>
                    <a:srgbClr val="7030A0"/>
                  </a:solidFill>
                  <a:latin typeface="Times New Roman" panose="02020603050405020304" pitchFamily="18" charset="0"/>
                  <a:cs typeface="Times New Roman" panose="02020603050405020304" pitchFamily="18" charset="0"/>
                </a:rPr>
                <a:t>Người cha trong bài thơ làm nghề xây dựng cầu - có thể là kĩ sư hoặc là một công nhân.</a:t>
              </a:r>
              <a:endParaRPr lang="en-US" sz="3200" dirty="0">
                <a:solidFill>
                  <a:srgbClr val="7030A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1+#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9" name="Group 28"/>
          <p:cNvGrpSpPr/>
          <p:nvPr/>
        </p:nvGrpSpPr>
        <p:grpSpPr>
          <a:xfrm>
            <a:off x="1612532" y="1343938"/>
            <a:ext cx="7074156" cy="523393"/>
            <a:chOff x="1837994" y="2249329"/>
            <a:chExt cx="7074156" cy="523393"/>
          </a:xfrm>
        </p:grpSpPr>
        <p:sp>
          <p:nvSpPr>
            <p:cNvPr id="11" name="Rectangle: Rounded Corners 43"/>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rgbClr val="DEEAC2"/>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5" name="Rectangle 14"/>
            <p:cNvSpPr/>
            <p:nvPr/>
          </p:nvSpPr>
          <p:spPr>
            <a:xfrm>
              <a:off x="1912699" y="2274622"/>
              <a:ext cx="6999451" cy="462807"/>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Từ chiếc cầu cha làm, bạn nhỏ nghĩ đến những gì ?</a:t>
              </a:r>
              <a:endParaRPr lang="en-US" sz="2400" dirty="0">
                <a:solidFill>
                  <a:srgbClr val="FF0000"/>
                </a:solidFill>
              </a:endParaRPr>
            </a:p>
          </p:txBody>
        </p:sp>
      </p:gr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a:fillRect/>
          </a:stretch>
        </p:blipFill>
        <p:spPr>
          <a:xfrm>
            <a:off x="934656" y="1255018"/>
            <a:ext cx="531799" cy="700355"/>
          </a:xfrm>
          <a:prstGeom prst="rect">
            <a:avLst/>
          </a:prstGeom>
        </p:spPr>
      </p:pic>
      <p:sp>
        <p:nvSpPr>
          <p:cNvPr id="26" name="Freeform 197"/>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pic>
        <p:nvPicPr>
          <p:cNvPr id="7" name="Picture 6" descr="Logo&#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a:fillRect/>
          </a:stretch>
        </p:blipFill>
        <p:spPr>
          <a:xfrm>
            <a:off x="3200662" y="470225"/>
            <a:ext cx="3316679" cy="69843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0115" name="Content Placeholder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5143500" y="728662"/>
            <a:ext cx="13144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treo</a:t>
            </a:r>
          </a:p>
        </p:txBody>
      </p:sp>
      <p:sp>
        <p:nvSpPr>
          <p:cNvPr id="9" name="Line 7"/>
          <p:cNvSpPr>
            <a:spLocks noChangeShapeType="1"/>
          </p:cNvSpPr>
          <p:nvPr/>
        </p:nvSpPr>
        <p:spPr bwMode="auto">
          <a:xfrm flipH="1">
            <a:off x="5011341" y="1120379"/>
            <a:ext cx="292894" cy="325040"/>
          </a:xfrm>
          <a:prstGeom prst="line">
            <a:avLst/>
          </a:prstGeom>
          <a:noFill/>
          <a:ln w="381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5"/>
          </a:p>
        </p:txBody>
      </p:sp>
      <p:sp>
        <p:nvSpPr>
          <p:cNvPr id="10" name="Rectangle 8"/>
          <p:cNvSpPr>
            <a:spLocks noChangeArrowheads="1"/>
          </p:cNvSpPr>
          <p:nvPr/>
        </p:nvSpPr>
        <p:spPr bwMode="auto">
          <a:xfrm>
            <a:off x="6468666" y="3206353"/>
            <a:ext cx="97750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ao</a:t>
            </a:r>
          </a:p>
        </p:txBody>
      </p:sp>
      <p:sp>
        <p:nvSpPr>
          <p:cNvPr id="11" name="Line 9"/>
          <p:cNvSpPr>
            <a:spLocks noChangeShapeType="1"/>
          </p:cNvSpPr>
          <p:nvPr/>
        </p:nvSpPr>
        <p:spPr bwMode="auto">
          <a:xfrm flipH="1">
            <a:off x="6149579" y="3598069"/>
            <a:ext cx="616744" cy="342900"/>
          </a:xfrm>
          <a:prstGeom prst="line">
            <a:avLst/>
          </a:prstGeom>
          <a:noFill/>
          <a:ln w="381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5"/>
          </a:p>
        </p:txBody>
      </p:sp>
      <p:sp>
        <p:nvSpPr>
          <p:cNvPr id="12" name="Line 7"/>
          <p:cNvSpPr>
            <a:spLocks noChangeShapeType="1"/>
          </p:cNvSpPr>
          <p:nvPr/>
        </p:nvSpPr>
        <p:spPr bwMode="auto">
          <a:xfrm>
            <a:off x="1600200" y="2749154"/>
            <a:ext cx="1200150" cy="910828"/>
          </a:xfrm>
          <a:prstGeom prst="line">
            <a:avLst/>
          </a:prstGeom>
          <a:noFill/>
          <a:ln w="381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5"/>
          </a:p>
        </p:txBody>
      </p:sp>
      <p:sp>
        <p:nvSpPr>
          <p:cNvPr id="13" name="Text Box 6"/>
          <p:cNvSpPr txBox="1">
            <a:spLocks noChangeArrowheads="1"/>
          </p:cNvSpPr>
          <p:nvPr/>
        </p:nvSpPr>
        <p:spPr bwMode="auto">
          <a:xfrm>
            <a:off x="1377554" y="2357437"/>
            <a:ext cx="321825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Hàm Rồng – sông Mã</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p:stCondLst>
                              <p:cond delay="1000"/>
                            </p:stCondLst>
                            <p:childTnLst>
                              <p:par>
                                <p:cTn id="23" presetID="4"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1138" name="Picture 112" descr="scan0014"/>
          <p:cNvPicPr>
            <a:picLocks noChangeAspect="1" noChangeArrowheads="1"/>
          </p:cNvPicPr>
          <p:nvPr/>
        </p:nvPicPr>
        <p:blipFill>
          <a:blip r:embed="rId4">
            <a:extLst>
              <a:ext uri="{28A0092B-C50C-407E-A947-70E740481C1C}">
                <a14:useLocalDpi xmlns:a14="http://schemas.microsoft.com/office/drawing/2010/main" val="0"/>
              </a:ext>
            </a:extLst>
          </a:blip>
          <a:srcRect b="6860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4800" y="4514850"/>
            <a:ext cx="1885950" cy="285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rPr>
              <a:t>Chum </a:t>
            </a:r>
            <a:r>
              <a:rPr lang="en-US" sz="2400" dirty="0" err="1">
                <a:solidFill>
                  <a:prstClr val="white"/>
                </a:solidFill>
              </a:rPr>
              <a:t>nước</a:t>
            </a:r>
            <a:r>
              <a:rPr lang="en-US" sz="2400" dirty="0">
                <a:solidFill>
                  <a:prstClr val="white"/>
                </a:solidFill>
              </a:rPr>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2" descr="Picture1"/>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http://upload.wikimedia.org/wikipedia/vi/thumb/b/b2/Phamtienduat.jpg/240px-Phamtiendu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14300"/>
            <a:ext cx="39433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6"/>
          <p:cNvSpPr txBox="1">
            <a:spLocks noChangeArrowheads="1"/>
          </p:cNvSpPr>
          <p:nvPr/>
        </p:nvSpPr>
        <p:spPr bwMode="auto">
          <a:xfrm>
            <a:off x="1600200" y="4343400"/>
            <a:ext cx="3028950"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vi-VN" altLang="vi-VN" sz="1015"/>
          </a:p>
        </p:txBody>
      </p:sp>
      <p:graphicFrame>
        <p:nvGraphicFramePr>
          <p:cNvPr id="8" name="Table 7"/>
          <p:cNvGraphicFramePr>
            <a:graphicFrameLocks noGrp="1"/>
          </p:cNvGraphicFramePr>
          <p:nvPr/>
        </p:nvGraphicFramePr>
        <p:xfrm>
          <a:off x="370876" y="4133850"/>
          <a:ext cx="5313751" cy="1001556"/>
        </p:xfrm>
        <a:graphic>
          <a:graphicData uri="http://schemas.openxmlformats.org/drawingml/2006/table">
            <a:tbl>
              <a:tblPr/>
              <a:tblGrid>
                <a:gridCol w="5210045"/>
                <a:gridCol w="103706"/>
              </a:tblGrid>
              <a:tr h="650440">
                <a:tc>
                  <a:txBody>
                    <a:bodyPr/>
                    <a:lstStyle/>
                    <a:p>
                      <a:pPr marL="0" marR="0" lvl="0" indent="0" algn="ctr" defTabSz="914400" rtl="0" eaLnBrk="1" fontAlgn="base" latinLnBrk="0" hangingPunct="1">
                        <a:lnSpc>
                          <a:spcPts val="1350"/>
                        </a:lnSpc>
                        <a:spcBef>
                          <a:spcPct val="0"/>
                        </a:spcBef>
                        <a:spcAft>
                          <a:spcPct val="0"/>
                        </a:spcAft>
                        <a:buClrTx/>
                        <a:buSzTx/>
                        <a:buFontTx/>
                        <a:buNone/>
                      </a:pPr>
                      <a:r>
                        <a:rPr kumimoji="0" lang="en-US" sz="1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Phạm Tiến Duật </a:t>
                      </a:r>
                      <a:r>
                        <a:rPr kumimoji="0" lang="en-US" sz="18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(1941 – 2007)</a:t>
                      </a:r>
                      <a:endParaRPr kumimoji="0" lang="en-US" sz="18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ts val="1350"/>
                        </a:lnSpc>
                        <a:spcBef>
                          <a:spcPct val="0"/>
                        </a:spcBef>
                        <a:spcAft>
                          <a:spcPct val="0"/>
                        </a:spcAft>
                        <a:buClrTx/>
                        <a:buSzTx/>
                        <a:buFontTx/>
                        <a:buNone/>
                      </a:pPr>
                      <a:endParaRPr kumimoji="0" lang="en-US" sz="1800" b="1"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1350"/>
                        </a:lnSpc>
                        <a:spcBef>
                          <a:spcPct val="0"/>
                        </a:spcBef>
                        <a:spcAft>
                          <a:spcPct val="0"/>
                        </a:spcAft>
                        <a:buClrTx/>
                        <a:buSzTx/>
                        <a:buFontTx/>
                        <a:buNone/>
                      </a:pPr>
                      <a:endParaRPr kumimoji="0" lang="en-US" sz="1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1350"/>
                        </a:lnSpc>
                        <a:spcBef>
                          <a:spcPct val="0"/>
                        </a:spcBef>
                        <a:spcAft>
                          <a:spcPct val="0"/>
                        </a:spcAft>
                        <a:buClrTx/>
                        <a:buSzTx/>
                        <a:buFontTx/>
                        <a:buNone/>
                      </a:pPr>
                      <a:r>
                        <a:rPr kumimoji="0" lang="en-US" sz="1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sz="18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Ở </a:t>
                      </a:r>
                      <a:r>
                        <a:rPr kumimoji="0" lang="en-US" sz="1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huyện Thanh Ba, tỉnh Phú Thọ. </a:t>
                      </a:r>
                      <a:endParaRPr kumimoji="0" lang="en-US"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28139" marB="2813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5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9" marR="0" marT="28139" marB="28139" horzOverflow="overflow">
                    <a:lnL>
                      <a:noFill/>
                    </a:lnL>
                    <a:lnR>
                      <a:noFill/>
                    </a:lnR>
                    <a:lnT>
                      <a:noFill/>
                    </a:lnT>
                    <a:lnB>
                      <a:noFill/>
                    </a:lnB>
                    <a:lnTlToBr>
                      <a:noFill/>
                    </a:lnTlToBr>
                    <a:lnBlToTr>
                      <a:noFill/>
                    </a:lnBlToTr>
                    <a:noFill/>
                  </a:tcPr>
                </a:tc>
              </a:tr>
              <a:tr h="152191">
                <a:tc>
                  <a:txBody>
                    <a:bodyPr/>
                    <a:lstStyle/>
                    <a:p>
                      <a:pPr marL="0" marR="0" lvl="0" indent="0" algn="ctr" defTabSz="914400" rtl="0" eaLnBrk="1" fontAlgn="base" latinLnBrk="0" hangingPunct="1">
                        <a:lnSpc>
                          <a:spcPts val="135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28139" marB="2813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50"/>
                        </a:lnSpc>
                        <a:spcBef>
                          <a:spcPct val="0"/>
                        </a:spcBef>
                        <a:spcAft>
                          <a:spcPct val="0"/>
                        </a:spcAft>
                        <a:buClrTx/>
                        <a:buSzTx/>
                        <a:buFontTx/>
                        <a:buNone/>
                      </a:pPr>
                      <a:endParaRPr kumimoji="0" lang="en-US" sz="1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19" marR="0" marT="28139" marB="28139" horzOverflow="overflow">
                    <a:lnL>
                      <a:noFill/>
                    </a:lnL>
                    <a:lnR>
                      <a:noFill/>
                    </a:lnR>
                    <a:lnT>
                      <a:noFill/>
                    </a:lnT>
                    <a:lnB>
                      <a:noFill/>
                    </a:lnB>
                    <a:lnTlToBr>
                      <a:noFill/>
                    </a:lnTlToBr>
                    <a:lnBlToTr>
                      <a:noFill/>
                    </a:lnBlToTr>
                    <a:noFill/>
                  </a:tcPr>
                </a:tc>
              </a:tr>
            </a:tbl>
          </a:graphicData>
        </a:graphic>
      </p:graphicFrame>
      <p:sp>
        <p:nvSpPr>
          <p:cNvPr id="18441" name="TextBox 8"/>
          <p:cNvSpPr txBox="1">
            <a:spLocks noChangeArrowheads="1"/>
          </p:cNvSpPr>
          <p:nvPr/>
        </p:nvSpPr>
        <p:spPr bwMode="auto">
          <a:xfrm>
            <a:off x="5930411" y="528738"/>
            <a:ext cx="264448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vi-VN" sz="1800" b="1" dirty="0" smtClean="0">
                <a:solidFill>
                  <a:srgbClr val="002060"/>
                </a:solidFill>
                <a:latin typeface="Times New Roman" panose="02020603050405020304" pitchFamily="18" charset="0"/>
                <a:cs typeface="Times New Roman" panose="02020603050405020304" pitchFamily="18" charset="0"/>
              </a:rPr>
              <a:t>   Ông </a:t>
            </a:r>
            <a:r>
              <a:rPr lang="en-US" altLang="vi-VN" sz="1800" b="1" dirty="0">
                <a:solidFill>
                  <a:srgbClr val="002060"/>
                </a:solidFill>
                <a:latin typeface="Times New Roman" panose="02020603050405020304" pitchFamily="18" charset="0"/>
                <a:cs typeface="Times New Roman" panose="02020603050405020304" pitchFamily="18" charset="0"/>
              </a:rPr>
              <a:t>tốt nghiệp trường Đại học Sư Phạm Hà Nội năm 1964, nhưng sau đó không tiếp tục với nghề giáo mà quyết định lên đường nhập ngũ . Ông sáng tác rất nhiều tác phẩm thơ nổi tiếng. Tác phẩm </a:t>
            </a:r>
            <a:r>
              <a:rPr lang="en-US" altLang="vi-VN" sz="1800" b="1" i="1" dirty="0">
                <a:solidFill>
                  <a:srgbClr val="002060"/>
                </a:solidFill>
                <a:latin typeface="Times New Roman" panose="02020603050405020304" pitchFamily="18" charset="0"/>
                <a:cs typeface="Times New Roman" panose="02020603050405020304" pitchFamily="18" charset="0"/>
              </a:rPr>
              <a:t>Cái cầu </a:t>
            </a:r>
            <a:r>
              <a:rPr lang="en-US" altLang="vi-VN" sz="1800" b="1" dirty="0">
                <a:solidFill>
                  <a:srgbClr val="002060"/>
                </a:solidFill>
                <a:latin typeface="Times New Roman" panose="02020603050405020304" pitchFamily="18" charset="0"/>
                <a:cs typeface="Times New Roman" panose="02020603050405020304" pitchFamily="18" charset="0"/>
              </a:rPr>
              <a:t>được ông sáng tác năm 1969.</a:t>
            </a:r>
            <a:r>
              <a:rPr lang="en-US" altLang="vi-VN" sz="1800" b="1" dirty="0">
                <a:solidFill>
                  <a:srgbClr val="002060"/>
                </a:solidFill>
              </a:rPr>
              <a:t>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4" descr="scan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21308196">
            <a:off x="6334857" y="4076117"/>
            <a:ext cx="2728387" cy="646331"/>
          </a:xfrm>
          <a:prstGeom prst="rect">
            <a:avLst/>
          </a:prstGeom>
          <a:solidFill>
            <a:schemeClr val="accent4">
              <a:lumMod val="60000"/>
              <a:lumOff val="40000"/>
            </a:schemeClr>
          </a:solidFill>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anose="02020603050405020304" pitchFamily="18" charset="0"/>
                <a:cs typeface="Times New Roman" panose="02020603050405020304" pitchFamily="18" charset="0"/>
              </a:rPr>
              <a:t>lá tre, như chiếc cầu giúp kiến qua ngòi</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3186" name="Picture 5" descr="Cau%20treo%20Dak%20Tang_JP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001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p:cNvSpPr txBox="1">
            <a:spLocks noChangeArrowheads="1"/>
          </p:cNvSpPr>
          <p:nvPr/>
        </p:nvSpPr>
        <p:spPr bwMode="auto">
          <a:xfrm>
            <a:off x="5829300" y="3261123"/>
            <a:ext cx="1657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vi-VN" sz="2700">
                <a:solidFill>
                  <a:srgbClr val="FF0000"/>
                </a:solidFill>
                <a:latin typeface="Times New Roman" panose="02020603050405020304" pitchFamily="18" charset="0"/>
                <a:cs typeface="Times New Roman" panose="02020603050405020304" pitchFamily="18" charset="0"/>
              </a:rPr>
              <a:t>Cầu treo </a:t>
            </a:r>
          </a:p>
        </p:txBody>
      </p:sp>
      <p:pic>
        <p:nvPicPr>
          <p:cNvPr id="9318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71750"/>
            <a:ext cx="6008914"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210" name="Title 1"/>
          <p:cNvSpPr>
            <a:spLocks noGrp="1"/>
          </p:cNvSpPr>
          <p:nvPr>
            <p:ph type="ctrTitle"/>
          </p:nvPr>
        </p:nvSpPr>
        <p:spPr>
          <a:xfrm>
            <a:off x="1657350" y="1597819"/>
            <a:ext cx="5829300" cy="1102519"/>
          </a:xfrm>
        </p:spPr>
        <p:txBody>
          <a:bodyPr/>
          <a:lstStyle/>
          <a:p>
            <a:endParaRPr lang="vi-VN" altLang="vi-VN">
              <a:latin typeface="Calibri" panose="020F0502020204030204" pitchFamily="34" charset="0"/>
            </a:endParaRPr>
          </a:p>
        </p:txBody>
      </p:sp>
      <p:pic>
        <p:nvPicPr>
          <p:cNvPr id="94211" name="Picture 3" descr="cầu 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Box 4"/>
          <p:cNvSpPr txBox="1">
            <a:spLocks noChangeArrowheads="1"/>
          </p:cNvSpPr>
          <p:nvPr/>
        </p:nvSpPr>
        <p:spPr bwMode="auto">
          <a:xfrm>
            <a:off x="4000500" y="4514851"/>
            <a:ext cx="11560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700">
                <a:solidFill>
                  <a:srgbClr val="000000"/>
                </a:solidFill>
                <a:latin typeface="Times New Roman" panose="02020603050405020304" pitchFamily="18" charset="0"/>
                <a:cs typeface="Times New Roman" panose="02020603050405020304" pitchFamily="18" charset="0"/>
              </a:rPr>
              <a:t>Cầu ao</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9" name="Group 28"/>
          <p:cNvGrpSpPr/>
          <p:nvPr/>
        </p:nvGrpSpPr>
        <p:grpSpPr>
          <a:xfrm>
            <a:off x="1612532" y="1343938"/>
            <a:ext cx="7074156" cy="523393"/>
            <a:chOff x="1837994" y="2249329"/>
            <a:chExt cx="7074156" cy="523393"/>
          </a:xfrm>
        </p:grpSpPr>
        <p:sp>
          <p:nvSpPr>
            <p:cNvPr id="11" name="Rectangle: Rounded Corners 43"/>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rgbClr val="DEEAC2"/>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5" name="Rectangle 14"/>
            <p:cNvSpPr/>
            <p:nvPr/>
          </p:nvSpPr>
          <p:spPr>
            <a:xfrm>
              <a:off x="1912699" y="2274622"/>
              <a:ext cx="6999451" cy="462807"/>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Từ chiếc cầu cha làm, bạn nhỏ nghĩ đến những gì ?</a:t>
              </a:r>
              <a:endParaRPr lang="en-US" sz="2400" dirty="0">
                <a:solidFill>
                  <a:srgbClr val="FF0000"/>
                </a:solidFill>
              </a:endParaRPr>
            </a:p>
          </p:txBody>
        </p:sp>
      </p:gr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a:fillRect/>
          </a:stretch>
        </p:blipFill>
        <p:spPr>
          <a:xfrm>
            <a:off x="934656" y="1255018"/>
            <a:ext cx="531799" cy="700355"/>
          </a:xfrm>
          <a:prstGeom prst="rect">
            <a:avLst/>
          </a:prstGeom>
        </p:spPr>
      </p:pic>
      <p:sp>
        <p:nvSpPr>
          <p:cNvPr id="26" name="Freeform 197"/>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pic>
        <p:nvPicPr>
          <p:cNvPr id="7" name="Picture 6" descr="Logo&#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a:fillRect/>
          </a:stretch>
        </p:blipFill>
        <p:spPr>
          <a:xfrm>
            <a:off x="3200662" y="470225"/>
            <a:ext cx="3316679" cy="698431"/>
          </a:xfrm>
          <a:prstGeom prst="rect">
            <a:avLst/>
          </a:prstGeom>
        </p:spPr>
      </p:pic>
      <p:grpSp>
        <p:nvGrpSpPr>
          <p:cNvPr id="30" name="Group 29"/>
          <p:cNvGrpSpPr/>
          <p:nvPr/>
        </p:nvGrpSpPr>
        <p:grpSpPr>
          <a:xfrm>
            <a:off x="973366" y="1886287"/>
            <a:ext cx="4454591" cy="1070105"/>
            <a:chOff x="1755646" y="2848482"/>
            <a:chExt cx="3517492" cy="786645"/>
          </a:xfrm>
        </p:grpSpPr>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646" y="2848482"/>
              <a:ext cx="3517492" cy="786645"/>
            </a:xfrm>
            <a:prstGeom prst="rect">
              <a:avLst/>
            </a:prstGeom>
          </p:spPr>
        </p:pic>
        <p:sp>
          <p:nvSpPr>
            <p:cNvPr id="31" name="Rectangle 30"/>
            <p:cNvSpPr/>
            <p:nvPr/>
          </p:nvSpPr>
          <p:spPr>
            <a:xfrm>
              <a:off x="1966803" y="2976063"/>
              <a:ext cx="3019517" cy="421076"/>
            </a:xfrm>
            <a:prstGeom prst="rect">
              <a:avLst/>
            </a:prstGeom>
          </p:spPr>
          <p:txBody>
            <a:bodyPr wrap="square">
              <a:spAutoFit/>
            </a:bodyPr>
            <a:lstStyle/>
            <a:p>
              <a:r>
                <a:rPr lang="en-US" sz="1800" b="1">
                  <a:solidFill>
                    <a:srgbClr val="7030A0"/>
                  </a:solidFill>
                  <a:latin typeface="Times New Roman" panose="02020603050405020304" pitchFamily="18" charset="0"/>
                  <a:cs typeface="Times New Roman" panose="02020603050405020304" pitchFamily="18" charset="0"/>
                </a:rPr>
                <a:t>sợi tơ nhỏ, như chiếc cầu giúp nhện qua chum nước</a:t>
              </a:r>
              <a:endParaRPr lang="en-US" sz="1800" dirty="0">
                <a:solidFill>
                  <a:srgbClr val="7030A0"/>
                </a:solidFill>
              </a:endParaRPr>
            </a:p>
          </p:txBody>
        </p:sp>
      </p:grpSp>
      <p:grpSp>
        <p:nvGrpSpPr>
          <p:cNvPr id="42" name="Group 41"/>
          <p:cNvGrpSpPr/>
          <p:nvPr/>
        </p:nvGrpSpPr>
        <p:grpSpPr>
          <a:xfrm>
            <a:off x="5399098" y="1886287"/>
            <a:ext cx="3844533" cy="1355306"/>
            <a:chOff x="5273138" y="2880978"/>
            <a:chExt cx="3517492" cy="854636"/>
          </a:xfrm>
        </p:grpSpPr>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138" y="2880978"/>
              <a:ext cx="3517492" cy="854636"/>
            </a:xfrm>
            <a:prstGeom prst="rect">
              <a:avLst/>
            </a:prstGeom>
          </p:spPr>
        </p:pic>
        <p:sp>
          <p:nvSpPr>
            <p:cNvPr id="35" name="Rectangle 34"/>
            <p:cNvSpPr/>
            <p:nvPr/>
          </p:nvSpPr>
          <p:spPr>
            <a:xfrm>
              <a:off x="5522125" y="3038568"/>
              <a:ext cx="3019517" cy="446382"/>
            </a:xfrm>
            <a:prstGeom prst="rect">
              <a:avLst/>
            </a:prstGeom>
          </p:spPr>
          <p:txBody>
            <a:bodyPr wrap="square">
              <a:spAutoFit/>
            </a:bodyPr>
            <a:lstStyle/>
            <a:p>
              <a:r>
                <a:rPr lang="en-US" sz="2000" b="1">
                  <a:solidFill>
                    <a:srgbClr val="7030A0"/>
                  </a:solidFill>
                  <a:latin typeface="Times New Roman" panose="02020603050405020304" pitchFamily="18" charset="0"/>
                  <a:cs typeface="Times New Roman" panose="02020603050405020304" pitchFamily="18" charset="0"/>
                </a:rPr>
                <a:t>ngọn gió, như chiếc cầu giúp sáo sang sông</a:t>
              </a:r>
              <a:endParaRPr lang="en-US" sz="2000" dirty="0">
                <a:solidFill>
                  <a:srgbClr val="7030A0"/>
                </a:solidFill>
              </a:endParaRPr>
            </a:p>
          </p:txBody>
        </p:sp>
      </p:grpSp>
      <p:grpSp>
        <p:nvGrpSpPr>
          <p:cNvPr id="44" name="Group 43"/>
          <p:cNvGrpSpPr/>
          <p:nvPr/>
        </p:nvGrpSpPr>
        <p:grpSpPr>
          <a:xfrm rot="21308196">
            <a:off x="1480074" y="3038452"/>
            <a:ext cx="2990289" cy="1070106"/>
            <a:chOff x="2117544" y="3505839"/>
            <a:chExt cx="3517492" cy="854636"/>
          </a:xfrm>
        </p:grpSpPr>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7544" y="3505839"/>
              <a:ext cx="3517492" cy="854636"/>
            </a:xfrm>
            <a:prstGeom prst="rect">
              <a:avLst/>
            </a:prstGeom>
          </p:spPr>
        </p:pic>
        <p:sp>
          <p:nvSpPr>
            <p:cNvPr id="39" name="Rectangle 38"/>
            <p:cNvSpPr/>
            <p:nvPr/>
          </p:nvSpPr>
          <p:spPr>
            <a:xfrm>
              <a:off x="2425619" y="3633574"/>
              <a:ext cx="3209415" cy="516190"/>
            </a:xfrm>
            <a:prstGeom prst="rect">
              <a:avLst/>
            </a:prstGeom>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anose="02020603050405020304" pitchFamily="18" charset="0"/>
                  <a:cs typeface="Times New Roman" panose="02020603050405020304" pitchFamily="18" charset="0"/>
                </a:rPr>
                <a:t>lá tre, như chiếc cầu giúp kiến qua ngòi</a:t>
              </a:r>
            </a:p>
          </p:txBody>
        </p:sp>
      </p:grpSp>
      <p:grpSp>
        <p:nvGrpSpPr>
          <p:cNvPr id="43" name="Group 42"/>
          <p:cNvGrpSpPr/>
          <p:nvPr/>
        </p:nvGrpSpPr>
        <p:grpSpPr>
          <a:xfrm>
            <a:off x="4484318" y="3163286"/>
            <a:ext cx="4759313" cy="1207463"/>
            <a:chOff x="5721137" y="3697078"/>
            <a:chExt cx="3517492" cy="854636"/>
          </a:xfrm>
        </p:grpSpPr>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137" y="3697078"/>
              <a:ext cx="3517492" cy="854636"/>
            </a:xfrm>
            <a:prstGeom prst="rect">
              <a:avLst/>
            </a:prstGeom>
          </p:spPr>
        </p:pic>
        <p:sp>
          <p:nvSpPr>
            <p:cNvPr id="41" name="Rectangle 40"/>
            <p:cNvSpPr/>
            <p:nvPr/>
          </p:nvSpPr>
          <p:spPr>
            <a:xfrm>
              <a:off x="5863932" y="3834367"/>
              <a:ext cx="3098230" cy="501038"/>
            </a:xfrm>
            <a:prstGeom prst="rect">
              <a:avLst/>
            </a:prstGeom>
          </p:spPr>
          <p:txBody>
            <a:bodyPr wrap="square">
              <a:spAutoFit/>
            </a:bodyPr>
            <a:lstStyle/>
            <a:p>
              <a:pPr algn="ctr"/>
              <a:r>
                <a:rPr lang="en-US" sz="2000" b="1">
                  <a:solidFill>
                    <a:srgbClr val="7030A0"/>
                  </a:solidFill>
                  <a:latin typeface="Times New Roman" panose="02020603050405020304" pitchFamily="18" charset="0"/>
                  <a:cs typeface="Times New Roman" panose="02020603050405020304" pitchFamily="18" charset="0"/>
                </a:rPr>
                <a:t>chiếc cầu treo sang nhà bà ngoại êm như võng trên sông ru người qua lại</a:t>
              </a:r>
              <a:endParaRPr lang="en-US" sz="2000" dirty="0"/>
            </a:p>
          </p:txBody>
        </p:sp>
      </p:grpSp>
      <p:grpSp>
        <p:nvGrpSpPr>
          <p:cNvPr id="25" name="Group 24"/>
          <p:cNvGrpSpPr/>
          <p:nvPr/>
        </p:nvGrpSpPr>
        <p:grpSpPr>
          <a:xfrm>
            <a:off x="2668519" y="4113086"/>
            <a:ext cx="2396209" cy="1070106"/>
            <a:chOff x="2117544" y="3505839"/>
            <a:chExt cx="3517492" cy="854636"/>
          </a:xfrm>
        </p:grpSpPr>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7544" y="3505839"/>
              <a:ext cx="3517492" cy="854636"/>
            </a:xfrm>
            <a:prstGeom prst="rect">
              <a:avLst/>
            </a:prstGeom>
          </p:spPr>
        </p:pic>
        <p:sp>
          <p:nvSpPr>
            <p:cNvPr id="32" name="Rectangle 31"/>
            <p:cNvSpPr/>
            <p:nvPr/>
          </p:nvSpPr>
          <p:spPr>
            <a:xfrm>
              <a:off x="2413266" y="3633574"/>
              <a:ext cx="2996357" cy="516190"/>
            </a:xfrm>
            <a:prstGeom prst="rect">
              <a:avLst/>
            </a:prstGeom>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anose="02020603050405020304" pitchFamily="18" charset="0"/>
                  <a:cs typeface="Times New Roman" panose="02020603050405020304" pitchFamily="18" charset="0"/>
                </a:rPr>
                <a:t>chiếc cầu ao mẹ thường đãi đỗ</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p:cNvGrpSpPr/>
          <p:nvPr/>
        </p:nvGrpSpPr>
        <p:grpSpPr>
          <a:xfrm>
            <a:off x="1296999" y="1505814"/>
            <a:ext cx="5913676" cy="584775"/>
            <a:chOff x="1296999" y="1505814"/>
            <a:chExt cx="5220342" cy="584775"/>
          </a:xfrm>
        </p:grpSpPr>
        <p:sp>
          <p:nvSpPr>
            <p:cNvPr id="10" name="Rectangle: Rounded Corners 43"/>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16" name="Rectangle 15"/>
            <p:cNvSpPr/>
            <p:nvPr/>
          </p:nvSpPr>
          <p:spPr>
            <a:xfrm>
              <a:off x="1396033" y="1545318"/>
              <a:ext cx="5020809" cy="461665"/>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Bạn nhỏ yêu nhất chiếc cầu nào? Vì sao</a:t>
              </a:r>
              <a:r>
                <a:rPr lang="en-US" altLang="en-US" sz="2400" b="1">
                  <a:solidFill>
                    <a:srgbClr val="000000"/>
                  </a:solidFill>
                  <a:latin typeface="Times New Roman" panose="02020603050405020304" pitchFamily="18" charset="0"/>
                  <a:cs typeface="Times New Roman" panose="02020603050405020304" pitchFamily="18" charset="0"/>
                </a:rPr>
                <a:t>?</a:t>
              </a:r>
              <a:endParaRPr lang="en-US" sz="2400" dirty="0"/>
            </a:p>
          </p:txBody>
        </p:sp>
      </p:grpSp>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a:fillRect/>
          </a:stretch>
        </p:blipFill>
        <p:spPr>
          <a:xfrm>
            <a:off x="632595" y="1429988"/>
            <a:ext cx="525701" cy="692324"/>
          </a:xfrm>
          <a:prstGeom prst="rect">
            <a:avLst/>
          </a:prstGeom>
        </p:spPr>
      </p:pic>
      <p:sp>
        <p:nvSpPr>
          <p:cNvPr id="26" name="Freeform 197"/>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pic>
        <p:nvPicPr>
          <p:cNvPr id="7" name="Picture 6" descr="Logo&#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a:fillRect/>
          </a:stretch>
        </p:blipFill>
        <p:spPr>
          <a:xfrm>
            <a:off x="3200662" y="470225"/>
            <a:ext cx="3316679" cy="698431"/>
          </a:xfrm>
          <a:prstGeom prst="rect">
            <a:avLst/>
          </a:prstGeom>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7823200" y="116002"/>
            <a:ext cx="1232693" cy="10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2"/>
          <p:cNvSpPr>
            <a:spLocks noChangeArrowheads="1"/>
          </p:cNvSpPr>
          <p:nvPr/>
        </p:nvSpPr>
        <p:spPr bwMode="auto">
          <a:xfrm>
            <a:off x="2131179" y="2634966"/>
            <a:ext cx="5103661" cy="16312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defRPr/>
            </a:pPr>
            <a:r>
              <a:rPr lang="en-US" sz="2800" b="1" kern="0">
                <a:solidFill>
                  <a:srgbClr val="FF0000"/>
                </a:solidFill>
                <a:latin typeface="Times New Roman" panose="02020603050405020304" pitchFamily="18" charset="0"/>
                <a:cs typeface="Times New Roman" panose="02020603050405020304" pitchFamily="18" charset="0"/>
              </a:rPr>
              <a:t>    </a:t>
            </a:r>
            <a:r>
              <a:rPr lang="en-US" sz="2400" b="1">
                <a:solidFill>
                  <a:srgbClr val="7030A0"/>
                </a:solidFill>
                <a:latin typeface="Times New Roman" panose="02020603050405020304" pitchFamily="18" charset="0"/>
                <a:cs typeface="Times New Roman" panose="02020603050405020304" pitchFamily="18" charset="0"/>
              </a:rPr>
              <a:t>Bạn nhỏ yêu nhất chiếc cầu trong tấm ảnh - cầu Hàm Rồng. Vì đó là chiếc cầu do cha bạn và các đồng nghiệp làm nên</a:t>
            </a:r>
            <a:r>
              <a:rPr lang="en-US" sz="2400" b="1">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endParaRPr lang="en-US" sz="2800" b="1" dirty="0">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17" name="Group 16"/>
          <p:cNvGrpSpPr/>
          <p:nvPr/>
        </p:nvGrpSpPr>
        <p:grpSpPr>
          <a:xfrm>
            <a:off x="1525078" y="1380280"/>
            <a:ext cx="6298122" cy="698431"/>
            <a:chOff x="1532499" y="4395580"/>
            <a:chExt cx="8447363" cy="1056781"/>
          </a:xfrm>
        </p:grpSpPr>
        <p:sp>
          <p:nvSpPr>
            <p:cNvPr id="18" name="Rectangle: Rounded Corners 43"/>
            <p:cNvSpPr/>
            <p:nvPr/>
          </p:nvSpPr>
          <p:spPr>
            <a:xfrm>
              <a:off x="1532499" y="4395580"/>
              <a:ext cx="6925982" cy="1056781"/>
            </a:xfrm>
            <a:custGeom>
              <a:avLst/>
              <a:gdLst>
                <a:gd name="connsiteX0" fmla="*/ 0 w 8180152"/>
                <a:gd name="connsiteY0" fmla="*/ 202481 h 1214863"/>
                <a:gd name="connsiteX1" fmla="*/ 202481 w 8180152"/>
                <a:gd name="connsiteY1" fmla="*/ 0 h 1214863"/>
                <a:gd name="connsiteX2" fmla="*/ 722821 w 8180152"/>
                <a:gd name="connsiteY2" fmla="*/ 0 h 1214863"/>
                <a:gd name="connsiteX3" fmla="*/ 1243160 w 8180152"/>
                <a:gd name="connsiteY3" fmla="*/ 0 h 1214863"/>
                <a:gd name="connsiteX4" fmla="*/ 1919004 w 8180152"/>
                <a:gd name="connsiteY4" fmla="*/ 0 h 1214863"/>
                <a:gd name="connsiteX5" fmla="*/ 2594847 w 8180152"/>
                <a:gd name="connsiteY5" fmla="*/ 0 h 1214863"/>
                <a:gd name="connsiteX6" fmla="*/ 2959683 w 8180152"/>
                <a:gd name="connsiteY6" fmla="*/ 0 h 1214863"/>
                <a:gd name="connsiteX7" fmla="*/ 3324519 w 8180152"/>
                <a:gd name="connsiteY7" fmla="*/ 0 h 1214863"/>
                <a:gd name="connsiteX8" fmla="*/ 3689355 w 8180152"/>
                <a:gd name="connsiteY8" fmla="*/ 0 h 1214863"/>
                <a:gd name="connsiteX9" fmla="*/ 4131942 w 8180152"/>
                <a:gd name="connsiteY9" fmla="*/ 0 h 1214863"/>
                <a:gd name="connsiteX10" fmla="*/ 4807786 w 8180152"/>
                <a:gd name="connsiteY10" fmla="*/ 0 h 1214863"/>
                <a:gd name="connsiteX11" fmla="*/ 5172622 w 8180152"/>
                <a:gd name="connsiteY11" fmla="*/ 0 h 1214863"/>
                <a:gd name="connsiteX12" fmla="*/ 5692961 w 8180152"/>
                <a:gd name="connsiteY12" fmla="*/ 0 h 1214863"/>
                <a:gd name="connsiteX13" fmla="*/ 6135549 w 8180152"/>
                <a:gd name="connsiteY13" fmla="*/ 0 h 1214863"/>
                <a:gd name="connsiteX14" fmla="*/ 6655889 w 8180152"/>
                <a:gd name="connsiteY14" fmla="*/ 0 h 1214863"/>
                <a:gd name="connsiteX15" fmla="*/ 7098476 w 8180152"/>
                <a:gd name="connsiteY15" fmla="*/ 0 h 1214863"/>
                <a:gd name="connsiteX16" fmla="*/ 7977671 w 8180152"/>
                <a:gd name="connsiteY16" fmla="*/ 0 h 1214863"/>
                <a:gd name="connsiteX17" fmla="*/ 8180152 w 8180152"/>
                <a:gd name="connsiteY17" fmla="*/ 202481 h 1214863"/>
                <a:gd name="connsiteX18" fmla="*/ 8180152 w 8180152"/>
                <a:gd name="connsiteY18" fmla="*/ 615531 h 1214863"/>
                <a:gd name="connsiteX19" fmla="*/ 8180152 w 8180152"/>
                <a:gd name="connsiteY19" fmla="*/ 1012382 h 1214863"/>
                <a:gd name="connsiteX20" fmla="*/ 7977671 w 8180152"/>
                <a:gd name="connsiteY20" fmla="*/ 1214863 h 1214863"/>
                <a:gd name="connsiteX21" fmla="*/ 7224076 w 8180152"/>
                <a:gd name="connsiteY21" fmla="*/ 1214863 h 1214863"/>
                <a:gd name="connsiteX22" fmla="*/ 6470480 w 8180152"/>
                <a:gd name="connsiteY22" fmla="*/ 1214863 h 1214863"/>
                <a:gd name="connsiteX23" fmla="*/ 5716885 w 8180152"/>
                <a:gd name="connsiteY23" fmla="*/ 1214863 h 1214863"/>
                <a:gd name="connsiteX24" fmla="*/ 5274297 w 8180152"/>
                <a:gd name="connsiteY24" fmla="*/ 1214863 h 1214863"/>
                <a:gd name="connsiteX25" fmla="*/ 4520702 w 8180152"/>
                <a:gd name="connsiteY25" fmla="*/ 1214863 h 1214863"/>
                <a:gd name="connsiteX26" fmla="*/ 3922610 w 8180152"/>
                <a:gd name="connsiteY26" fmla="*/ 1214863 h 1214863"/>
                <a:gd name="connsiteX27" fmla="*/ 3557775 w 8180152"/>
                <a:gd name="connsiteY27" fmla="*/ 1214863 h 1214863"/>
                <a:gd name="connsiteX28" fmla="*/ 2804179 w 8180152"/>
                <a:gd name="connsiteY28" fmla="*/ 1214863 h 1214863"/>
                <a:gd name="connsiteX29" fmla="*/ 2050584 w 8180152"/>
                <a:gd name="connsiteY29" fmla="*/ 1214863 h 1214863"/>
                <a:gd name="connsiteX30" fmla="*/ 1374740 w 8180152"/>
                <a:gd name="connsiteY30" fmla="*/ 1214863 h 1214863"/>
                <a:gd name="connsiteX31" fmla="*/ 202481 w 8180152"/>
                <a:gd name="connsiteY31" fmla="*/ 1214863 h 1214863"/>
                <a:gd name="connsiteX32" fmla="*/ 0 w 8180152"/>
                <a:gd name="connsiteY32" fmla="*/ 1012382 h 1214863"/>
                <a:gd name="connsiteX33" fmla="*/ 0 w 8180152"/>
                <a:gd name="connsiteY33" fmla="*/ 599332 h 1214863"/>
                <a:gd name="connsiteX34" fmla="*/ 0 w 8180152"/>
                <a:gd name="connsiteY34" fmla="*/ 202481 h 12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80152" h="1214863" fill="none" extrusionOk="0">
                  <a:moveTo>
                    <a:pt x="0" y="202481"/>
                  </a:moveTo>
                  <a:cubicBezTo>
                    <a:pt x="-9607" y="92656"/>
                    <a:pt x="90601" y="2380"/>
                    <a:pt x="202481" y="0"/>
                  </a:cubicBezTo>
                  <a:cubicBezTo>
                    <a:pt x="396290" y="-18688"/>
                    <a:pt x="597201" y="48042"/>
                    <a:pt x="722821" y="0"/>
                  </a:cubicBezTo>
                  <a:cubicBezTo>
                    <a:pt x="848441" y="-48042"/>
                    <a:pt x="998838" y="52696"/>
                    <a:pt x="1243160" y="0"/>
                  </a:cubicBezTo>
                  <a:cubicBezTo>
                    <a:pt x="1487482" y="-52696"/>
                    <a:pt x="1612673" y="72601"/>
                    <a:pt x="1919004" y="0"/>
                  </a:cubicBezTo>
                  <a:cubicBezTo>
                    <a:pt x="2225335" y="-72601"/>
                    <a:pt x="2437262" y="34724"/>
                    <a:pt x="2594847" y="0"/>
                  </a:cubicBezTo>
                  <a:cubicBezTo>
                    <a:pt x="2752432" y="-34724"/>
                    <a:pt x="2858810" y="23246"/>
                    <a:pt x="2959683" y="0"/>
                  </a:cubicBezTo>
                  <a:cubicBezTo>
                    <a:pt x="3060556" y="-23246"/>
                    <a:pt x="3198892" y="39751"/>
                    <a:pt x="3324519" y="0"/>
                  </a:cubicBezTo>
                  <a:cubicBezTo>
                    <a:pt x="3450146" y="-39751"/>
                    <a:pt x="3527715" y="29418"/>
                    <a:pt x="3689355" y="0"/>
                  </a:cubicBezTo>
                  <a:cubicBezTo>
                    <a:pt x="3850995" y="-29418"/>
                    <a:pt x="3929607" y="51402"/>
                    <a:pt x="4131942" y="0"/>
                  </a:cubicBezTo>
                  <a:cubicBezTo>
                    <a:pt x="4334277" y="-51402"/>
                    <a:pt x="4612115" y="17360"/>
                    <a:pt x="4807786" y="0"/>
                  </a:cubicBezTo>
                  <a:cubicBezTo>
                    <a:pt x="5003457" y="-17360"/>
                    <a:pt x="5058012" y="37147"/>
                    <a:pt x="5172622" y="0"/>
                  </a:cubicBezTo>
                  <a:cubicBezTo>
                    <a:pt x="5287232" y="-37147"/>
                    <a:pt x="5521413" y="39229"/>
                    <a:pt x="5692961" y="0"/>
                  </a:cubicBezTo>
                  <a:cubicBezTo>
                    <a:pt x="5864509" y="-39229"/>
                    <a:pt x="5995934" y="1964"/>
                    <a:pt x="6135549" y="0"/>
                  </a:cubicBezTo>
                  <a:cubicBezTo>
                    <a:pt x="6275164" y="-1964"/>
                    <a:pt x="6531581" y="61532"/>
                    <a:pt x="6655889" y="0"/>
                  </a:cubicBezTo>
                  <a:cubicBezTo>
                    <a:pt x="6780197" y="-61532"/>
                    <a:pt x="6886777" y="27352"/>
                    <a:pt x="7098476" y="0"/>
                  </a:cubicBezTo>
                  <a:cubicBezTo>
                    <a:pt x="7310175" y="-27352"/>
                    <a:pt x="7608269" y="65258"/>
                    <a:pt x="7977671" y="0"/>
                  </a:cubicBezTo>
                  <a:cubicBezTo>
                    <a:pt x="8080245" y="-16840"/>
                    <a:pt x="8180202" y="98161"/>
                    <a:pt x="8180152" y="202481"/>
                  </a:cubicBezTo>
                  <a:cubicBezTo>
                    <a:pt x="8181631" y="305208"/>
                    <a:pt x="8168624" y="430653"/>
                    <a:pt x="8180152" y="615531"/>
                  </a:cubicBezTo>
                  <a:cubicBezTo>
                    <a:pt x="8191680" y="800409"/>
                    <a:pt x="8138911" y="862700"/>
                    <a:pt x="8180152" y="1012382"/>
                  </a:cubicBezTo>
                  <a:cubicBezTo>
                    <a:pt x="8169278" y="1145867"/>
                    <a:pt x="8119204" y="1216029"/>
                    <a:pt x="7977671" y="1214863"/>
                  </a:cubicBezTo>
                  <a:cubicBezTo>
                    <a:pt x="7653734" y="1238700"/>
                    <a:pt x="7594410" y="1165893"/>
                    <a:pt x="7224076" y="1214863"/>
                  </a:cubicBezTo>
                  <a:cubicBezTo>
                    <a:pt x="6853743" y="1263833"/>
                    <a:pt x="6842441" y="1159880"/>
                    <a:pt x="6470480" y="1214863"/>
                  </a:cubicBezTo>
                  <a:cubicBezTo>
                    <a:pt x="6098519" y="1269846"/>
                    <a:pt x="5943823" y="1150606"/>
                    <a:pt x="5716885" y="1214863"/>
                  </a:cubicBezTo>
                  <a:cubicBezTo>
                    <a:pt x="5489947" y="1279120"/>
                    <a:pt x="5488207" y="1165962"/>
                    <a:pt x="5274297" y="1214863"/>
                  </a:cubicBezTo>
                  <a:cubicBezTo>
                    <a:pt x="5060387" y="1263764"/>
                    <a:pt x="4754696" y="1158038"/>
                    <a:pt x="4520702" y="1214863"/>
                  </a:cubicBezTo>
                  <a:cubicBezTo>
                    <a:pt x="4286709" y="1271688"/>
                    <a:pt x="4174711" y="1211427"/>
                    <a:pt x="3922610" y="1214863"/>
                  </a:cubicBezTo>
                  <a:cubicBezTo>
                    <a:pt x="3670509" y="1218299"/>
                    <a:pt x="3690774" y="1183752"/>
                    <a:pt x="3557775" y="1214863"/>
                  </a:cubicBezTo>
                  <a:cubicBezTo>
                    <a:pt x="3424776" y="1245974"/>
                    <a:pt x="3144136" y="1201457"/>
                    <a:pt x="2804179" y="1214863"/>
                  </a:cubicBezTo>
                  <a:cubicBezTo>
                    <a:pt x="2464222" y="1228269"/>
                    <a:pt x="2282683" y="1127529"/>
                    <a:pt x="2050584" y="1214863"/>
                  </a:cubicBezTo>
                  <a:cubicBezTo>
                    <a:pt x="1818485" y="1302197"/>
                    <a:pt x="1598828" y="1167314"/>
                    <a:pt x="1374740" y="1214863"/>
                  </a:cubicBezTo>
                  <a:cubicBezTo>
                    <a:pt x="1150652" y="1262412"/>
                    <a:pt x="666939" y="1079322"/>
                    <a:pt x="202481" y="1214863"/>
                  </a:cubicBezTo>
                  <a:cubicBezTo>
                    <a:pt x="101310" y="1214364"/>
                    <a:pt x="10048" y="1115697"/>
                    <a:pt x="0" y="1012382"/>
                  </a:cubicBezTo>
                  <a:cubicBezTo>
                    <a:pt x="-23962" y="846499"/>
                    <a:pt x="38504" y="682870"/>
                    <a:pt x="0" y="599332"/>
                  </a:cubicBezTo>
                  <a:cubicBezTo>
                    <a:pt x="-38504" y="515794"/>
                    <a:pt x="3216" y="400284"/>
                    <a:pt x="0" y="202481"/>
                  </a:cubicBezTo>
                  <a:close/>
                </a:path>
                <a:path w="8180152" h="1214863" stroke="0" extrusionOk="0">
                  <a:moveTo>
                    <a:pt x="0" y="202481"/>
                  </a:moveTo>
                  <a:cubicBezTo>
                    <a:pt x="-15590" y="86048"/>
                    <a:pt x="98017" y="5605"/>
                    <a:pt x="202481" y="0"/>
                  </a:cubicBezTo>
                  <a:cubicBezTo>
                    <a:pt x="478104" y="-49161"/>
                    <a:pt x="732690" y="35568"/>
                    <a:pt x="878324" y="0"/>
                  </a:cubicBezTo>
                  <a:cubicBezTo>
                    <a:pt x="1023958" y="-35568"/>
                    <a:pt x="1253857" y="16684"/>
                    <a:pt x="1554168" y="0"/>
                  </a:cubicBezTo>
                  <a:cubicBezTo>
                    <a:pt x="1854479" y="-16684"/>
                    <a:pt x="1943669" y="5615"/>
                    <a:pt x="2230011" y="0"/>
                  </a:cubicBezTo>
                  <a:cubicBezTo>
                    <a:pt x="2516353" y="-5615"/>
                    <a:pt x="2736552" y="35090"/>
                    <a:pt x="2983607" y="0"/>
                  </a:cubicBezTo>
                  <a:cubicBezTo>
                    <a:pt x="3230662" y="-35090"/>
                    <a:pt x="3206211" y="26614"/>
                    <a:pt x="3426194" y="0"/>
                  </a:cubicBezTo>
                  <a:cubicBezTo>
                    <a:pt x="3646177" y="-26614"/>
                    <a:pt x="3848964" y="14194"/>
                    <a:pt x="4024286" y="0"/>
                  </a:cubicBezTo>
                  <a:cubicBezTo>
                    <a:pt x="4199608" y="-14194"/>
                    <a:pt x="4385652" y="45821"/>
                    <a:pt x="4544626" y="0"/>
                  </a:cubicBezTo>
                  <a:cubicBezTo>
                    <a:pt x="4703600" y="-45821"/>
                    <a:pt x="4813899" y="10549"/>
                    <a:pt x="4987213" y="0"/>
                  </a:cubicBezTo>
                  <a:cubicBezTo>
                    <a:pt x="5160527" y="-10549"/>
                    <a:pt x="5526882" y="4056"/>
                    <a:pt x="5663057" y="0"/>
                  </a:cubicBezTo>
                  <a:cubicBezTo>
                    <a:pt x="5799232" y="-4056"/>
                    <a:pt x="5848740" y="30472"/>
                    <a:pt x="6027893" y="0"/>
                  </a:cubicBezTo>
                  <a:cubicBezTo>
                    <a:pt x="6207046" y="-30472"/>
                    <a:pt x="6250381" y="2782"/>
                    <a:pt x="6392728" y="0"/>
                  </a:cubicBezTo>
                  <a:cubicBezTo>
                    <a:pt x="6535075" y="-2782"/>
                    <a:pt x="6780538" y="2337"/>
                    <a:pt x="7068572" y="0"/>
                  </a:cubicBezTo>
                  <a:cubicBezTo>
                    <a:pt x="7356606" y="-2337"/>
                    <a:pt x="7741969" y="89566"/>
                    <a:pt x="7977671" y="0"/>
                  </a:cubicBezTo>
                  <a:cubicBezTo>
                    <a:pt x="8121390" y="-1485"/>
                    <a:pt x="8182984" y="106025"/>
                    <a:pt x="8180152" y="202481"/>
                  </a:cubicBezTo>
                  <a:cubicBezTo>
                    <a:pt x="8197356" y="377141"/>
                    <a:pt x="8142181" y="465229"/>
                    <a:pt x="8180152" y="599332"/>
                  </a:cubicBezTo>
                  <a:cubicBezTo>
                    <a:pt x="8218123" y="733435"/>
                    <a:pt x="8145648" y="920352"/>
                    <a:pt x="8180152" y="1012382"/>
                  </a:cubicBezTo>
                  <a:cubicBezTo>
                    <a:pt x="8181479" y="1114849"/>
                    <a:pt x="8097005" y="1232638"/>
                    <a:pt x="7977671" y="1214863"/>
                  </a:cubicBezTo>
                  <a:cubicBezTo>
                    <a:pt x="7691941" y="1283292"/>
                    <a:pt x="7514883" y="1170532"/>
                    <a:pt x="7301828" y="1214863"/>
                  </a:cubicBezTo>
                  <a:cubicBezTo>
                    <a:pt x="7088773" y="1259194"/>
                    <a:pt x="7030652" y="1167481"/>
                    <a:pt x="6859240" y="1214863"/>
                  </a:cubicBezTo>
                  <a:cubicBezTo>
                    <a:pt x="6687828" y="1262245"/>
                    <a:pt x="6599627" y="1192661"/>
                    <a:pt x="6416652" y="1214863"/>
                  </a:cubicBezTo>
                  <a:cubicBezTo>
                    <a:pt x="6233677" y="1237065"/>
                    <a:pt x="6027117" y="1165216"/>
                    <a:pt x="5818561" y="1214863"/>
                  </a:cubicBezTo>
                  <a:cubicBezTo>
                    <a:pt x="5610005" y="1264510"/>
                    <a:pt x="5430110" y="1151112"/>
                    <a:pt x="5220469" y="1214863"/>
                  </a:cubicBezTo>
                  <a:cubicBezTo>
                    <a:pt x="5010828" y="1278614"/>
                    <a:pt x="4984823" y="1171601"/>
                    <a:pt x="4855633" y="1214863"/>
                  </a:cubicBezTo>
                  <a:cubicBezTo>
                    <a:pt x="4726443" y="1258125"/>
                    <a:pt x="4544298" y="1181994"/>
                    <a:pt x="4413045" y="1214863"/>
                  </a:cubicBezTo>
                  <a:cubicBezTo>
                    <a:pt x="4281792" y="1247732"/>
                    <a:pt x="4163839" y="1211149"/>
                    <a:pt x="4048210" y="1214863"/>
                  </a:cubicBezTo>
                  <a:cubicBezTo>
                    <a:pt x="3932581" y="1218577"/>
                    <a:pt x="3748547" y="1178568"/>
                    <a:pt x="3605622" y="1214863"/>
                  </a:cubicBezTo>
                  <a:cubicBezTo>
                    <a:pt x="3462697" y="1251158"/>
                    <a:pt x="3107575" y="1161137"/>
                    <a:pt x="2929778" y="1214863"/>
                  </a:cubicBezTo>
                  <a:cubicBezTo>
                    <a:pt x="2751981" y="1268589"/>
                    <a:pt x="2679335" y="1184101"/>
                    <a:pt x="2487191" y="1214863"/>
                  </a:cubicBezTo>
                  <a:cubicBezTo>
                    <a:pt x="2295047" y="1245625"/>
                    <a:pt x="2168636" y="1203461"/>
                    <a:pt x="1889099" y="1214863"/>
                  </a:cubicBezTo>
                  <a:cubicBezTo>
                    <a:pt x="1609562" y="1226265"/>
                    <a:pt x="1519247" y="1152586"/>
                    <a:pt x="1368760" y="1214863"/>
                  </a:cubicBezTo>
                  <a:cubicBezTo>
                    <a:pt x="1218273" y="1277140"/>
                    <a:pt x="1028650" y="1185322"/>
                    <a:pt x="926172" y="1214863"/>
                  </a:cubicBezTo>
                  <a:cubicBezTo>
                    <a:pt x="823694" y="1244404"/>
                    <a:pt x="420325" y="1205144"/>
                    <a:pt x="202481" y="1214863"/>
                  </a:cubicBezTo>
                  <a:cubicBezTo>
                    <a:pt x="84220" y="1202847"/>
                    <a:pt x="2676" y="1125867"/>
                    <a:pt x="0" y="1012382"/>
                  </a:cubicBezTo>
                  <a:cubicBezTo>
                    <a:pt x="-28997" y="891366"/>
                    <a:pt x="12971" y="769969"/>
                    <a:pt x="0" y="631729"/>
                  </a:cubicBezTo>
                  <a:cubicBezTo>
                    <a:pt x="-12971" y="493489"/>
                    <a:pt x="9083" y="312993"/>
                    <a:pt x="0" y="202481"/>
                  </a:cubicBezTo>
                  <a:close/>
                </a:path>
              </a:pathLst>
            </a:custGeom>
            <a:solidFill>
              <a:schemeClr val="accent2">
                <a:lumMod val="20000"/>
                <a:lumOff val="80000"/>
              </a:schemeClr>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19" name="Rectangle 18"/>
            <p:cNvSpPr/>
            <p:nvPr/>
          </p:nvSpPr>
          <p:spPr>
            <a:xfrm>
              <a:off x="1799710" y="4550751"/>
              <a:ext cx="8180152" cy="619418"/>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Em thích nhất câu thơ nào? Vì sao?</a:t>
              </a:r>
              <a:endParaRPr lang="vi-VN" sz="2400" dirty="0"/>
            </a:p>
          </p:txBody>
        </p:sp>
      </p:gr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a:fillRect/>
          </a:stretch>
        </p:blipFill>
        <p:spPr>
          <a:xfrm>
            <a:off x="893666" y="1278927"/>
            <a:ext cx="531799" cy="700355"/>
          </a:xfrm>
          <a:prstGeom prst="rect">
            <a:avLst/>
          </a:prstGeom>
        </p:spPr>
      </p:pic>
      <p:sp>
        <p:nvSpPr>
          <p:cNvPr id="26" name="Freeform 197"/>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Microsoft YaHei" panose="020B0503020204020204" charset="-122"/>
              <a:ea typeface="Microsoft YaHei" panose="020B0503020204020204" charset="-122"/>
            </a:endParaRPr>
          </a:p>
        </p:txBody>
      </p:sp>
      <p:pic>
        <p:nvPicPr>
          <p:cNvPr id="7" name="Picture 6" descr="Logo&#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a:fillRect/>
          </a:stretch>
        </p:blipFill>
        <p:spPr>
          <a:xfrm>
            <a:off x="3200662" y="470225"/>
            <a:ext cx="3316679" cy="698431"/>
          </a:xfrm>
          <a:prstGeom prst="rect">
            <a:avLst/>
          </a:prstGeom>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7823200" y="116002"/>
            <a:ext cx="1232693" cy="10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2"/>
          <p:cNvSpPr>
            <a:spLocks noChangeArrowheads="1"/>
          </p:cNvSpPr>
          <p:nvPr/>
        </p:nvSpPr>
        <p:spPr bwMode="auto">
          <a:xfrm>
            <a:off x="1299320" y="2650115"/>
            <a:ext cx="7530815" cy="232679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eaLnBrk="1" fontAlgn="auto" hangingPunct="1">
              <a:lnSpc>
                <a:spcPct val="90000"/>
              </a:lnSpc>
              <a:spcBef>
                <a:spcPct val="20000"/>
              </a:spcBef>
              <a:spcAft>
                <a:spcPts val="0"/>
              </a:spcAft>
              <a:buClr>
                <a:srgbClr val="0000FF"/>
              </a:buClr>
              <a:buSzPct val="90000"/>
              <a:buFont typeface="Wingdings" panose="05000000000000000000" pitchFamily="2" charset="2"/>
              <a:buNone/>
              <a:defRPr/>
            </a:pPr>
            <a:r>
              <a:rPr lang="en-US" sz="2800" b="1" kern="0">
                <a:solidFill>
                  <a:srgbClr val="FF0000"/>
                </a:solidFill>
                <a:latin typeface="Times New Roman" panose="02020603050405020304" pitchFamily="18" charset="0"/>
                <a:cs typeface="Times New Roman" panose="02020603050405020304" pitchFamily="18" charset="0"/>
              </a:rPr>
              <a:t>    </a:t>
            </a:r>
            <a:r>
              <a:rPr lang="en-US" sz="2000" b="1" kern="0">
                <a:solidFill>
                  <a:srgbClr val="FF0000"/>
                </a:solidFill>
                <a:latin typeface="Times New Roman" panose="02020603050405020304" pitchFamily="18" charset="0"/>
                <a:cs typeface="Times New Roman" panose="02020603050405020304" pitchFamily="18" charset="0"/>
              </a:rPr>
              <a:t>Các em có thể thích bất kì câu thơ nào. </a:t>
            </a:r>
          </a:p>
          <a:p>
            <a:pPr eaLnBrk="1" fontAlgn="auto" hangingPunct="1">
              <a:lnSpc>
                <a:spcPct val="90000"/>
              </a:lnSpc>
              <a:spcBef>
                <a:spcPct val="20000"/>
              </a:spcBef>
              <a:spcAft>
                <a:spcPts val="0"/>
              </a:spcAft>
              <a:buClr>
                <a:srgbClr val="0000FF"/>
              </a:buClr>
              <a:buSzPct val="90000"/>
              <a:buFont typeface="Wingdings" panose="05000000000000000000" pitchFamily="2" charset="2"/>
              <a:buNone/>
              <a:defRPr/>
            </a:pPr>
            <a:r>
              <a:rPr lang="en-US" sz="2000" b="1" kern="0">
                <a:solidFill>
                  <a:srgbClr val="FF0000"/>
                </a:solidFill>
                <a:latin typeface="Times New Roman" panose="02020603050405020304" pitchFamily="18" charset="0"/>
                <a:cs typeface="Times New Roman" panose="02020603050405020304" pitchFamily="18" charset="0"/>
              </a:rPr>
              <a:t>Ví dụ : </a:t>
            </a:r>
          </a:p>
          <a:p>
            <a:pPr eaLnBrk="1" fontAlgn="auto" hangingPunct="1">
              <a:lnSpc>
                <a:spcPct val="90000"/>
              </a:lnSpc>
              <a:spcBef>
                <a:spcPct val="20000"/>
              </a:spcBef>
              <a:spcAft>
                <a:spcPts val="0"/>
              </a:spcAft>
              <a:buClr>
                <a:srgbClr val="0000FF"/>
              </a:buClr>
              <a:buSzPct val="90000"/>
              <a:buFont typeface="Wingdings" panose="05000000000000000000" pitchFamily="2" charset="2"/>
              <a:buNone/>
              <a:defRPr/>
            </a:pPr>
            <a:r>
              <a:rPr lang="en-US" sz="2000" b="1" kern="0">
                <a:solidFill>
                  <a:srgbClr val="FF0000"/>
                </a:solidFill>
                <a:latin typeface="Times New Roman" panose="02020603050405020304" pitchFamily="18" charset="0"/>
                <a:cs typeface="Times New Roman" panose="02020603050405020304" pitchFamily="18" charset="0"/>
              </a:rPr>
              <a:t>+ Em thích hình ảnh chiếc cầu làm bằng sợi tơ nhện bắc qua chum nước vì đó là hình ảnh rất đẹp, rất kì lạ. Tác giả quan sát và liên tưởng rất tinh tế mới thấy sợi tơ nhỏ là chiếc cầu của nhện.</a:t>
            </a:r>
          </a:p>
          <a:p>
            <a:pPr eaLnBrk="1" fontAlgn="auto" hangingPunct="1">
              <a:lnSpc>
                <a:spcPct val="90000"/>
              </a:lnSpc>
              <a:spcBef>
                <a:spcPct val="20000"/>
              </a:spcBef>
              <a:spcAft>
                <a:spcPts val="0"/>
              </a:spcAft>
              <a:buClr>
                <a:srgbClr val="0000FF"/>
              </a:buClr>
              <a:buSzPct val="90000"/>
              <a:buFont typeface="Wingdings" panose="05000000000000000000" pitchFamily="2" charset="2"/>
              <a:buNone/>
              <a:defRPr/>
            </a:pPr>
            <a:r>
              <a:rPr lang="en-US" sz="2000" b="1" kern="0">
                <a:solidFill>
                  <a:srgbClr val="FF0000"/>
                </a:solidFill>
                <a:latin typeface="Times New Roman" panose="02020603050405020304" pitchFamily="18" charset="0"/>
                <a:cs typeface="Times New Roman" panose="02020603050405020304" pitchFamily="18" charset="0"/>
              </a:rPr>
              <a:t>+ Em thích hình ảnh chiếc cầu tre như võng mắc trên sông ru người qua lại. Được đi trên một chiếc cầu như thế thật thú vị.</a:t>
            </a:r>
            <a:endParaRPr lang="en-US" sz="2000" b="1" kern="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83151" y="2805889"/>
            <a:ext cx="8284820" cy="1898409"/>
            <a:chOff x="483151" y="2559031"/>
            <a:chExt cx="8284820" cy="2145268"/>
          </a:xfrm>
        </p:grpSpPr>
        <p:sp>
          <p:nvSpPr>
            <p:cNvPr id="17" name="Rounded Rectangle 23"/>
            <p:cNvSpPr/>
            <p:nvPr/>
          </p:nvSpPr>
          <p:spPr>
            <a:xfrm>
              <a:off x="483151" y="2559031"/>
              <a:ext cx="8284820" cy="2145268"/>
            </a:xfrm>
            <a:prstGeom prst="roundRect">
              <a:avLst/>
            </a:prstGeom>
            <a:solidFill>
              <a:srgbClr val="E6D5F3">
                <a:alpha val="87000"/>
              </a:srgbClr>
            </a:solidFill>
          </p:spPr>
          <p:txBody>
            <a:bodyPr wrap="square">
              <a:spAutoFit/>
            </a:bodyPr>
            <a:lstStyle/>
            <a:p>
              <a:endParaRPr lang="en-US" sz="6000">
                <a:solidFill>
                  <a:srgbClr val="000000"/>
                </a:solidFill>
                <a:latin typeface="VNI-Avo" pitchFamily="2" charset="0"/>
              </a:endParaRPr>
            </a:p>
            <a:p>
              <a:endParaRPr lang="en-US" sz="6000">
                <a:solidFill>
                  <a:srgbClr val="000000"/>
                </a:solidFill>
                <a:latin typeface="VNI-Avo" pitchFamily="2" charset="0"/>
              </a:endParaRPr>
            </a:p>
          </p:txBody>
        </p:sp>
        <p:sp>
          <p:nvSpPr>
            <p:cNvPr id="2" name="Rectangle 1"/>
            <p:cNvSpPr/>
            <p:nvPr/>
          </p:nvSpPr>
          <p:spPr>
            <a:xfrm>
              <a:off x="483151" y="2705962"/>
              <a:ext cx="8284820" cy="523220"/>
            </a:xfrm>
            <a:prstGeom prst="rect">
              <a:avLst/>
            </a:prstGeom>
          </p:spPr>
          <p:txBody>
            <a:bodyPr wrap="square">
              <a:spAutoFit/>
            </a:bodyPr>
            <a:lstStyle/>
            <a:p>
              <a:pPr indent="269240" algn="just">
                <a:spcAft>
                  <a:spcPts val="900"/>
                </a:spcAft>
                <a:defRPr/>
              </a:pPr>
              <a:endParaRPr lang="vi-VN" sz="2800" dirty="0">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a:fillRect/>
          </a:stretch>
        </p:blipFill>
        <p:spPr>
          <a:xfrm>
            <a:off x="2954708" y="-147096"/>
            <a:ext cx="2375575" cy="1212996"/>
          </a:xfrm>
          <a:prstGeom prst="rect">
            <a:avLst/>
          </a:prstGeom>
        </p:spPr>
      </p:pic>
      <p:sp>
        <p:nvSpPr>
          <p:cNvPr id="18" name="Rectangle 17"/>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2" name="Group 21"/>
          <p:cNvGrpSpPr/>
          <p:nvPr/>
        </p:nvGrpSpPr>
        <p:grpSpPr>
          <a:xfrm>
            <a:off x="1239710" y="1218849"/>
            <a:ext cx="6540668" cy="1301763"/>
            <a:chOff x="2054293" y="1635445"/>
            <a:chExt cx="6264517" cy="1589130"/>
          </a:xfrm>
        </p:grpSpPr>
        <p:grpSp>
          <p:nvGrpSpPr>
            <p:cNvPr id="23" name="Group 22"/>
            <p:cNvGrpSpPr/>
            <p:nvPr/>
          </p:nvGrpSpPr>
          <p:grpSpPr>
            <a:xfrm>
              <a:off x="2054293" y="1635445"/>
              <a:ext cx="6264517" cy="1219268"/>
              <a:chOff x="1560044" y="1142346"/>
              <a:chExt cx="8995704" cy="1512000"/>
            </a:xfrm>
          </p:grpSpPr>
          <p:sp>
            <p:nvSpPr>
              <p:cNvPr id="25" name="Rounded Rectangle 23"/>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24" name="TextBox 23"/>
            <p:cNvSpPr txBox="1"/>
            <p:nvPr/>
          </p:nvSpPr>
          <p:spPr>
            <a:xfrm>
              <a:off x="2365361" y="1706468"/>
              <a:ext cx="5722989" cy="1518107"/>
            </a:xfrm>
            <a:prstGeom prst="rect">
              <a:avLst/>
            </a:prstGeom>
            <a:noFill/>
          </p:spPr>
          <p:txBody>
            <a:bodyPr wrap="square">
              <a:spAutoFit/>
            </a:bodyPr>
            <a:lstStyle/>
            <a:p>
              <a:pPr algn="ctr"/>
              <a:r>
                <a:rPr lang="en-US" altLang="en-US" sz="2800" b="1">
                  <a:solidFill>
                    <a:srgbClr val="FF0000"/>
                  </a:solidFill>
                  <a:latin typeface="Times New Roman" panose="02020603050405020304" pitchFamily="18" charset="0"/>
                  <a:cs typeface="Times New Roman" panose="02020603050405020304" pitchFamily="18" charset="0"/>
                </a:rPr>
                <a:t>Bài thơ cho ta thấy tình cảm của bạn nhỏ với cha như thế nào?</a:t>
              </a:r>
            </a:p>
          </p:txBody>
        </p:sp>
      </p:grpSp>
      <p:sp>
        <p:nvSpPr>
          <p:cNvPr id="19" name="KSO_Shape"/>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5">
              <a:solidFill>
                <a:srgbClr val="FFFFFF"/>
              </a:solidFill>
              <a:latin typeface="黑体" panose="02010609060101010101" pitchFamily="49" charset="-122"/>
              <a:ea typeface="黑体" panose="02010609060101010101" pitchFamily="49" charset="-122"/>
            </a:endParaRPr>
          </a:p>
        </p:txBody>
      </p:sp>
      <p:sp>
        <p:nvSpPr>
          <p:cNvPr id="20" name="KSO_Shape"/>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a:fillRect/>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a:fillRect/>
          </a:stretch>
        </p:blipFill>
        <p:spPr bwMode="auto">
          <a:xfrm>
            <a:off x="7467600" y="-52146"/>
            <a:ext cx="1767840" cy="184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750004" y="2915627"/>
            <a:ext cx="8177697" cy="1384995"/>
          </a:xfrm>
          <a:prstGeom prst="rect">
            <a:avLst/>
          </a:prstGeom>
          <a:noFill/>
        </p:spPr>
        <p:txBody>
          <a:bodyPr wrap="square">
            <a:spAutoFit/>
          </a:bodyPr>
          <a:lstStyle/>
          <a:p>
            <a:pPr eaLnBrk="1" hangingPunct="1"/>
            <a:r>
              <a:rPr lang="en-US" altLang="en-US" sz="2800" b="1">
                <a:solidFill>
                  <a:srgbClr val="0070C0"/>
                </a:solidFill>
                <a:latin typeface="Times New Roman" panose="02020603050405020304" pitchFamily="18" charset="0"/>
                <a:cs typeface="Times New Roman" panose="02020603050405020304" pitchFamily="18" charset="0"/>
              </a:rPr>
              <a:t>Bài thơ cho ta thấy: </a:t>
            </a:r>
          </a:p>
          <a:p>
            <a:pPr eaLnBrk="1" hangingPunct="1"/>
            <a:r>
              <a:rPr lang="en-US" altLang="en-US" sz="2800" b="1">
                <a:solidFill>
                  <a:srgbClr val="0070C0"/>
                </a:solidFill>
                <a:latin typeface="Times New Roman" panose="02020603050405020304" pitchFamily="18" charset="0"/>
                <a:cs typeface="Times New Roman" panose="02020603050405020304" pitchFamily="18" charset="0"/>
              </a:rPr>
              <a:t>Bạn nhỏ rất yêu cha, tự hào về cha nên thấy chiếc cầu do cha làm ra là đẹp nhất, đáng yêu nhất.</a:t>
            </a:r>
            <a:endParaRPr lang="en-US" altLang="en-US" sz="2800">
              <a:solidFill>
                <a:srgbClr val="0070C0"/>
              </a:solidFill>
              <a:latin typeface="Times New Roman" panose="02020603050405020304" pitchFamily="18" charset="0"/>
              <a:cs typeface="Times New Roman" panose="02020603050405020304" pitchFamily="18" charset="0"/>
            </a:endParaRPr>
          </a:p>
        </p:txBody>
      </p:sp>
      <p:sp>
        <p:nvSpPr>
          <p:cNvPr id="29" name="Text Box 34"/>
          <p:cNvSpPr txBox="1">
            <a:spLocks noChangeArrowheads="1"/>
          </p:cNvSpPr>
          <p:nvPr/>
        </p:nvSpPr>
        <p:spPr bwMode="auto">
          <a:xfrm>
            <a:off x="3295108" y="406977"/>
            <a:ext cx="2035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a:solidFill>
                  <a:srgbClr val="00B050"/>
                </a:solidFill>
                <a:latin typeface="Times New Roman" panose="02020603050405020304" pitchFamily="18" charset="0"/>
                <a:cs typeface="Times New Roman" panose="02020603050405020304" pitchFamily="18" charset="0"/>
              </a:rPr>
              <a:t>Nội dung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amond(in)">
                                      <p:cBhvr>
                                        <p:cTn id="4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428171" y="1198880"/>
            <a:ext cx="8287657" cy="954107"/>
          </a:xfrm>
          <a:prstGeom prst="rect">
            <a:avLst/>
          </a:prstGeom>
          <a:noFill/>
        </p:spPr>
        <p:txBody>
          <a:bodyPr wrap="square">
            <a:spAutoFit/>
          </a:bodyPr>
          <a:lstStyle/>
          <a:p>
            <a:r>
              <a:rPr lang="vi-VN" sz="2800" b="1">
                <a:solidFill>
                  <a:srgbClr val="FF0000"/>
                </a:solidFill>
                <a:latin typeface="Calibri" panose="020F0502020204030204" pitchFamily="34" charset="0"/>
                <a:cs typeface="Calibri" panose="020F0502020204030204" pitchFamily="34" charset="0"/>
              </a:rPr>
              <a:t>Nội dung chính:</a:t>
            </a:r>
            <a:r>
              <a:rPr lang="en-US" sz="2800" b="1">
                <a:solidFill>
                  <a:srgbClr val="FF0000"/>
                </a:solidFill>
                <a:latin typeface="Calibri" panose="020F0502020204030204" pitchFamily="34" charset="0"/>
                <a:cs typeface="Calibri" panose="020F0502020204030204" pitchFamily="34" charset="0"/>
              </a:rPr>
              <a:t> </a:t>
            </a:r>
            <a:r>
              <a:rPr lang="en-US" sz="2800" b="1">
                <a:solidFill>
                  <a:srgbClr val="002060"/>
                </a:solidFill>
                <a:latin typeface="Calibri" panose="020F0502020204030204" pitchFamily="34" charset="0"/>
                <a:cs typeface="Calibri" panose="020F0502020204030204" pitchFamily="34" charset="0"/>
              </a:rPr>
              <a:t>Tình cảm, sự quan tâm, thấu hiểu của bạn nhỏ đối với công việc hằng ngày của người cha.</a:t>
            </a:r>
            <a:endParaRPr lang="vi-VN" sz="2800" b="1">
              <a:solidFill>
                <a:srgbClr val="002060"/>
              </a:solidFill>
              <a:latin typeface="Calibri" panose="020F0502020204030204" pitchFamily="34" charset="0"/>
              <a:cs typeface="Calibri" panose="020F0502020204030204" pitchFamily="34" charset="0"/>
            </a:endParaRPr>
          </a:p>
        </p:txBody>
      </p:sp>
      <p:pic>
        <p:nvPicPr>
          <p:cNvPr id="10"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333" b="90717" l="2000" r="99300"/>
                    </a14:imgEffect>
                  </a14:imgLayer>
                </a14:imgProps>
              </a:ext>
              <a:ext uri="{28A0092B-C50C-407E-A947-70E740481C1C}">
                <a14:useLocalDpi xmlns:a14="http://schemas.microsoft.com/office/drawing/2010/main" val="0"/>
              </a:ext>
            </a:extLst>
          </a:blip>
          <a:srcRect t="67751" b="9600"/>
          <a:stretch>
            <a:fillRect/>
          </a:stretch>
        </p:blipFill>
        <p:spPr bwMode="auto">
          <a:xfrm>
            <a:off x="-203200" y="3759201"/>
            <a:ext cx="942848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66792" r="63229" b="10605"/>
          <a:stretch>
            <a:fillRect/>
          </a:stretch>
        </p:blipFill>
        <p:spPr bwMode="auto">
          <a:xfrm>
            <a:off x="7579361" y="0"/>
            <a:ext cx="1564639"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3"/>
          <p:cNvSpPr txBox="1">
            <a:spLocks noChangeArrowheads="1"/>
          </p:cNvSpPr>
          <p:nvPr/>
        </p:nvSpPr>
        <p:spPr bwMode="auto">
          <a:xfrm>
            <a:off x="497100" y="2421994"/>
            <a:ext cx="77438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800" b="1" i="1">
                <a:solidFill>
                  <a:srgbClr val="FF0000"/>
                </a:solidFill>
              </a:rPr>
              <a:t> </a:t>
            </a:r>
            <a:r>
              <a:rPr lang="en-US" altLang="vi-VN" sz="2800" b="1" i="1">
                <a:solidFill>
                  <a:srgbClr val="C00000"/>
                </a:solidFill>
              </a:rPr>
              <a:t>Bạn nhỏ rất yêu cha, tự hào về cha nên thấy chiếc cầu do cha làm ra là </a:t>
            </a:r>
            <a:r>
              <a:rPr lang="vi-VN" altLang="vi-VN" sz="2800" b="1" i="1">
                <a:solidFill>
                  <a:srgbClr val="C00000"/>
                </a:solidFill>
              </a:rPr>
              <a:t>đẹp</a:t>
            </a:r>
            <a:r>
              <a:rPr lang="en-US" altLang="vi-VN" sz="2800" b="1" i="1">
                <a:solidFill>
                  <a:srgbClr val="C00000"/>
                </a:solidFill>
              </a:rPr>
              <a:t> nhất, </a:t>
            </a:r>
            <a:r>
              <a:rPr lang="vi-VN" altLang="vi-VN" sz="2800" b="1" i="1">
                <a:solidFill>
                  <a:srgbClr val="C00000"/>
                </a:solidFill>
              </a:rPr>
              <a:t>đáng</a:t>
            </a:r>
            <a:r>
              <a:rPr lang="en-US" altLang="vi-VN" sz="2800" b="1" i="1">
                <a:solidFill>
                  <a:srgbClr val="C00000"/>
                </a:solidFill>
              </a:rPr>
              <a:t> yêu nhất.</a:t>
            </a:r>
            <a:endParaRPr lang="en-US" altLang="vi-VN" sz="3200" b="1" i="1">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p:cNvGrpSpPr/>
          <p:nvPr/>
        </p:nvGrpSpPr>
        <p:grpSpPr>
          <a:xfrm>
            <a:off x="2155343" y="630649"/>
            <a:ext cx="6644878" cy="1446550"/>
            <a:chOff x="2155343" y="630649"/>
            <a:chExt cx="6644878" cy="1446550"/>
          </a:xfrm>
        </p:grpSpPr>
        <p:sp>
          <p:nvSpPr>
            <p:cNvPr id="8" name="Rectangle: Rounded Corners 43"/>
            <p:cNvSpPr/>
            <p:nvPr/>
          </p:nvSpPr>
          <p:spPr>
            <a:xfrm>
              <a:off x="2155343" y="630649"/>
              <a:ext cx="6644878" cy="1446550"/>
            </a:xfrm>
            <a:custGeom>
              <a:avLst/>
              <a:gdLst>
                <a:gd name="connsiteX0" fmla="*/ 0 w 6644878"/>
                <a:gd name="connsiteY0" fmla="*/ 241096 h 1446550"/>
                <a:gd name="connsiteX1" fmla="*/ 241096 w 6644878"/>
                <a:gd name="connsiteY1" fmla="*/ 0 h 1446550"/>
                <a:gd name="connsiteX2" fmla="*/ 862967 w 6644878"/>
                <a:gd name="connsiteY2" fmla="*/ 0 h 1446550"/>
                <a:gd name="connsiteX3" fmla="*/ 1299958 w 6644878"/>
                <a:gd name="connsiteY3" fmla="*/ 0 h 1446550"/>
                <a:gd name="connsiteX4" fmla="*/ 1736948 w 6644878"/>
                <a:gd name="connsiteY4" fmla="*/ 0 h 1446550"/>
                <a:gd name="connsiteX5" fmla="*/ 2420446 w 6644878"/>
                <a:gd name="connsiteY5" fmla="*/ 0 h 1446550"/>
                <a:gd name="connsiteX6" fmla="*/ 3042317 w 6644878"/>
                <a:gd name="connsiteY6" fmla="*/ 0 h 1446550"/>
                <a:gd name="connsiteX7" fmla="*/ 3417681 w 6644878"/>
                <a:gd name="connsiteY7" fmla="*/ 0 h 1446550"/>
                <a:gd name="connsiteX8" fmla="*/ 3916298 w 6644878"/>
                <a:gd name="connsiteY8" fmla="*/ 0 h 1446550"/>
                <a:gd name="connsiteX9" fmla="*/ 4538169 w 6644878"/>
                <a:gd name="connsiteY9" fmla="*/ 0 h 1446550"/>
                <a:gd name="connsiteX10" fmla="*/ 5160040 w 6644878"/>
                <a:gd name="connsiteY10" fmla="*/ 0 h 1446550"/>
                <a:gd name="connsiteX11" fmla="*/ 5535404 w 6644878"/>
                <a:gd name="connsiteY11" fmla="*/ 0 h 1446550"/>
                <a:gd name="connsiteX12" fmla="*/ 5910767 w 6644878"/>
                <a:gd name="connsiteY12" fmla="*/ 0 h 1446550"/>
                <a:gd name="connsiteX13" fmla="*/ 6403782 w 6644878"/>
                <a:gd name="connsiteY13" fmla="*/ 0 h 1446550"/>
                <a:gd name="connsiteX14" fmla="*/ 6644878 w 6644878"/>
                <a:gd name="connsiteY14" fmla="*/ 241096 h 1446550"/>
                <a:gd name="connsiteX15" fmla="*/ 6644878 w 6644878"/>
                <a:gd name="connsiteY15" fmla="*/ 694344 h 1446550"/>
                <a:gd name="connsiteX16" fmla="*/ 6644878 w 6644878"/>
                <a:gd name="connsiteY16" fmla="*/ 1205454 h 1446550"/>
                <a:gd name="connsiteX17" fmla="*/ 6403782 w 6644878"/>
                <a:gd name="connsiteY17" fmla="*/ 1446550 h 1446550"/>
                <a:gd name="connsiteX18" fmla="*/ 5966792 w 6644878"/>
                <a:gd name="connsiteY18" fmla="*/ 1446550 h 1446550"/>
                <a:gd name="connsiteX19" fmla="*/ 5406547 w 6644878"/>
                <a:gd name="connsiteY19" fmla="*/ 1446550 h 1446550"/>
                <a:gd name="connsiteX20" fmla="*/ 4969557 w 6644878"/>
                <a:gd name="connsiteY20" fmla="*/ 1446550 h 1446550"/>
                <a:gd name="connsiteX21" fmla="*/ 4470940 w 6644878"/>
                <a:gd name="connsiteY21" fmla="*/ 1446550 h 1446550"/>
                <a:gd name="connsiteX22" fmla="*/ 3910695 w 6644878"/>
                <a:gd name="connsiteY22" fmla="*/ 1446550 h 1446550"/>
                <a:gd name="connsiteX23" fmla="*/ 3350451 w 6644878"/>
                <a:gd name="connsiteY23" fmla="*/ 1446550 h 1446550"/>
                <a:gd name="connsiteX24" fmla="*/ 2666953 w 6644878"/>
                <a:gd name="connsiteY24" fmla="*/ 1446550 h 1446550"/>
                <a:gd name="connsiteX25" fmla="*/ 2045082 w 6644878"/>
                <a:gd name="connsiteY25" fmla="*/ 1446550 h 1446550"/>
                <a:gd name="connsiteX26" fmla="*/ 1669719 w 6644878"/>
                <a:gd name="connsiteY26" fmla="*/ 1446550 h 1446550"/>
                <a:gd name="connsiteX27" fmla="*/ 986221 w 6644878"/>
                <a:gd name="connsiteY27" fmla="*/ 1446550 h 1446550"/>
                <a:gd name="connsiteX28" fmla="*/ 241096 w 6644878"/>
                <a:gd name="connsiteY28" fmla="*/ 1446550 h 1446550"/>
                <a:gd name="connsiteX29" fmla="*/ 0 w 6644878"/>
                <a:gd name="connsiteY29" fmla="*/ 1205454 h 1446550"/>
                <a:gd name="connsiteX30" fmla="*/ 0 w 6644878"/>
                <a:gd name="connsiteY30" fmla="*/ 742562 h 1446550"/>
                <a:gd name="connsiteX31" fmla="*/ 0 w 6644878"/>
                <a:gd name="connsiteY31" fmla="*/ 241096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446550" fill="none" extrusionOk="0">
                  <a:moveTo>
                    <a:pt x="0" y="241096"/>
                  </a:moveTo>
                  <a:cubicBezTo>
                    <a:pt x="29010" y="120974"/>
                    <a:pt x="142870" y="-1141"/>
                    <a:pt x="241096" y="0"/>
                  </a:cubicBezTo>
                  <a:cubicBezTo>
                    <a:pt x="434057" y="-31098"/>
                    <a:pt x="676687" y="49517"/>
                    <a:pt x="862967" y="0"/>
                  </a:cubicBezTo>
                  <a:cubicBezTo>
                    <a:pt x="1049247" y="-49517"/>
                    <a:pt x="1141596" y="17164"/>
                    <a:pt x="1299958" y="0"/>
                  </a:cubicBezTo>
                  <a:cubicBezTo>
                    <a:pt x="1458320" y="-17164"/>
                    <a:pt x="1601192" y="50969"/>
                    <a:pt x="1736948" y="0"/>
                  </a:cubicBezTo>
                  <a:cubicBezTo>
                    <a:pt x="1872704" y="-50969"/>
                    <a:pt x="2269688" y="35012"/>
                    <a:pt x="2420446" y="0"/>
                  </a:cubicBezTo>
                  <a:cubicBezTo>
                    <a:pt x="2571204" y="-35012"/>
                    <a:pt x="2885864" y="24810"/>
                    <a:pt x="3042317" y="0"/>
                  </a:cubicBezTo>
                  <a:cubicBezTo>
                    <a:pt x="3198770" y="-24810"/>
                    <a:pt x="3268683" y="17031"/>
                    <a:pt x="3417681" y="0"/>
                  </a:cubicBezTo>
                  <a:cubicBezTo>
                    <a:pt x="3566679" y="-17031"/>
                    <a:pt x="3711300" y="7760"/>
                    <a:pt x="3916298" y="0"/>
                  </a:cubicBezTo>
                  <a:cubicBezTo>
                    <a:pt x="4121296" y="-7760"/>
                    <a:pt x="4331242" y="2752"/>
                    <a:pt x="4538169" y="0"/>
                  </a:cubicBezTo>
                  <a:cubicBezTo>
                    <a:pt x="4745096" y="-2752"/>
                    <a:pt x="4867334" y="45543"/>
                    <a:pt x="5160040" y="0"/>
                  </a:cubicBezTo>
                  <a:cubicBezTo>
                    <a:pt x="5452746" y="-45543"/>
                    <a:pt x="5450577" y="44309"/>
                    <a:pt x="5535404" y="0"/>
                  </a:cubicBezTo>
                  <a:cubicBezTo>
                    <a:pt x="5620231" y="-44309"/>
                    <a:pt x="5755821" y="24803"/>
                    <a:pt x="5910767" y="0"/>
                  </a:cubicBezTo>
                  <a:cubicBezTo>
                    <a:pt x="6065713" y="-24803"/>
                    <a:pt x="6184515" y="12080"/>
                    <a:pt x="6403782" y="0"/>
                  </a:cubicBezTo>
                  <a:cubicBezTo>
                    <a:pt x="6540793" y="-1832"/>
                    <a:pt x="6649449" y="132858"/>
                    <a:pt x="6644878" y="241096"/>
                  </a:cubicBezTo>
                  <a:cubicBezTo>
                    <a:pt x="6684502" y="416372"/>
                    <a:pt x="6637085" y="500911"/>
                    <a:pt x="6644878" y="694344"/>
                  </a:cubicBezTo>
                  <a:cubicBezTo>
                    <a:pt x="6652671" y="887777"/>
                    <a:pt x="6627094" y="1084077"/>
                    <a:pt x="6644878" y="1205454"/>
                  </a:cubicBezTo>
                  <a:cubicBezTo>
                    <a:pt x="6683633" y="1335962"/>
                    <a:pt x="6535554" y="1435723"/>
                    <a:pt x="6403782" y="1446550"/>
                  </a:cubicBezTo>
                  <a:cubicBezTo>
                    <a:pt x="6251841" y="1470491"/>
                    <a:pt x="6105915" y="1399648"/>
                    <a:pt x="5966792" y="1446550"/>
                  </a:cubicBezTo>
                  <a:cubicBezTo>
                    <a:pt x="5827669" y="1493452"/>
                    <a:pt x="5665457" y="1413856"/>
                    <a:pt x="5406547" y="1446550"/>
                  </a:cubicBezTo>
                  <a:cubicBezTo>
                    <a:pt x="5147638" y="1479244"/>
                    <a:pt x="5183432" y="1432494"/>
                    <a:pt x="4969557" y="1446550"/>
                  </a:cubicBezTo>
                  <a:cubicBezTo>
                    <a:pt x="4755682" y="1460606"/>
                    <a:pt x="4633639" y="1444892"/>
                    <a:pt x="4470940" y="1446550"/>
                  </a:cubicBezTo>
                  <a:cubicBezTo>
                    <a:pt x="4308241" y="1448208"/>
                    <a:pt x="4100327" y="1419493"/>
                    <a:pt x="3910695" y="1446550"/>
                  </a:cubicBezTo>
                  <a:cubicBezTo>
                    <a:pt x="3721064" y="1473607"/>
                    <a:pt x="3507041" y="1426179"/>
                    <a:pt x="3350451" y="1446550"/>
                  </a:cubicBezTo>
                  <a:cubicBezTo>
                    <a:pt x="3193861" y="1466921"/>
                    <a:pt x="2929682" y="1394089"/>
                    <a:pt x="2666953" y="1446550"/>
                  </a:cubicBezTo>
                  <a:cubicBezTo>
                    <a:pt x="2404224" y="1499011"/>
                    <a:pt x="2350795" y="1374940"/>
                    <a:pt x="2045082" y="1446550"/>
                  </a:cubicBezTo>
                  <a:cubicBezTo>
                    <a:pt x="1739369" y="1518160"/>
                    <a:pt x="1785822" y="1409642"/>
                    <a:pt x="1669719" y="1446550"/>
                  </a:cubicBezTo>
                  <a:cubicBezTo>
                    <a:pt x="1553616" y="1483458"/>
                    <a:pt x="1309198" y="1370463"/>
                    <a:pt x="986221" y="1446550"/>
                  </a:cubicBezTo>
                  <a:cubicBezTo>
                    <a:pt x="663244" y="1522637"/>
                    <a:pt x="408648" y="1378745"/>
                    <a:pt x="241096" y="1446550"/>
                  </a:cubicBezTo>
                  <a:cubicBezTo>
                    <a:pt x="88386" y="1457524"/>
                    <a:pt x="-9000" y="1343690"/>
                    <a:pt x="0" y="1205454"/>
                  </a:cubicBezTo>
                  <a:cubicBezTo>
                    <a:pt x="-32333" y="1003244"/>
                    <a:pt x="38516" y="853655"/>
                    <a:pt x="0" y="742562"/>
                  </a:cubicBezTo>
                  <a:cubicBezTo>
                    <a:pt x="-38516" y="631469"/>
                    <a:pt x="37357" y="389898"/>
                    <a:pt x="0" y="241096"/>
                  </a:cubicBezTo>
                  <a:close/>
                </a:path>
                <a:path w="6644878" h="1446550" stroke="0" extrusionOk="0">
                  <a:moveTo>
                    <a:pt x="0" y="241096"/>
                  </a:moveTo>
                  <a:cubicBezTo>
                    <a:pt x="-35361" y="97496"/>
                    <a:pt x="126482" y="14114"/>
                    <a:pt x="241096" y="0"/>
                  </a:cubicBezTo>
                  <a:cubicBezTo>
                    <a:pt x="478599" y="-33859"/>
                    <a:pt x="722983" y="3998"/>
                    <a:pt x="862967" y="0"/>
                  </a:cubicBezTo>
                  <a:cubicBezTo>
                    <a:pt x="1002951" y="-3998"/>
                    <a:pt x="1349735" y="56936"/>
                    <a:pt x="1484838" y="0"/>
                  </a:cubicBezTo>
                  <a:cubicBezTo>
                    <a:pt x="1619941" y="-56936"/>
                    <a:pt x="1928316" y="14818"/>
                    <a:pt x="2106709" y="0"/>
                  </a:cubicBezTo>
                  <a:cubicBezTo>
                    <a:pt x="2285102" y="-14818"/>
                    <a:pt x="2451879" y="7675"/>
                    <a:pt x="2790207" y="0"/>
                  </a:cubicBezTo>
                  <a:cubicBezTo>
                    <a:pt x="3128535" y="-7675"/>
                    <a:pt x="3119523" y="21823"/>
                    <a:pt x="3227197" y="0"/>
                  </a:cubicBezTo>
                  <a:cubicBezTo>
                    <a:pt x="3334871" y="-21823"/>
                    <a:pt x="3629000" y="58444"/>
                    <a:pt x="3787442" y="0"/>
                  </a:cubicBezTo>
                  <a:cubicBezTo>
                    <a:pt x="3945884" y="-58444"/>
                    <a:pt x="4127617" y="32297"/>
                    <a:pt x="4286059" y="0"/>
                  </a:cubicBezTo>
                  <a:cubicBezTo>
                    <a:pt x="4444501" y="-32297"/>
                    <a:pt x="4541568" y="12342"/>
                    <a:pt x="4723049" y="0"/>
                  </a:cubicBezTo>
                  <a:cubicBezTo>
                    <a:pt x="4904530" y="-12342"/>
                    <a:pt x="5121745" y="46663"/>
                    <a:pt x="5344920" y="0"/>
                  </a:cubicBezTo>
                  <a:cubicBezTo>
                    <a:pt x="5568095" y="-46663"/>
                    <a:pt x="5617390" y="39693"/>
                    <a:pt x="5720284" y="0"/>
                  </a:cubicBezTo>
                  <a:cubicBezTo>
                    <a:pt x="5823178" y="-39693"/>
                    <a:pt x="6237969" y="53410"/>
                    <a:pt x="6403782" y="0"/>
                  </a:cubicBezTo>
                  <a:cubicBezTo>
                    <a:pt x="6543737" y="-22570"/>
                    <a:pt x="6646932" y="103815"/>
                    <a:pt x="6644878" y="241096"/>
                  </a:cubicBezTo>
                  <a:cubicBezTo>
                    <a:pt x="6666942" y="442249"/>
                    <a:pt x="6591319" y="578355"/>
                    <a:pt x="6644878" y="723275"/>
                  </a:cubicBezTo>
                  <a:cubicBezTo>
                    <a:pt x="6698437" y="868195"/>
                    <a:pt x="6608321" y="1091495"/>
                    <a:pt x="6644878" y="1205454"/>
                  </a:cubicBezTo>
                  <a:cubicBezTo>
                    <a:pt x="6634071" y="1346008"/>
                    <a:pt x="6538615" y="1443016"/>
                    <a:pt x="6403782" y="1446550"/>
                  </a:cubicBezTo>
                  <a:cubicBezTo>
                    <a:pt x="6212822" y="1453359"/>
                    <a:pt x="6034088" y="1392192"/>
                    <a:pt x="5843538" y="1446550"/>
                  </a:cubicBezTo>
                  <a:cubicBezTo>
                    <a:pt x="5652988" y="1500908"/>
                    <a:pt x="5493967" y="1426477"/>
                    <a:pt x="5344920" y="1446550"/>
                  </a:cubicBezTo>
                  <a:cubicBezTo>
                    <a:pt x="5195873" y="1466623"/>
                    <a:pt x="4862921" y="1432013"/>
                    <a:pt x="4723049" y="1446550"/>
                  </a:cubicBezTo>
                  <a:cubicBezTo>
                    <a:pt x="4583177" y="1461087"/>
                    <a:pt x="4469027" y="1424791"/>
                    <a:pt x="4286059" y="1446550"/>
                  </a:cubicBezTo>
                  <a:cubicBezTo>
                    <a:pt x="4103091" y="1468309"/>
                    <a:pt x="3957964" y="1431210"/>
                    <a:pt x="3849069" y="1446550"/>
                  </a:cubicBezTo>
                  <a:cubicBezTo>
                    <a:pt x="3740174" y="1461890"/>
                    <a:pt x="3542813" y="1385994"/>
                    <a:pt x="3288824" y="1446550"/>
                  </a:cubicBezTo>
                  <a:cubicBezTo>
                    <a:pt x="3034836" y="1507106"/>
                    <a:pt x="2910933" y="1382167"/>
                    <a:pt x="2728580" y="1446550"/>
                  </a:cubicBezTo>
                  <a:cubicBezTo>
                    <a:pt x="2546227" y="1510933"/>
                    <a:pt x="2468380" y="1430209"/>
                    <a:pt x="2353217" y="1446550"/>
                  </a:cubicBezTo>
                  <a:cubicBezTo>
                    <a:pt x="2238054" y="1462891"/>
                    <a:pt x="2036070" y="1416829"/>
                    <a:pt x="1916226" y="1446550"/>
                  </a:cubicBezTo>
                  <a:cubicBezTo>
                    <a:pt x="1796382" y="1476271"/>
                    <a:pt x="1715449" y="1406336"/>
                    <a:pt x="1540863" y="1446550"/>
                  </a:cubicBezTo>
                  <a:cubicBezTo>
                    <a:pt x="1366277" y="1486764"/>
                    <a:pt x="1286327" y="1412321"/>
                    <a:pt x="1103872" y="1446550"/>
                  </a:cubicBezTo>
                  <a:cubicBezTo>
                    <a:pt x="921417" y="1480779"/>
                    <a:pt x="623558" y="1403183"/>
                    <a:pt x="241096" y="1446550"/>
                  </a:cubicBezTo>
                  <a:cubicBezTo>
                    <a:pt x="93787" y="1467957"/>
                    <a:pt x="-24398" y="1346376"/>
                    <a:pt x="0" y="1205454"/>
                  </a:cubicBezTo>
                  <a:cubicBezTo>
                    <a:pt x="-32848" y="974098"/>
                    <a:pt x="38901" y="820240"/>
                    <a:pt x="0" y="713631"/>
                  </a:cubicBezTo>
                  <a:cubicBezTo>
                    <a:pt x="-38901" y="607022"/>
                    <a:pt x="43084" y="441258"/>
                    <a:pt x="0" y="241096"/>
                  </a:cubicBezTo>
                  <a:close/>
                </a:path>
              </a:pathLst>
            </a:custGeom>
            <a:solidFill>
              <a:srgbClr val="E0FB9B"/>
            </a:solidFill>
            <a:ln w="12700" cap="flat" cmpd="sng" algn="ctr">
              <a:solidFill>
                <a:srgbClr val="69991D">
                  <a:shade val="50000"/>
                </a:srgbClr>
              </a:solidFill>
              <a:prstDash val="solid"/>
              <a:miter lim="800000"/>
            </a:ln>
            <a:effectLst/>
          </p:spPr>
          <p:txBody>
            <a:bodyPr rtlCol="0" anchor="ctr"/>
            <a:lstStyle/>
            <a:p>
              <a:pPr algn="ctr">
                <a:defRPr/>
              </a:pPr>
              <a:endParaRPr lang="en-US" sz="2400" kern="0">
                <a:solidFill>
                  <a:prstClr val="white"/>
                </a:solidFill>
                <a:latin typeface="等线"/>
              </a:endParaRPr>
            </a:p>
          </p:txBody>
        </p:sp>
        <p:sp>
          <p:nvSpPr>
            <p:cNvPr id="9" name="Rectangle 8"/>
            <p:cNvSpPr/>
            <p:nvPr/>
          </p:nvSpPr>
          <p:spPr>
            <a:xfrm>
              <a:off x="2241067" y="753759"/>
              <a:ext cx="6473429" cy="1200329"/>
            </a:xfrm>
            <a:prstGeom prst="rect">
              <a:avLst/>
            </a:prstGeom>
          </p:spPr>
          <p:txBody>
            <a:bodyPr wrap="square">
              <a:spAutoFit/>
            </a:bodyPr>
            <a:lstStyle/>
            <a:p>
              <a:pPr algn="ctr"/>
              <a:r>
                <a:rPr lang="en-US" sz="3600" b="1">
                  <a:solidFill>
                    <a:srgbClr val="00B050"/>
                  </a:solidFill>
                  <a:latin typeface="Calibri" panose="020F0502020204030204" pitchFamily="34" charset="0"/>
                  <a:cs typeface="Calibri" panose="020F0502020204030204" pitchFamily="34" charset="0"/>
                </a:rPr>
                <a:t>Sau bài học, em rút ra bài học gì cho bản thân mình?</a:t>
              </a:r>
            </a:p>
          </p:txBody>
        </p:sp>
      </p:grpSp>
      <p:sp>
        <p:nvSpPr>
          <p:cNvPr id="10" name="Rectangle 9"/>
          <p:cNvSpPr/>
          <p:nvPr/>
        </p:nvSpPr>
        <p:spPr>
          <a:xfrm>
            <a:off x="2335835" y="2481527"/>
            <a:ext cx="6378661" cy="1077218"/>
          </a:xfrm>
          <a:prstGeom prst="rect">
            <a:avLst/>
          </a:prstGeom>
        </p:spPr>
        <p:txBody>
          <a:bodyPr wrap="square">
            <a:spAutoFit/>
          </a:bodyPr>
          <a:lstStyle/>
          <a:p>
            <a:r>
              <a:rPr lang="vi-VN" sz="3200" b="1">
                <a:solidFill>
                  <a:srgbClr val="002060"/>
                </a:solidFill>
                <a:latin typeface="Calibri" panose="020F0502020204030204" pitchFamily="34" charset="0"/>
                <a:cs typeface="Calibri" panose="020F0502020204030204" pitchFamily="34" charset="0"/>
              </a:rPr>
              <a:t>- </a:t>
            </a:r>
            <a:r>
              <a:rPr lang="en-US" sz="3200" b="1">
                <a:solidFill>
                  <a:srgbClr val="002060"/>
                </a:solidFill>
                <a:latin typeface="Calibri" panose="020F0502020204030204" pitchFamily="34" charset="0"/>
                <a:cs typeface="Calibri" panose="020F0502020204030204" pitchFamily="34" charset="0"/>
              </a:rPr>
              <a:t>Phải biết yêu thương cha mẹ, quý trọng sức lao động của mọi người.</a:t>
            </a:r>
            <a:endParaRPr lang="vi-VN" sz="3200" b="1">
              <a:solidFill>
                <a:srgbClr val="002060"/>
              </a:solidFill>
              <a:latin typeface="Calibri" panose="020F0502020204030204" pitchFamily="34" charset="0"/>
              <a:cs typeface="Calibri" panose="020F0502020204030204" pitchFamily="34" charset="0"/>
            </a:endParaRPr>
          </a:p>
        </p:txBody>
      </p:sp>
      <p:sp>
        <p:nvSpPr>
          <p:cNvPr id="11" name="Rectangle 10"/>
          <p:cNvSpPr/>
          <p:nvPr/>
        </p:nvSpPr>
        <p:spPr>
          <a:xfrm>
            <a:off x="2563980" y="3314696"/>
            <a:ext cx="2913801" cy="643894"/>
          </a:xfrm>
          <a:prstGeom prst="rect">
            <a:avLst/>
          </a:prstGeom>
        </p:spPr>
        <p:txBody>
          <a:bodyPr wrap="square">
            <a:spAutoFit/>
          </a:bodyPr>
          <a:lstStyle/>
          <a:p>
            <a:pPr>
              <a:lnSpc>
                <a:spcPct val="120000"/>
              </a:lnSpc>
            </a:pPr>
            <a:r>
              <a:rPr lang="en-US" sz="3200" b="1" dirty="0">
                <a:solidFill>
                  <a:srgbClr val="002060"/>
                </a:solidFill>
                <a:latin typeface="Calibri" panose="020F0502020204030204" pitchFamily="34" charset="0"/>
                <a:cs typeface="Calibri" panose="020F0502020204030204" pitchFamily="34" charset="0"/>
              </a:rPr>
              <a:t>- ...</a:t>
            </a:r>
          </a:p>
        </p:txBody>
      </p:sp>
      <p:pic>
        <p:nvPicPr>
          <p:cNvPr id="12"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5556" b="100000" l="0" r="100000">
                        <a14:foregroundMark x1="24167" y1="70000" x2="52708" y2="70556"/>
                        <a14:foregroundMark x1="24167" y1="68611" x2="17083" y2="65833"/>
                        <a14:foregroundMark x1="17083" y1="67500" x2="15208" y2="75556"/>
                        <a14:foregroundMark x1="9583" y1="68611" x2="8125" y2="65556"/>
                        <a14:foregroundMark x1="9375" y1="67778" x2="1667" y2="66389"/>
                        <a14:foregroundMark x1="2292" y1="68056" x2="0" y2="75556"/>
                        <a14:foregroundMark x1="1250" y1="73056" x2="1042" y2="86389"/>
                        <a14:foregroundMark x1="1250" y1="72500" x2="3333" y2="77500"/>
                        <a14:foregroundMark x1="17083" y1="88333" x2="15000" y2="97500"/>
                        <a14:foregroundMark x1="26667" y1="80000" x2="25625" y2="85000"/>
                        <a14:foregroundMark x1="38125" y1="77778" x2="43542" y2="79722"/>
                        <a14:foregroundMark x1="58542" y1="70556" x2="57708" y2="70556"/>
                        <a14:foregroundMark x1="59167" y1="71389" x2="64583" y2="66111"/>
                        <a14:foregroundMark x1="65000" y1="66389" x2="94375" y2="65833"/>
                        <a14:foregroundMark x1="98958" y1="90556" x2="98750" y2="98333"/>
                        <a14:foregroundMark x1="95833" y1="91944" x2="95000" y2="95833"/>
                        <a14:foregroundMark x1="70208" y1="89444" x2="69375" y2="90278"/>
                        <a14:foregroundMark x1="26875" y1="90556" x2="26042" y2="99167"/>
                      </a14:backgroundRemoval>
                    </a14:imgEffect>
                  </a14:imgLayer>
                </a14:imgProps>
              </a:ext>
              <a:ext uri="{28A0092B-C50C-407E-A947-70E740481C1C}">
                <a14:useLocalDpi xmlns:a14="http://schemas.microsoft.com/office/drawing/2010/main" val="0"/>
              </a:ext>
            </a:extLst>
          </a:blip>
          <a:srcRect t="65445"/>
          <a:stretch>
            <a:fillRect/>
          </a:stretch>
        </p:blipFill>
        <p:spPr bwMode="auto">
          <a:xfrm>
            <a:off x="955040" y="3958590"/>
            <a:ext cx="8188960" cy="11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2471176" y="0"/>
            <a:ext cx="863600"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a:fillRect/>
          </a:stretch>
        </p:blipFill>
        <p:spPr bwMode="auto">
          <a:xfrm>
            <a:off x="8149982" y="-70756"/>
            <a:ext cx="650239" cy="69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86147" t="50000"/>
          <a:stretch>
            <a:fillRect/>
          </a:stretch>
        </p:blipFill>
        <p:spPr>
          <a:xfrm>
            <a:off x="5177388" y="58872"/>
            <a:ext cx="600787" cy="56198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198671" y="-5863"/>
            <a:ext cx="1572767" cy="839507"/>
            <a:chOff x="7897046" y="159791"/>
            <a:chExt cx="3600451" cy="625649"/>
          </a:xfrm>
        </p:grpSpPr>
        <p:sp>
          <p:nvSpPr>
            <p:cNvPr id="27" name="Rectangle: Rounded Corners 43"/>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9646634" y="159791"/>
              <a:ext cx="184731" cy="584775"/>
            </a:xfrm>
            <a:prstGeom prst="rect">
              <a:avLst/>
            </a:prstGeom>
          </p:spPr>
          <p:txBody>
            <a:bodyPr wrap="none">
              <a:spAutoFit/>
            </a:bodyPr>
            <a:lstStyle/>
            <a:p>
              <a:pPr algn="ctr">
                <a:defRPr/>
              </a:pPr>
              <a:endParaRPr lang="en-US" sz="3200" b="1" dirty="0">
                <a:solidFill>
                  <a:prstClr val="black"/>
                </a:solidFill>
                <a:latin typeface="Calibri" panose="020F0502020204030204" pitchFamily="34" charset="0"/>
                <a:cs typeface="Calibri" panose="020F0502020204030204" pitchFamily="34" charset="0"/>
                <a:sym typeface="Arial" panose="020B0604020202020204"/>
              </a:endParaRPr>
            </a:p>
          </p:txBody>
        </p:sp>
      </p:grpSp>
      <p:grpSp>
        <p:nvGrpSpPr>
          <p:cNvPr id="29" name="Group 28"/>
          <p:cNvGrpSpPr/>
          <p:nvPr/>
        </p:nvGrpSpPr>
        <p:grpSpPr>
          <a:xfrm rot="20979710">
            <a:off x="-278832" y="97316"/>
            <a:ext cx="2144879" cy="1454959"/>
            <a:chOff x="561349" y="4605800"/>
            <a:chExt cx="3186101" cy="1587730"/>
          </a:xfrm>
        </p:grpSpPr>
        <p:pic>
          <p:nvPicPr>
            <p:cNvPr id="30" name="Picture 29"/>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pic>
        <p:nvPicPr>
          <p:cNvPr id="13" name="Picture 1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a:fillRect/>
          </a:stretch>
        </p:blipFill>
        <p:spPr bwMode="auto">
          <a:xfrm>
            <a:off x="5093436" y="161621"/>
            <a:ext cx="650239" cy="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a:fillRect/>
          </a:stretch>
        </p:blipFill>
        <p:spPr bwMode="auto">
          <a:xfrm>
            <a:off x="2559257" y="133152"/>
            <a:ext cx="559139"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759" b="100000" l="54722" r="100000">
                        <a14:foregroundMark x1="61111" y1="91051" x2="61111" y2="91051"/>
                        <a14:foregroundMark x1="63056" y1="85992" x2="63056" y2="85992"/>
                        <a14:foregroundMark x1="63056" y1="92607" x2="63056" y2="92607"/>
                        <a14:foregroundMark x1="64167" y1="97276" x2="64167" y2="97276"/>
                        <a14:foregroundMark x1="73889" y1="98054" x2="73889" y2="98054"/>
                        <a14:foregroundMark x1="80833" y1="96887" x2="80833" y2="96887"/>
                        <a14:foregroundMark x1="92500" y1="69261" x2="92500" y2="69261"/>
                        <a14:foregroundMark x1="86944" y1="71984" x2="86944" y2="71984"/>
                        <a14:foregroundMark x1="61389" y1="85603" x2="61389" y2="85603"/>
                        <a14:foregroundMark x1="60556" y1="90661" x2="60556" y2="90661"/>
                        <a14:foregroundMark x1="64722" y1="85603" x2="64722" y2="85603"/>
                        <a14:foregroundMark x1="60000" y1="83658" x2="60000" y2="83658"/>
                        <a14:foregroundMark x1="60000" y1="82101" x2="60000" y2="82101"/>
                        <a14:foregroundMark x1="78611" y1="69650" x2="78611" y2="69650"/>
                        <a14:foregroundMark x1="75556" y1="70428" x2="75556" y2="70428"/>
                        <a14:foregroundMark x1="73611" y1="71206" x2="73611" y2="71206"/>
                        <a14:foregroundMark x1="80833" y1="72763" x2="80833" y2="72763"/>
                        <a14:foregroundMark x1="72500" y1="75097" x2="72500" y2="75097"/>
                        <a14:foregroundMark x1="72500" y1="78210" x2="72500" y2="78210"/>
                        <a14:foregroundMark x1="64722" y1="98444" x2="64722" y2="98444"/>
                        <a14:foregroundMark x1="85278" y1="86770" x2="85278" y2="86770"/>
                        <a14:foregroundMark x1="58056" y1="84825" x2="58056" y2="84825"/>
                        <a14:foregroundMark x1="57778" y1="87160" x2="57778" y2="87160"/>
                        <a14:foregroundMark x1="57778" y1="87938" x2="57778" y2="87938"/>
                        <a14:foregroundMark x1="56389" y1="87549" x2="56389" y2="87549"/>
                        <a14:foregroundMark x1="56667" y1="85992" x2="56667" y2="85992"/>
                        <a14:foregroundMark x1="56389" y1="86770" x2="56389" y2="86770"/>
                        <a14:foregroundMark x1="55556" y1="89883" x2="55556" y2="89883"/>
                        <a14:foregroundMark x1="56111" y1="91829" x2="56111" y2="91829"/>
                        <a14:backgroundMark x1="70833" y1="91829" x2="70556" y2="95331"/>
                        <a14:backgroundMark x1="70556" y1="94942" x2="69167" y2="99611"/>
                        <a14:backgroundMark x1="66111" y1="88327" x2="67778" y2="97665"/>
                        <a14:backgroundMark x1="62222" y1="95720" x2="60833" y2="98444"/>
                        <a14:backgroundMark x1="57222" y1="93385" x2="57500" y2="97665"/>
                        <a14:backgroundMark x1="68611" y1="83658" x2="71111" y2="85214"/>
                        <a14:backgroundMark x1="83056" y1="83658" x2="83333" y2="86381"/>
                        <a14:backgroundMark x1="83333" y1="94942" x2="84444" y2="94553"/>
                        <a14:backgroundMark x1="85833" y1="92607" x2="84722" y2="98833"/>
                        <a14:backgroundMark x1="82778" y1="96498" x2="80278" y2="87160"/>
                        <a14:backgroundMark x1="96667" y1="87938" x2="96944" y2="96887"/>
                        <a14:backgroundMark x1="57778" y1="90272" x2="57778" y2="90272"/>
                      </a14:backgroundRemoval>
                    </a14:imgEffect>
                  </a14:imgLayer>
                </a14:imgProps>
              </a:ext>
              <a:ext uri="{28A0092B-C50C-407E-A947-70E740481C1C}">
                <a14:useLocalDpi xmlns:a14="http://schemas.microsoft.com/office/drawing/2010/main" val="0"/>
              </a:ext>
            </a:extLst>
          </a:blip>
          <a:srcRect l="57583" t="65336"/>
          <a:stretch>
            <a:fillRect/>
          </a:stretch>
        </p:blipFill>
        <p:spPr bwMode="auto">
          <a:xfrm>
            <a:off x="-201725" y="4048562"/>
            <a:ext cx="1454468" cy="10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p:cNvSpPr txBox="1"/>
          <p:nvPr/>
        </p:nvSpPr>
        <p:spPr>
          <a:xfrm>
            <a:off x="3418699" y="117841"/>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a:solidFill>
                  <a:schemeClr val="accent6">
                    <a:lumMod val="10000"/>
                  </a:schemeClr>
                </a:solidFill>
                <a:latin typeface="Times New Roman" panose="02020603050405020304" pitchFamily="18" charset="0"/>
                <a:cs typeface="Times New Roman" panose="02020603050405020304" pitchFamily="18" charset="0"/>
              </a:rPr>
              <a:t>Tập đọc</a:t>
            </a:r>
            <a:r>
              <a:rPr lang="en-US" sz="2100" b="1">
                <a:solidFill>
                  <a:schemeClr val="accent6">
                    <a:lumMod val="10000"/>
                  </a:schemeClr>
                </a:solidFill>
                <a:latin typeface="Times New Roman" panose="02020603050405020304" pitchFamily="18" charset="0"/>
                <a:cs typeface="Times New Roman" panose="02020603050405020304" pitchFamily="18" charset="0"/>
              </a:rPr>
              <a:t>   </a:t>
            </a:r>
            <a:br>
              <a:rPr lang="en-US" sz="2100" b="1">
                <a:solidFill>
                  <a:schemeClr val="accent6">
                    <a:lumMod val="10000"/>
                  </a:schemeClr>
                </a:solidFill>
                <a:latin typeface="Times New Roman" panose="02020603050405020304" pitchFamily="18" charset="0"/>
                <a:cs typeface="Times New Roman" panose="02020603050405020304" pitchFamily="18" charset="0"/>
              </a:rPr>
            </a:br>
            <a:r>
              <a:rPr lang="en-US" sz="2100" b="1">
                <a:solidFill>
                  <a:srgbClr val="FF0000"/>
                </a:solidFill>
                <a:latin typeface="Times New Roman" panose="02020603050405020304" pitchFamily="18" charset="0"/>
                <a:cs typeface="Times New Roman" panose="02020603050405020304" pitchFamily="18" charset="0"/>
              </a:rPr>
              <a:t>Cái cầu</a:t>
            </a:r>
          </a:p>
        </p:txBody>
      </p:sp>
      <p:sp>
        <p:nvSpPr>
          <p:cNvPr id="18" name="Rectangle 17"/>
          <p:cNvSpPr/>
          <p:nvPr/>
        </p:nvSpPr>
        <p:spPr bwMode="auto">
          <a:xfrm>
            <a:off x="800100" y="1200150"/>
            <a:ext cx="3600450" cy="3943350"/>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r>
              <a:rPr lang="en-US" sz="1650">
                <a:solidFill>
                  <a:prstClr val="black"/>
                </a:solidFill>
                <a:latin typeface="Times New Roman" panose="02020603050405020304" pitchFamily="18" charset="0"/>
                <a:cs typeface="Times New Roman" panose="02020603050405020304" pitchFamily="18" charset="0"/>
              </a:rPr>
              <a:t>Cha gửi cho con chiếc ảnh cái cầu</a:t>
            </a:r>
          </a:p>
          <a:p>
            <a:pPr>
              <a:defRPr/>
            </a:pPr>
            <a:r>
              <a:rPr lang="en-US" sz="1650">
                <a:solidFill>
                  <a:prstClr val="black"/>
                </a:solidFill>
                <a:latin typeface="Times New Roman" panose="02020603050405020304" pitchFamily="18" charset="0"/>
                <a:cs typeface="Times New Roman" panose="02020603050405020304" pitchFamily="18" charset="0"/>
              </a:rPr>
              <a:t>Cha </a:t>
            </a:r>
            <a:r>
              <a:rPr lang="en-US" sz="1650">
                <a:solidFill>
                  <a:srgbClr val="C0504D"/>
                </a:solidFill>
                <a:latin typeface="Times New Roman" panose="02020603050405020304" pitchFamily="18" charset="0"/>
                <a:cs typeface="Times New Roman" panose="02020603050405020304" pitchFamily="18" charset="0"/>
              </a:rPr>
              <a:t>vừa bắc xong </a:t>
            </a:r>
            <a:r>
              <a:rPr lang="en-US" sz="1650">
                <a:solidFill>
                  <a:prstClr val="black"/>
                </a:solidFill>
                <a:latin typeface="Times New Roman" panose="02020603050405020304" pitchFamily="18" charset="0"/>
                <a:cs typeface="Times New Roman" panose="02020603050405020304" pitchFamily="18" charset="0"/>
              </a:rPr>
              <a:t>qua dòng sông sâu</a:t>
            </a:r>
          </a:p>
          <a:p>
            <a:pPr>
              <a:defRPr/>
            </a:pPr>
            <a:r>
              <a:rPr lang="en-US" sz="1650">
                <a:solidFill>
                  <a:prstClr val="black"/>
                </a:solidFill>
                <a:latin typeface="Times New Roman" panose="02020603050405020304" pitchFamily="18" charset="0"/>
                <a:cs typeface="Times New Roman" panose="02020603050405020304" pitchFamily="18" charset="0"/>
              </a:rPr>
              <a:t>Xe lửa sắp qua, thư cha nói thế</a:t>
            </a:r>
          </a:p>
          <a:p>
            <a:pPr>
              <a:defRPr/>
            </a:pPr>
            <a:r>
              <a:rPr lang="en-US" sz="1650">
                <a:solidFill>
                  <a:prstClr val="black"/>
                </a:solidFill>
                <a:latin typeface="Times New Roman" panose="02020603050405020304" pitchFamily="18" charset="0"/>
                <a:cs typeface="Times New Roman" panose="02020603050405020304" pitchFamily="18" charset="0"/>
              </a:rPr>
              <a:t>Con cho mẹ xem, cho xem hơi lâu.</a:t>
            </a:r>
          </a:p>
          <a:p>
            <a:pPr>
              <a:defRPr/>
            </a:pPr>
            <a:endParaRPr lang="en-US" sz="1650">
              <a:solidFill>
                <a:prstClr val="black"/>
              </a:solidFill>
              <a:latin typeface="VNI-Algerian" pitchFamily="2" charset="0"/>
              <a:cs typeface="Times New Roman" panose="02020603050405020304" pitchFamily="18" charset="0"/>
            </a:endParaRPr>
          </a:p>
          <a:p>
            <a:pPr>
              <a:defRPr/>
            </a:pPr>
            <a:endParaRPr lang="en-US" sz="1650">
              <a:solidFill>
                <a:prstClr val="black"/>
              </a:solidFill>
              <a:latin typeface="Times New Roman" panose="02020603050405020304" pitchFamily="18" charset="0"/>
              <a:cs typeface="Times New Roman" panose="02020603050405020304" pitchFamily="18" charset="0"/>
            </a:endParaRPr>
          </a:p>
          <a:p>
            <a:pPr>
              <a:defRPr/>
            </a:pPr>
            <a:r>
              <a:rPr lang="en-US" sz="1650">
                <a:solidFill>
                  <a:prstClr val="black"/>
                </a:solidFill>
                <a:latin typeface="Times New Roman" panose="02020603050405020304" pitchFamily="18" charset="0"/>
                <a:cs typeface="Times New Roman" panose="02020603050405020304" pitchFamily="18" charset="0"/>
              </a:rPr>
              <a:t>Những cái cầu ơi, </a:t>
            </a:r>
            <a:r>
              <a:rPr lang="en-US" sz="1650">
                <a:solidFill>
                  <a:srgbClr val="C0504D"/>
                </a:solidFill>
                <a:latin typeface="Times New Roman" panose="02020603050405020304" pitchFamily="18" charset="0"/>
                <a:cs typeface="Times New Roman" panose="02020603050405020304" pitchFamily="18" charset="0"/>
              </a:rPr>
              <a:t>yêu sao yêu ghê!</a:t>
            </a:r>
          </a:p>
          <a:p>
            <a:pPr>
              <a:defRPr/>
            </a:pPr>
            <a:r>
              <a:rPr lang="en-US" sz="1650">
                <a:solidFill>
                  <a:prstClr val="black"/>
                </a:solidFill>
                <a:latin typeface="Times New Roman" panose="02020603050405020304" pitchFamily="18" charset="0"/>
                <a:cs typeface="Times New Roman" panose="02020603050405020304" pitchFamily="18" charset="0"/>
              </a:rPr>
              <a:t>Nhện qua chum nước bắc cầu tơ nhỏ</a:t>
            </a:r>
          </a:p>
          <a:p>
            <a:pPr>
              <a:defRPr/>
            </a:pPr>
            <a:r>
              <a:rPr lang="en-US" sz="1650">
                <a:solidFill>
                  <a:prstClr val="black"/>
                </a:solidFill>
                <a:latin typeface="Times New Roman" panose="02020603050405020304" pitchFamily="18" charset="0"/>
                <a:cs typeface="Times New Roman" panose="02020603050405020304" pitchFamily="18" charset="0"/>
              </a:rPr>
              <a:t>Con sáo sang sông, bắc cầu ngọn gió</a:t>
            </a:r>
          </a:p>
          <a:p>
            <a:pPr>
              <a:defRPr/>
            </a:pPr>
            <a:r>
              <a:rPr lang="en-US" sz="1650">
                <a:solidFill>
                  <a:prstClr val="black"/>
                </a:solidFill>
                <a:latin typeface="Times New Roman" panose="02020603050405020304" pitchFamily="18" charset="0"/>
                <a:cs typeface="Times New Roman" panose="02020603050405020304" pitchFamily="18" charset="0"/>
              </a:rPr>
              <a:t>Con kiến qua ngòi bắc cầu lá tre</a:t>
            </a:r>
            <a:r>
              <a:rPr lang="en-US" sz="1725">
                <a:solidFill>
                  <a:prstClr val="black"/>
                </a:solidFill>
                <a:latin typeface="Times New Roman" panose="02020603050405020304" pitchFamily="18" charset="0"/>
                <a:cs typeface="Times New Roman" panose="02020603050405020304" pitchFamily="18" charset="0"/>
              </a:rPr>
              <a:t>.</a:t>
            </a:r>
          </a:p>
        </p:txBody>
      </p:sp>
      <p:sp>
        <p:nvSpPr>
          <p:cNvPr id="19" name="Rectangle 18"/>
          <p:cNvSpPr/>
          <p:nvPr/>
        </p:nvSpPr>
        <p:spPr bwMode="auto">
          <a:xfrm>
            <a:off x="4099926" y="1200150"/>
            <a:ext cx="3600450" cy="3943350"/>
          </a:xfrm>
          <a:prstGeom prst="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US" sz="1650" b="1">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042776" y="1208485"/>
            <a:ext cx="3657600" cy="263149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1650" dirty="0">
                <a:solidFill>
                  <a:prstClr val="black"/>
                </a:solidFill>
                <a:latin typeface="Times New Roman" panose="02020603050405020304" pitchFamily="18" charset="0"/>
                <a:cs typeface="Times New Roman" panose="02020603050405020304" pitchFamily="18" charset="0"/>
              </a:rPr>
              <a:t>Yêu cái cầu treo  lối sang bà ngoại</a:t>
            </a:r>
          </a:p>
          <a:p>
            <a:pPr>
              <a:defRPr/>
            </a:pPr>
            <a:r>
              <a:rPr lang="en-US" sz="1650" dirty="0">
                <a:solidFill>
                  <a:prstClr val="black"/>
                </a:solidFill>
                <a:latin typeface="Times New Roman" panose="02020603050405020304" pitchFamily="18" charset="0"/>
                <a:cs typeface="Times New Roman" panose="02020603050405020304" pitchFamily="18" charset="0"/>
              </a:rPr>
              <a:t>Như võng trên sông  ru người qua lại</a:t>
            </a:r>
          </a:p>
          <a:p>
            <a:pPr>
              <a:defRPr/>
            </a:pPr>
            <a:r>
              <a:rPr lang="en-US" sz="1650" dirty="0">
                <a:solidFill>
                  <a:prstClr val="black"/>
                </a:solidFill>
                <a:latin typeface="Times New Roman" panose="02020603050405020304" pitchFamily="18" charset="0"/>
                <a:cs typeface="Times New Roman" panose="02020603050405020304" pitchFamily="18" charset="0"/>
              </a:rPr>
              <a:t>Dưới cầu,  thuyền chở đá, chở vôi</a:t>
            </a:r>
          </a:p>
          <a:p>
            <a:pPr>
              <a:defRPr/>
            </a:pPr>
            <a:r>
              <a:rPr lang="en-US" sz="1650" dirty="0">
                <a:solidFill>
                  <a:prstClr val="black"/>
                </a:solidFill>
                <a:latin typeface="Times New Roman" panose="02020603050405020304" pitchFamily="18" charset="0"/>
                <a:cs typeface="Times New Roman" panose="02020603050405020304" pitchFamily="18" charset="0"/>
              </a:rPr>
              <a:t> </a:t>
            </a:r>
          </a:p>
          <a:p>
            <a:pPr>
              <a:defRPr/>
            </a:pPr>
            <a:endParaRPr lang="en-US" sz="1650" dirty="0">
              <a:solidFill>
                <a:prstClr val="black"/>
              </a:solidFill>
              <a:latin typeface="Times New Roman" panose="02020603050405020304" pitchFamily="18" charset="0"/>
              <a:cs typeface="Times New Roman" panose="02020603050405020304" pitchFamily="18" charset="0"/>
            </a:endParaRPr>
          </a:p>
          <a:p>
            <a:pPr>
              <a:defRPr/>
            </a:pPr>
            <a:endParaRPr lang="en-US" sz="1650" dirty="0">
              <a:solidFill>
                <a:prstClr val="black"/>
              </a:solidFill>
              <a:latin typeface="Times New Roman" panose="02020603050405020304" pitchFamily="18" charset="0"/>
              <a:cs typeface="Times New Roman" panose="02020603050405020304" pitchFamily="18" charset="0"/>
            </a:endParaRPr>
          </a:p>
          <a:p>
            <a:pPr>
              <a:defRPr/>
            </a:pPr>
            <a:r>
              <a:rPr lang="en-US" sz="1650" dirty="0">
                <a:solidFill>
                  <a:srgbClr val="C0504D"/>
                </a:solidFill>
                <a:latin typeface="Times New Roman" panose="02020603050405020304" pitchFamily="18" charset="0"/>
                <a:cs typeface="Times New Roman" panose="02020603050405020304" pitchFamily="18" charset="0"/>
              </a:rPr>
              <a:t>Yêu hơn cả </a:t>
            </a:r>
            <a:r>
              <a:rPr lang="en-US" sz="1650" dirty="0">
                <a:solidFill>
                  <a:prstClr val="black"/>
                </a:solidFill>
                <a:latin typeface="Times New Roman" panose="02020603050405020304" pitchFamily="18" charset="0"/>
                <a:cs typeface="Times New Roman" panose="02020603050405020304" pitchFamily="18" charset="0"/>
              </a:rPr>
              <a:t>cầu ao mẹ thường đãi đỗ</a:t>
            </a:r>
          </a:p>
          <a:p>
            <a:pPr>
              <a:defRPr/>
            </a:pPr>
            <a:r>
              <a:rPr lang="en-US" sz="1650" dirty="0">
                <a:solidFill>
                  <a:prstClr val="black"/>
                </a:solidFill>
                <a:latin typeface="Times New Roman" panose="02020603050405020304" pitchFamily="18" charset="0"/>
                <a:cs typeface="Times New Roman" panose="02020603050405020304" pitchFamily="18" charset="0"/>
              </a:rPr>
              <a:t>Là cái cầu này ảnh chụp xa xa</a:t>
            </a:r>
          </a:p>
          <a:p>
            <a:pPr>
              <a:defRPr/>
            </a:pPr>
            <a:r>
              <a:rPr lang="en-US" sz="1650" dirty="0">
                <a:solidFill>
                  <a:prstClr val="black"/>
                </a:solidFill>
                <a:latin typeface="Times New Roman" panose="02020603050405020304" pitchFamily="18" charset="0"/>
                <a:cs typeface="Times New Roman" panose="02020603050405020304" pitchFamily="18" charset="0"/>
              </a:rPr>
              <a:t>Mẹ bảo: cầu Hàm Rồng sông Mã</a:t>
            </a:r>
          </a:p>
          <a:p>
            <a:pPr>
              <a:defRPr/>
            </a:pPr>
            <a:r>
              <a:rPr lang="en-US" sz="1650" dirty="0">
                <a:solidFill>
                  <a:prstClr val="black"/>
                </a:solidFill>
                <a:latin typeface="Times New Roman" panose="02020603050405020304" pitchFamily="18" charset="0"/>
                <a:cs typeface="Times New Roman" panose="02020603050405020304" pitchFamily="18" charset="0"/>
              </a:rPr>
              <a:t>Con cứ gọi  </a:t>
            </a:r>
            <a:r>
              <a:rPr lang="en-US" sz="1650" dirty="0">
                <a:solidFill>
                  <a:srgbClr val="C0504D"/>
                </a:solidFill>
                <a:latin typeface="Times New Roman" panose="02020603050405020304" pitchFamily="18" charset="0"/>
                <a:cs typeface="Times New Roman" panose="02020603050405020304" pitchFamily="18" charset="0"/>
              </a:rPr>
              <a:t>cái cầu của cha</a:t>
            </a:r>
            <a:r>
              <a:rPr lang="en-US" sz="1650" dirty="0">
                <a:solidFill>
                  <a:prstClr val="black"/>
                </a:solidFill>
                <a:latin typeface="Times New Roman" panose="02020603050405020304" pitchFamily="18" charset="0"/>
                <a:cs typeface="Times New Roman" panose="02020603050405020304" pitchFamily="18" charset="0"/>
              </a:rPr>
              <a:t>.</a:t>
            </a:r>
          </a:p>
        </p:txBody>
      </p:sp>
      <p:cxnSp>
        <p:nvCxnSpPr>
          <p:cNvPr id="21" name="Straight Connector 6"/>
          <p:cNvCxnSpPr>
            <a:cxnSpLocks noChangeShapeType="1"/>
          </p:cNvCxnSpPr>
          <p:nvPr/>
        </p:nvCxnSpPr>
        <p:spPr bwMode="auto">
          <a:xfrm flipH="1">
            <a:off x="2271126" y="1208485"/>
            <a:ext cx="85725" cy="277415"/>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8"/>
          <p:cNvCxnSpPr>
            <a:cxnSpLocks noChangeShapeType="1"/>
          </p:cNvCxnSpPr>
          <p:nvPr/>
        </p:nvCxnSpPr>
        <p:spPr bwMode="auto">
          <a:xfrm flipH="1">
            <a:off x="2385426" y="1485900"/>
            <a:ext cx="85725" cy="22860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0"/>
          <p:cNvCxnSpPr>
            <a:cxnSpLocks noChangeShapeType="1"/>
          </p:cNvCxnSpPr>
          <p:nvPr/>
        </p:nvCxnSpPr>
        <p:spPr bwMode="auto">
          <a:xfrm flipH="1">
            <a:off x="2185401" y="1714500"/>
            <a:ext cx="85725" cy="2857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4"/>
          <p:cNvCxnSpPr>
            <a:cxnSpLocks noChangeShapeType="1"/>
          </p:cNvCxnSpPr>
          <p:nvPr/>
        </p:nvCxnSpPr>
        <p:spPr bwMode="auto">
          <a:xfrm flipH="1">
            <a:off x="2366376" y="2000250"/>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5"/>
          <p:cNvCxnSpPr>
            <a:cxnSpLocks noChangeShapeType="1"/>
          </p:cNvCxnSpPr>
          <p:nvPr/>
        </p:nvCxnSpPr>
        <p:spPr bwMode="auto">
          <a:xfrm flipH="1">
            <a:off x="3880851" y="1977629"/>
            <a:ext cx="85725" cy="244078"/>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6"/>
          <p:cNvCxnSpPr>
            <a:cxnSpLocks noChangeShapeType="1"/>
          </p:cNvCxnSpPr>
          <p:nvPr/>
        </p:nvCxnSpPr>
        <p:spPr bwMode="auto">
          <a:xfrm flipH="1">
            <a:off x="3818939" y="1990725"/>
            <a:ext cx="95250" cy="244079"/>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19"/>
          <p:cNvCxnSpPr>
            <a:cxnSpLocks noChangeShapeType="1"/>
          </p:cNvCxnSpPr>
          <p:nvPr/>
        </p:nvCxnSpPr>
        <p:spPr bwMode="auto">
          <a:xfrm flipH="1">
            <a:off x="2428288" y="3543300"/>
            <a:ext cx="71438"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20"/>
          <p:cNvCxnSpPr>
            <a:cxnSpLocks noChangeShapeType="1"/>
          </p:cNvCxnSpPr>
          <p:nvPr/>
        </p:nvCxnSpPr>
        <p:spPr bwMode="auto">
          <a:xfrm flipH="1">
            <a:off x="2516395" y="3257550"/>
            <a:ext cx="42863"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21"/>
          <p:cNvCxnSpPr>
            <a:cxnSpLocks noChangeShapeType="1"/>
          </p:cNvCxnSpPr>
          <p:nvPr/>
        </p:nvCxnSpPr>
        <p:spPr bwMode="auto">
          <a:xfrm flipH="1">
            <a:off x="2671176" y="2971800"/>
            <a:ext cx="85725" cy="2857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22"/>
          <p:cNvCxnSpPr>
            <a:cxnSpLocks noChangeShapeType="1"/>
          </p:cNvCxnSpPr>
          <p:nvPr/>
        </p:nvCxnSpPr>
        <p:spPr bwMode="auto">
          <a:xfrm flipH="1">
            <a:off x="2365186" y="2795587"/>
            <a:ext cx="63103" cy="176213"/>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27"/>
          <p:cNvCxnSpPr>
            <a:cxnSpLocks noChangeShapeType="1"/>
          </p:cNvCxnSpPr>
          <p:nvPr/>
        </p:nvCxnSpPr>
        <p:spPr bwMode="auto">
          <a:xfrm flipH="1">
            <a:off x="3776076" y="3543300"/>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28"/>
          <p:cNvCxnSpPr>
            <a:cxnSpLocks noChangeShapeType="1"/>
          </p:cNvCxnSpPr>
          <p:nvPr/>
        </p:nvCxnSpPr>
        <p:spPr bwMode="auto">
          <a:xfrm flipH="1">
            <a:off x="3699876" y="3543300"/>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29"/>
          <p:cNvCxnSpPr>
            <a:cxnSpLocks noChangeShapeType="1"/>
          </p:cNvCxnSpPr>
          <p:nvPr/>
        </p:nvCxnSpPr>
        <p:spPr bwMode="auto">
          <a:xfrm flipH="1">
            <a:off x="4771439" y="3287316"/>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30"/>
          <p:cNvCxnSpPr>
            <a:cxnSpLocks noChangeShapeType="1"/>
          </p:cNvCxnSpPr>
          <p:nvPr/>
        </p:nvCxnSpPr>
        <p:spPr bwMode="auto">
          <a:xfrm flipH="1">
            <a:off x="5646548" y="2789635"/>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31"/>
          <p:cNvCxnSpPr>
            <a:cxnSpLocks noChangeShapeType="1"/>
          </p:cNvCxnSpPr>
          <p:nvPr/>
        </p:nvCxnSpPr>
        <p:spPr bwMode="auto">
          <a:xfrm flipH="1">
            <a:off x="6058504" y="1990725"/>
            <a:ext cx="42863" cy="244079"/>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32"/>
          <p:cNvCxnSpPr>
            <a:cxnSpLocks noChangeShapeType="1"/>
          </p:cNvCxnSpPr>
          <p:nvPr/>
        </p:nvCxnSpPr>
        <p:spPr bwMode="auto">
          <a:xfrm flipH="1">
            <a:off x="5011945" y="1771650"/>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33"/>
          <p:cNvCxnSpPr>
            <a:cxnSpLocks noChangeShapeType="1"/>
          </p:cNvCxnSpPr>
          <p:nvPr/>
        </p:nvCxnSpPr>
        <p:spPr bwMode="auto">
          <a:xfrm flipH="1">
            <a:off x="6504989" y="3563541"/>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34"/>
          <p:cNvCxnSpPr>
            <a:cxnSpLocks noChangeShapeType="1"/>
          </p:cNvCxnSpPr>
          <p:nvPr/>
        </p:nvCxnSpPr>
        <p:spPr bwMode="auto">
          <a:xfrm flipH="1">
            <a:off x="5045282" y="3548063"/>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35"/>
          <p:cNvCxnSpPr>
            <a:cxnSpLocks noChangeShapeType="1"/>
          </p:cNvCxnSpPr>
          <p:nvPr/>
        </p:nvCxnSpPr>
        <p:spPr bwMode="auto">
          <a:xfrm flipH="1">
            <a:off x="5308411" y="3028950"/>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37"/>
          <p:cNvCxnSpPr>
            <a:cxnSpLocks noChangeShapeType="1"/>
          </p:cNvCxnSpPr>
          <p:nvPr/>
        </p:nvCxnSpPr>
        <p:spPr bwMode="auto">
          <a:xfrm flipH="1">
            <a:off x="5816807" y="1543050"/>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38"/>
          <p:cNvCxnSpPr>
            <a:cxnSpLocks noChangeShapeType="1"/>
          </p:cNvCxnSpPr>
          <p:nvPr/>
        </p:nvCxnSpPr>
        <p:spPr bwMode="auto">
          <a:xfrm flipH="1">
            <a:off x="5472717" y="1289447"/>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0"/>
          <p:cNvCxnSpPr>
            <a:cxnSpLocks noChangeShapeType="1"/>
          </p:cNvCxnSpPr>
          <p:nvPr/>
        </p:nvCxnSpPr>
        <p:spPr bwMode="auto">
          <a:xfrm flipH="1">
            <a:off x="6549042" y="3570685"/>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1"/>
          <p:cNvCxnSpPr>
            <a:cxnSpLocks noChangeShapeType="1"/>
          </p:cNvCxnSpPr>
          <p:nvPr/>
        </p:nvCxnSpPr>
        <p:spPr bwMode="auto">
          <a:xfrm flipH="1">
            <a:off x="6300201" y="1771650"/>
            <a:ext cx="85725" cy="171450"/>
          </a:xfrm>
          <a:prstGeom prst="line">
            <a:avLst/>
          </a:prstGeom>
          <a:noFill/>
          <a:ln w="9525" algn="ctr">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43"/>
          <p:cNvCxnSpPr>
            <a:cxnSpLocks noChangeShapeType="1"/>
          </p:cNvCxnSpPr>
          <p:nvPr/>
        </p:nvCxnSpPr>
        <p:spPr bwMode="auto">
          <a:xfrm>
            <a:off x="4042776" y="971550"/>
            <a:ext cx="0" cy="314325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 Box 19"/>
          <p:cNvSpPr txBox="1">
            <a:spLocks noChangeArrowheads="1"/>
          </p:cNvSpPr>
          <p:nvPr/>
        </p:nvSpPr>
        <p:spPr bwMode="auto">
          <a:xfrm>
            <a:off x="3939193" y="1977629"/>
            <a:ext cx="244673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50">
                <a:solidFill>
                  <a:srgbClr val="000000"/>
                </a:solidFill>
                <a:latin typeface="Times New Roman" panose="02020603050405020304" pitchFamily="18" charset="0"/>
              </a:rPr>
              <a:t> Thuyền buồm đi ngược,</a:t>
            </a:r>
          </a:p>
        </p:txBody>
      </p:sp>
      <p:sp>
        <p:nvSpPr>
          <p:cNvPr id="53" name="Text Box 38"/>
          <p:cNvSpPr txBox="1">
            <a:spLocks noChangeArrowheads="1"/>
          </p:cNvSpPr>
          <p:nvPr/>
        </p:nvSpPr>
        <p:spPr bwMode="auto">
          <a:xfrm>
            <a:off x="5985877" y="1977629"/>
            <a:ext cx="231814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50">
                <a:solidFill>
                  <a:srgbClr val="000000"/>
                </a:solidFill>
                <a:latin typeface="Times New Roman" panose="02020603050405020304" pitchFamily="18" charset="0"/>
              </a:rPr>
              <a:t> thuyền thoi đi xuôi.</a:t>
            </a:r>
          </a:p>
        </p:txBody>
      </p:sp>
      <p:sp>
        <p:nvSpPr>
          <p:cNvPr id="54" name="Text Box 47"/>
          <p:cNvSpPr txBox="1">
            <a:spLocks noChangeArrowheads="1"/>
          </p:cNvSpPr>
          <p:nvPr/>
        </p:nvSpPr>
        <p:spPr bwMode="auto">
          <a:xfrm>
            <a:off x="5394136" y="3817144"/>
            <a:ext cx="21145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1350" b="1">
                <a:solidFill>
                  <a:srgbClr val="002060"/>
                </a:solidFill>
                <a:latin typeface="Times New Roman" panose="02020603050405020304" pitchFamily="18" charset="0"/>
              </a:rPr>
              <a:t>PHẠM TIẾN DUẬT </a:t>
            </a:r>
          </a:p>
        </p:txBody>
      </p:sp>
      <p:sp>
        <p:nvSpPr>
          <p:cNvPr id="55" name="Horizontal Scroll 33"/>
          <p:cNvSpPr/>
          <p:nvPr/>
        </p:nvSpPr>
        <p:spPr>
          <a:xfrm>
            <a:off x="7333246" y="271080"/>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b="1" kern="0">
                <a:solidFill>
                  <a:sysClr val="windowText" lastClr="000000"/>
                </a:solidFill>
                <a:latin typeface="Times New Roman" panose="02020603050405020304" pitchFamily="18" charset="0"/>
                <a:cs typeface="Times New Roman" panose="02020603050405020304" pitchFamily="18" charset="0"/>
              </a:rPr>
              <a:t>SGK/34 - 35</a:t>
            </a:r>
            <a:endParaRPr lang="en-US" sz="2100" b="1" kern="0" dirty="0">
              <a:solidFill>
                <a:sysClr val="windowText" lastClr="000000"/>
              </a:solidFill>
              <a:latin typeface="Times New Roman" panose="02020603050405020304" pitchFamily="18" charset="0"/>
              <a:cs typeface="Times New Roman" panose="02020603050405020304" pitchFamily="18" charset="0"/>
            </a:endParaRPr>
          </a:p>
        </p:txBody>
      </p:sp>
      <p:sp>
        <p:nvSpPr>
          <p:cNvPr id="56" name="TextBox 55"/>
          <p:cNvSpPr txBox="1">
            <a:spLocks noChangeArrowheads="1"/>
          </p:cNvSpPr>
          <p:nvPr/>
        </p:nvSpPr>
        <p:spPr bwMode="auto">
          <a:xfrm>
            <a:off x="1367396" y="4410221"/>
            <a:ext cx="7413874" cy="623246"/>
          </a:xfrm>
          <a:prstGeom prst="rect">
            <a:avLst/>
          </a:prstGeom>
          <a:solidFill>
            <a:schemeClr val="accent4">
              <a:lumMod val="60000"/>
              <a:lumOff val="40000"/>
            </a:schemeClr>
          </a:solidFill>
          <a:ln>
            <a:noFill/>
          </a:ln>
        </p:spPr>
        <p:txBody>
          <a:bodyPr wrap="square" lIns="68574" tIns="34289" rIns="68574" bIns="34289">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vi-VN" sz="1800" b="1">
                <a:solidFill>
                  <a:srgbClr val="C00000"/>
                </a:solidFill>
                <a:latin typeface="Times New Roman" panose="02020603050405020304" pitchFamily="18" charset="0"/>
                <a:cs typeface="Times New Roman" panose="02020603050405020304" pitchFamily="18" charset="0"/>
              </a:rPr>
              <a:t>Các em hãy đọc diễn cảm bài thơ với giọng tình cảm, nhẹ nhàng, thiết tha. </a:t>
            </a:r>
          </a:p>
          <a:p>
            <a:pPr marL="0" indent="0" eaLnBrk="1" hangingPunct="1">
              <a:spcBef>
                <a:spcPct val="0"/>
              </a:spcBef>
              <a:buNone/>
            </a:pPr>
            <a:r>
              <a:rPr lang="en-US" altLang="vi-VN" sz="1800" b="1">
                <a:solidFill>
                  <a:srgbClr val="C00000"/>
                </a:solidFill>
                <a:latin typeface="Times New Roman" panose="02020603050405020304" pitchFamily="18" charset="0"/>
                <a:cs typeface="Times New Roman" panose="02020603050405020304" pitchFamily="18" charset="0"/>
              </a:rPr>
              <a:t>Học thuộc lòng khổ thơ em thích.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01" descr="HẢMONG"/>
          <p:cNvPicPr>
            <a:picLocks noChangeAspect="1" noChangeArrowheads="1"/>
          </p:cNvPicPr>
          <p:nvPr/>
        </p:nvPicPr>
        <p:blipFill>
          <a:blip r:embed="rId11">
            <a:extLst>
              <a:ext uri="{28A0092B-C50C-407E-A947-70E740481C1C}">
                <a14:useLocalDpi xmlns:a14="http://schemas.microsoft.com/office/drawing/2010/main" val="0"/>
              </a:ext>
            </a:extLst>
          </a:blip>
          <a:srcRect t="11781" b="2209"/>
          <a:stretch>
            <a:fillRect/>
          </a:stretch>
        </p:blipFill>
        <p:spPr bwMode="auto">
          <a:xfrm>
            <a:off x="3332289" y="-10380"/>
            <a:ext cx="5807120" cy="51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41723" y="2926265"/>
            <a:ext cx="3492675" cy="1525666"/>
            <a:chOff x="1708244" y="1082944"/>
            <a:chExt cx="6233837" cy="1066192"/>
          </a:xfrm>
        </p:grpSpPr>
        <p:sp>
          <p:nvSpPr>
            <p:cNvPr id="12" name="Rounded Rectangle 9"/>
            <p:cNvSpPr/>
            <p:nvPr/>
          </p:nvSpPr>
          <p:spPr>
            <a:xfrm>
              <a:off x="1708244" y="1082944"/>
              <a:ext cx="6096000" cy="1066192"/>
            </a:xfrm>
            <a:prstGeom prst="roundRect">
              <a:avLst/>
            </a:prstGeom>
            <a:solidFill>
              <a:srgbClr val="ABE9FF"/>
            </a:solidFill>
            <a:ln w="19050">
              <a:solidFill>
                <a:srgbClr val="D1F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46081" y="1210782"/>
              <a:ext cx="6096000" cy="861302"/>
            </a:xfrm>
            <a:prstGeom prst="rect">
              <a:avLst/>
            </a:prstGeom>
          </p:spPr>
          <p:txBody>
            <a:bodyPr>
              <a:spAutoFit/>
            </a:bodyPr>
            <a:lstStyle/>
            <a:p>
              <a:pPr algn="ctr"/>
              <a:r>
                <a:rPr lang="en-US" altLang="zh-CN" sz="2800">
                  <a:solidFill>
                    <a:srgbClr val="000000"/>
                  </a:solidFill>
                  <a:latin typeface="Arial" panose="020B0604020202020204" pitchFamily="34" charset="0"/>
                </a:rPr>
                <a:t>Chia sẻ</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về</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hình</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ảnh</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em</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thấy</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trong</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bức</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tranh</a:t>
              </a:r>
              <a:endParaRPr lang="zh-CN" altLang="en-US" sz="2800">
                <a:solidFill>
                  <a:srgbClr val="000000"/>
                </a:solidFill>
                <a:latin typeface="Arial" panose="020B0604020202020204" pitchFamily="34" charset="0"/>
              </a:endParaRPr>
            </a:p>
          </p:txBody>
        </p:sp>
      </p:grpSp>
      <p:grpSp>
        <p:nvGrpSpPr>
          <p:cNvPr id="10" name="Group 9"/>
          <p:cNvGrpSpPr/>
          <p:nvPr/>
        </p:nvGrpSpPr>
        <p:grpSpPr>
          <a:xfrm>
            <a:off x="201841" y="1593158"/>
            <a:ext cx="954107" cy="954107"/>
            <a:chOff x="1568043" y="989512"/>
            <a:chExt cx="954107" cy="954107"/>
          </a:xfrm>
        </p:grpSpPr>
        <p:sp>
          <p:nvSpPr>
            <p:cNvPr id="9" name="Rectangle: Rounded Corners 8"/>
            <p:cNvSpPr/>
            <p:nvPr/>
          </p:nvSpPr>
          <p:spPr>
            <a:xfrm rot="18788873">
              <a:off x="1568043" y="989512"/>
              <a:ext cx="954107" cy="954107"/>
            </a:xfrm>
            <a:prstGeom prst="roundRect">
              <a:avLst/>
            </a:prstGeom>
            <a:solidFill>
              <a:schemeClr val="bg1"/>
            </a:solidFill>
            <a:ln w="28575">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679337" y="1079074"/>
              <a:ext cx="731520" cy="731520"/>
              <a:chOff x="2076774" y="2479729"/>
              <a:chExt cx="731520" cy="731520"/>
            </a:xfrm>
          </p:grpSpPr>
          <p:sp>
            <p:nvSpPr>
              <p:cNvPr id="15" name="Rounded Rectangle 12"/>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83023" l="10000" r="94535"/>
                        </a14:imgEffect>
                      </a14:imgLayer>
                    </a14:imgProps>
                  </a:ext>
                </a:extLst>
              </a:blip>
              <a:srcRect l="20990" t="14572" b="17883"/>
              <a:stretch>
                <a:fillRect/>
              </a:stretch>
            </p:blipFill>
            <p:spPr>
              <a:xfrm rot="18674869">
                <a:off x="2183489" y="2608872"/>
                <a:ext cx="560729" cy="479354"/>
              </a:xfrm>
              <a:prstGeom prst="rect">
                <a:avLst/>
              </a:prstGeom>
            </p:spPr>
          </p:pic>
        </p:grpSp>
      </p:grpSp>
      <p:pic>
        <p:nvPicPr>
          <p:cNvPr id="24"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14">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a:fillRect/>
          </a:stretch>
        </p:blipFill>
        <p:spPr bwMode="auto">
          <a:xfrm rot="20769797">
            <a:off x="-232754" y="396364"/>
            <a:ext cx="7775117" cy="5683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ình ảnh Dây Thừng Dây Bện Dây Phim Hoạt Hình Một, Dây Thừng, Quanh Co, Dây  Phim Hoạt Hình miễn phí tải tập tin PNG PSDComment và Vector"/>
          <p:cNvPicPr>
            <a:picLocks noChangeAspect="1" noChangeArrowheads="1"/>
          </p:cNvPicPr>
          <p:nvPr/>
        </p:nvPicPr>
        <p:blipFill rotWithShape="1">
          <a:blip r:embed="rId14">
            <a:clrChange>
              <a:clrFrom>
                <a:srgbClr val="F5F5F5"/>
              </a:clrFrom>
              <a:clrTo>
                <a:srgbClr val="F5F5F5">
                  <a:alpha val="0"/>
                </a:srgbClr>
              </a:clrTo>
            </a:clrChange>
            <a:extLst>
              <a:ext uri="{28A0092B-C50C-407E-A947-70E740481C1C}">
                <a14:useLocalDpi xmlns:a14="http://schemas.microsoft.com/office/drawing/2010/main" val="0"/>
              </a:ext>
            </a:extLst>
          </a:blip>
          <a:srcRect l="48152" t="40111" r="23909" b="44120"/>
          <a:stretch>
            <a:fillRect/>
          </a:stretch>
        </p:blipFill>
        <p:spPr bwMode="auto">
          <a:xfrm rot="17176521" flipV="1">
            <a:off x="2122127" y="1582468"/>
            <a:ext cx="1887334" cy="10923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5">
            <a:clrChange>
              <a:clrFrom>
                <a:srgbClr val="F5F5F5"/>
              </a:clrFrom>
              <a:clrTo>
                <a:srgbClr val="F5F5F5">
                  <a:alpha val="0"/>
                </a:srgbClr>
              </a:clrTo>
            </a:clrChange>
            <a:extLst>
              <a:ext uri="{BEBA8EAE-BF5A-486C-A8C5-ECC9F3942E4B}">
                <a14:imgProps xmlns:a14="http://schemas.microsoft.com/office/drawing/2010/main">
                  <a14:imgLayer r:embed="rId16">
                    <a14:imgEffect>
                      <a14:backgroundRemoval t="31875" b="67813" l="26250" r="37188"/>
                    </a14:imgEffect>
                  </a14:imgLayer>
                </a14:imgProps>
              </a:ext>
            </a:extLst>
          </a:blip>
          <a:srcRect l="26923" t="32129" r="63077" b="31910"/>
          <a:stretch>
            <a:fillRect/>
          </a:stretch>
        </p:blipFill>
        <p:spPr>
          <a:xfrm>
            <a:off x="598722" y="984319"/>
            <a:ext cx="160346" cy="576631"/>
          </a:xfrm>
          <a:prstGeom prst="rect">
            <a:avLst/>
          </a:prstGeom>
        </p:spPr>
      </p:pic>
      <p:pic>
        <p:nvPicPr>
          <p:cNvPr id="27" name="Picture 26"/>
          <p:cNvPicPr>
            <a:picLocks noChangeAspect="1"/>
          </p:cNvPicPr>
          <p:nvPr/>
        </p:nvPicPr>
        <p:blipFill rotWithShape="1">
          <a:blip r:embed="rId15">
            <a:clrChange>
              <a:clrFrom>
                <a:srgbClr val="F5F5F5"/>
              </a:clrFrom>
              <a:clrTo>
                <a:srgbClr val="F5F5F5">
                  <a:alpha val="0"/>
                </a:srgbClr>
              </a:clrTo>
            </a:clrChange>
            <a:extLst>
              <a:ext uri="{BEBA8EAE-BF5A-486C-A8C5-ECC9F3942E4B}">
                <a14:imgProps xmlns:a14="http://schemas.microsoft.com/office/drawing/2010/main">
                  <a14:imgLayer r:embed="rId16">
                    <a14:imgEffect>
                      <a14:backgroundRemoval t="31875" b="67813" l="26250" r="37188"/>
                    </a14:imgEffect>
                  </a14:imgLayer>
                </a14:imgProps>
              </a:ext>
            </a:extLst>
          </a:blip>
          <a:srcRect l="26923" t="32129" r="63077" b="31910"/>
          <a:stretch>
            <a:fillRect/>
          </a:stretch>
        </p:blipFill>
        <p:spPr>
          <a:xfrm>
            <a:off x="2836305" y="792274"/>
            <a:ext cx="160346" cy="576631"/>
          </a:xfrm>
          <a:prstGeom prst="rect">
            <a:avLst/>
          </a:prstGeom>
        </p:spPr>
      </p:pic>
      <p:sp>
        <p:nvSpPr>
          <p:cNvPr id="28" name="KSO_Shape"/>
          <p:cNvSpPr/>
          <p:nvPr>
            <p:custDataLst>
              <p:tags r:id="rId1"/>
            </p:custDataLst>
          </p:nvPr>
        </p:nvSpPr>
        <p:spPr>
          <a:xfrm flipH="1">
            <a:off x="1158975" y="413429"/>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5">
              <a:solidFill>
                <a:srgbClr val="FFFFFF"/>
              </a:solidFill>
              <a:latin typeface="黑体" panose="02010609060101010101" pitchFamily="49" charset="-122"/>
              <a:ea typeface="黑体" panose="02010609060101010101" pitchFamily="49" charset="-122"/>
            </a:endParaRPr>
          </a:p>
        </p:txBody>
      </p:sp>
      <p:sp>
        <p:nvSpPr>
          <p:cNvPr id="29" name="KSO_Shape"/>
          <p:cNvSpPr/>
          <p:nvPr>
            <p:custDataLst>
              <p:tags r:id="rId2"/>
            </p:custDataLst>
          </p:nvPr>
        </p:nvSpPr>
        <p:spPr>
          <a:xfrm rot="20677348" flipH="1">
            <a:off x="898645" y="366221"/>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
        <p:nvSpPr>
          <p:cNvPr id="30" name="KSO_Shape"/>
          <p:cNvSpPr/>
          <p:nvPr>
            <p:custDataLst>
              <p:tags r:id="rId3"/>
            </p:custDataLst>
          </p:nvPr>
        </p:nvSpPr>
        <p:spPr>
          <a:xfrm flipH="1">
            <a:off x="988174" y="4531434"/>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5">
              <a:solidFill>
                <a:srgbClr val="FFFFFF"/>
              </a:solidFill>
              <a:latin typeface="黑体" panose="02010609060101010101" pitchFamily="49" charset="-122"/>
              <a:ea typeface="黑体" panose="02010609060101010101" pitchFamily="49" charset="-122"/>
            </a:endParaRPr>
          </a:p>
        </p:txBody>
      </p:sp>
      <p:sp>
        <p:nvSpPr>
          <p:cNvPr id="31" name="KSO_Shape"/>
          <p:cNvSpPr/>
          <p:nvPr>
            <p:custDataLst>
              <p:tags r:id="rId4"/>
            </p:custDataLst>
          </p:nvPr>
        </p:nvSpPr>
        <p:spPr>
          <a:xfrm rot="20677348" flipH="1">
            <a:off x="727844" y="4484226"/>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
        <p:nvSpPr>
          <p:cNvPr id="34" name="KSO_Shape"/>
          <p:cNvSpPr/>
          <p:nvPr>
            <p:custDataLst>
              <p:tags r:id="rId5"/>
            </p:custDataLst>
          </p:nvPr>
        </p:nvSpPr>
        <p:spPr>
          <a:xfrm flipH="1">
            <a:off x="4008981" y="1699915"/>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5">
              <a:solidFill>
                <a:srgbClr val="FFFFFF"/>
              </a:solidFill>
              <a:latin typeface="黑体" panose="02010609060101010101" pitchFamily="49" charset="-122"/>
              <a:ea typeface="黑体" panose="02010609060101010101" pitchFamily="49" charset="-122"/>
            </a:endParaRPr>
          </a:p>
        </p:txBody>
      </p:sp>
      <p:sp>
        <p:nvSpPr>
          <p:cNvPr id="35" name="KSO_Shape"/>
          <p:cNvSpPr/>
          <p:nvPr>
            <p:custDataLst>
              <p:tags r:id="rId6"/>
            </p:custDataLst>
          </p:nvPr>
        </p:nvSpPr>
        <p:spPr>
          <a:xfrm rot="20677348" flipH="1">
            <a:off x="3748651" y="1652707"/>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
        <p:nvSpPr>
          <p:cNvPr id="36" name="KSO_Shape"/>
          <p:cNvSpPr/>
          <p:nvPr>
            <p:custDataLst>
              <p:tags r:id="rId7"/>
            </p:custDataLst>
          </p:nvPr>
        </p:nvSpPr>
        <p:spPr>
          <a:xfrm flipH="1">
            <a:off x="5638483" y="413428"/>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5">
              <a:solidFill>
                <a:srgbClr val="FFFFFF"/>
              </a:solidFill>
              <a:latin typeface="黑体" panose="02010609060101010101" pitchFamily="49" charset="-122"/>
              <a:ea typeface="黑体" panose="02010609060101010101" pitchFamily="49" charset="-122"/>
            </a:endParaRPr>
          </a:p>
        </p:txBody>
      </p:sp>
      <p:sp>
        <p:nvSpPr>
          <p:cNvPr id="37" name="KSO_Shape"/>
          <p:cNvSpPr/>
          <p:nvPr>
            <p:custDataLst>
              <p:tags r:id="rId8"/>
            </p:custDataLst>
          </p:nvPr>
        </p:nvSpPr>
        <p:spPr>
          <a:xfrm rot="20677348" flipH="1">
            <a:off x="5378153" y="366220"/>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4" grpId="0" animBg="1"/>
      <p:bldP spid="35" grpId="0" animBg="1"/>
      <p:bldP spid="36" grpId="0" animBg="1"/>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pic>
        <p:nvPicPr>
          <p:cNvPr id="10"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333" b="90717" l="2000" r="99300"/>
                    </a14:imgEffect>
                  </a14:imgLayer>
                </a14:imgProps>
              </a:ext>
              <a:ext uri="{28A0092B-C50C-407E-A947-70E740481C1C}">
                <a14:useLocalDpi xmlns:a14="http://schemas.microsoft.com/office/drawing/2010/main" val="0"/>
              </a:ext>
            </a:extLst>
          </a:blip>
          <a:srcRect t="67751" b="9600"/>
          <a:stretch>
            <a:fillRect/>
          </a:stretch>
        </p:blipFill>
        <p:spPr bwMode="auto">
          <a:xfrm>
            <a:off x="782320" y="3759201"/>
            <a:ext cx="844296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711" b="25586" l="3132" r="95825">
                        <a14:foregroundMark x1="16910" y1="8398" x2="16910" y2="8398"/>
                        <a14:foregroundMark x1="34864" y1="8984" x2="34864" y2="8984"/>
                        <a14:foregroundMark x1="30689" y1="19531" x2="30689" y2="19531"/>
                        <a14:foregroundMark x1="12735" y1="17773" x2="12735" y2="17773"/>
                        <a14:foregroundMark x1="70146" y1="14648" x2="70146" y2="14648"/>
                        <a14:foregroundMark x1="88518" y1="8594" x2="88518" y2="8594"/>
                        <a14:foregroundMark x1="91232" y1="21680" x2="91232" y2="21680"/>
                        <a14:foregroundMark x1="65762" y1="22656" x2="65762" y2="22656"/>
                        <a14:foregroundMark x1="34447" y1="8984" x2="34447" y2="8984"/>
                        <a14:foregroundMark x1="32150" y1="9375" x2="32150" y2="9375"/>
                      </a14:backgroundRemoval>
                    </a14:imgEffect>
                  </a14:imgLayer>
                </a14:imgProps>
              </a:ext>
              <a:ext uri="{28A0092B-C50C-407E-A947-70E740481C1C}">
                <a14:useLocalDpi xmlns:a14="http://schemas.microsoft.com/office/drawing/2010/main" val="0"/>
              </a:ext>
            </a:extLst>
          </a:blip>
          <a:srcRect l="2700" t="3561" r="3549" b="74147"/>
          <a:stretch>
            <a:fillRect/>
          </a:stretch>
        </p:blipFill>
        <p:spPr bwMode="auto">
          <a:xfrm>
            <a:off x="1953889" y="0"/>
            <a:ext cx="6634479" cy="135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66792" r="63229" b="10605"/>
          <a:stretch>
            <a:fillRect/>
          </a:stretch>
        </p:blipFill>
        <p:spPr bwMode="auto">
          <a:xfrm>
            <a:off x="193041" y="1178560"/>
            <a:ext cx="1564639"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5" descr="Trellis"/>
          <p:cNvSpPr>
            <a:spLocks noChangeArrowheads="1" noChangeShapeType="1" noTextEdit="1"/>
          </p:cNvSpPr>
          <p:nvPr/>
        </p:nvSpPr>
        <p:spPr bwMode="auto">
          <a:xfrm>
            <a:off x="2510403" y="1315244"/>
            <a:ext cx="4328003" cy="925512"/>
          </a:xfrm>
          <a:prstGeom prst="rect">
            <a:avLst/>
          </a:prstGeom>
        </p:spPr>
        <p:txBody>
          <a:bodyPr wrap="none" fromWordArt="1">
            <a:prstTxWarp prst="textCanUp">
              <a:avLst>
                <a:gd name="adj" fmla="val 85713"/>
              </a:avLst>
            </a:prstTxWarp>
          </a:bodyPr>
          <a:lstStyle/>
          <a:p>
            <a:pPr algn="ctr"/>
            <a:r>
              <a:rPr lang="vi-VN" sz="3600" kern="10">
                <a:ln w="9525">
                  <a:solidFill>
                    <a:srgbClr val="FF0000"/>
                  </a:solidFill>
                  <a:round/>
                </a:ln>
                <a:solidFill>
                  <a:srgbClr val="00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Dặn dò</a:t>
            </a:r>
          </a:p>
        </p:txBody>
      </p:sp>
      <p:sp>
        <p:nvSpPr>
          <p:cNvPr id="9" name="TextBox 8"/>
          <p:cNvSpPr txBox="1">
            <a:spLocks noChangeArrowheads="1"/>
          </p:cNvSpPr>
          <p:nvPr/>
        </p:nvSpPr>
        <p:spPr bwMode="auto">
          <a:xfrm>
            <a:off x="1793038" y="2269808"/>
            <a:ext cx="71593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vi-VN" sz="2400" b="1">
                <a:solidFill>
                  <a:srgbClr val="0000CC"/>
                </a:solidFill>
                <a:latin typeface="Times New Roman" panose="02020603050405020304" pitchFamily="18" charset="0"/>
                <a:cs typeface="Times New Roman" panose="02020603050405020304" pitchFamily="18" charset="0"/>
              </a:rPr>
              <a:t>Ở nhà </a:t>
            </a:r>
            <a:r>
              <a:rPr lang="en-US" altLang="vi-VN" sz="2400" b="1">
                <a:solidFill>
                  <a:srgbClr val="FF0000"/>
                </a:solidFill>
                <a:latin typeface="Times New Roman" panose="02020603050405020304" pitchFamily="18" charset="0"/>
                <a:cs typeface="Times New Roman" panose="02020603050405020304" pitchFamily="18" charset="0"/>
              </a:rPr>
              <a:t>luyện đọc lại </a:t>
            </a:r>
            <a:r>
              <a:rPr lang="en-US" altLang="vi-VN" sz="2400" b="1">
                <a:solidFill>
                  <a:srgbClr val="0000CC"/>
                </a:solidFill>
                <a:latin typeface="Times New Roman" panose="02020603050405020304" pitchFamily="18" charset="0"/>
                <a:cs typeface="Times New Roman" panose="02020603050405020304" pitchFamily="18" charset="0"/>
              </a:rPr>
              <a:t>bài tập đọc, trả lời lại các câu hỏi trong sách giáo khoa trang 35</a:t>
            </a:r>
            <a:r>
              <a:rPr lang="vi-VN" altLang="vi-VN" sz="2400" b="1">
                <a:solidFill>
                  <a:srgbClr val="0000CC"/>
                </a:solidFill>
                <a:latin typeface="Times New Roman" panose="02020603050405020304" pitchFamily="18" charset="0"/>
                <a:cs typeface="Times New Roman" panose="02020603050405020304" pitchFamily="18" charset="0"/>
              </a:rPr>
              <a:t>. </a:t>
            </a:r>
            <a:endParaRPr lang="en-US" altLang="vi-VN" sz="2400" b="1">
              <a:solidFill>
                <a:srgbClr val="0000CC"/>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vi-VN" sz="2400" b="1">
                <a:solidFill>
                  <a:srgbClr val="0000CC"/>
                </a:solidFill>
                <a:latin typeface="Times New Roman" panose="02020603050405020304" pitchFamily="18" charset="0"/>
                <a:cs typeface="Times New Roman" panose="02020603050405020304" pitchFamily="18" charset="0"/>
              </a:rPr>
              <a:t>Học thuộc lòng khổ thơ em thích.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pic>
        <p:nvPicPr>
          <p:cNvPr id="18" name="Picture 17" descr="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9868" y="338368"/>
            <a:ext cx="4186504" cy="2043725"/>
          </a:xfrm>
          <a:prstGeom prst="rect">
            <a:avLst/>
          </a:prstGeom>
        </p:spPr>
      </p:pic>
      <p:pic>
        <p:nvPicPr>
          <p:cNvPr id="6" name="Picture 1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11" b="100000" l="16250" r="88516">
                        <a14:foregroundMark x1="30781" y1="54306" x2="30781" y2="54306"/>
                        <a14:foregroundMark x1="32266" y1="50694" x2="32266" y2="50694"/>
                        <a14:foregroundMark x1="29688" y1="50694" x2="29688" y2="50694"/>
                        <a14:foregroundMark x1="32031" y1="49028" x2="32031" y2="49028"/>
                        <a14:foregroundMark x1="31484" y1="50000" x2="31484" y2="50000"/>
                        <a14:foregroundMark x1="31719" y1="47639" x2="31719" y2="47639"/>
                        <a14:foregroundMark x1="30547" y1="48333" x2="30547" y2="48333"/>
                        <a14:foregroundMark x1="30156" y1="47639" x2="30156" y2="47639"/>
                        <a14:foregroundMark x1="32031" y1="46250" x2="32031" y2="46250"/>
                        <a14:foregroundMark x1="75859" y1="65278" x2="75859" y2="65278"/>
                        <a14:foregroundMark x1="75391" y1="60694" x2="75391" y2="60694"/>
                        <a14:foregroundMark x1="74922" y1="61667" x2="74922" y2="61667"/>
                        <a14:foregroundMark x1="74141" y1="60972" x2="74141" y2="60972"/>
                        <a14:foregroundMark x1="74922" y1="64306" x2="74922" y2="64306"/>
                        <a14:foregroundMark x1="77109" y1="72500" x2="77109" y2="72500"/>
                        <a14:foregroundMark x1="75234" y1="63889" x2="75234" y2="63889"/>
                        <a14:foregroundMark x1="74844" y1="61250" x2="74844" y2="61250"/>
                        <a14:foregroundMark x1="74453" y1="61250" x2="74453" y2="61250"/>
                        <a14:foregroundMark x1="74297" y1="61250" x2="74297" y2="61250"/>
                        <a14:foregroundMark x1="75469" y1="61528" x2="75469" y2="61528"/>
                        <a14:foregroundMark x1="75469" y1="61528" x2="75469" y2="61528"/>
                        <a14:foregroundMark x1="74922" y1="62222" x2="74922" y2="62222"/>
                        <a14:foregroundMark x1="74297" y1="63194" x2="74297" y2="63194"/>
                        <a14:foregroundMark x1="73984" y1="63194" x2="73984" y2="63194"/>
                        <a14:foregroundMark x1="73906" y1="61528" x2="73906" y2="61528"/>
                        <a14:foregroundMark x1="73984" y1="60694" x2="73984" y2="60694"/>
                        <a14:foregroundMark x1="75234" y1="60278" x2="75234" y2="60278"/>
                        <a14:foregroundMark x1="75781" y1="60278" x2="75781" y2="60278"/>
                        <a14:foregroundMark x1="76016" y1="60000" x2="76016" y2="60000"/>
                        <a14:foregroundMark x1="76719" y1="62222" x2="76719" y2="62222"/>
                        <a14:foregroundMark x1="75859" y1="70972" x2="75859" y2="70972"/>
                        <a14:foregroundMark x1="74922" y1="73611" x2="74922" y2="73611"/>
                        <a14:foregroundMark x1="74922" y1="73611" x2="74922" y2="73611"/>
                        <a14:foregroundMark x1="76016" y1="72917" x2="76016" y2="72917"/>
                        <a14:foregroundMark x1="77344" y1="71528" x2="77344" y2="71528"/>
                        <a14:foregroundMark x1="77109" y1="70833" x2="77109" y2="70833"/>
                        <a14:foregroundMark x1="77656" y1="66250" x2="77656" y2="66250"/>
                        <a14:foregroundMark x1="77891" y1="63889" x2="77891" y2="63889"/>
                        <a14:foregroundMark x1="77891" y1="61528" x2="77891" y2="61528"/>
                        <a14:foregroundMark x1="77891" y1="59722" x2="77891" y2="59722"/>
                        <a14:foregroundMark x1="77891" y1="59583" x2="77891" y2="59583"/>
                        <a14:foregroundMark x1="77656" y1="58056" x2="77656" y2="58056"/>
                        <a14:foregroundMark x1="76953" y1="57917" x2="76953" y2="57917"/>
                        <a14:foregroundMark x1="74453" y1="60278" x2="74453" y2="60278"/>
                        <a14:foregroundMark x1="72422" y1="61528" x2="72422" y2="61528"/>
                        <a14:foregroundMark x1="72578" y1="63194" x2="72578" y2="64028"/>
                        <a14:foregroundMark x1="72969" y1="67639" x2="72969" y2="67639"/>
                        <a14:foregroundMark x1="73359" y1="69583" x2="73359" y2="69583"/>
                        <a14:foregroundMark x1="73359" y1="69583" x2="73359" y2="69583"/>
                        <a14:foregroundMark x1="31719" y1="49028" x2="31719" y2="49028"/>
                        <a14:foregroundMark x1="30781" y1="48750" x2="30781" y2="48750"/>
                        <a14:foregroundMark x1="30781" y1="48611" x2="30781" y2="48611"/>
                        <a14:foregroundMark x1="30781" y1="47639" x2="30781" y2="47639"/>
                        <a14:foregroundMark x1="30781" y1="47639" x2="30781" y2="47639"/>
                        <a14:foregroundMark x1="30781" y1="46389" x2="30781" y2="46389"/>
                        <a14:foregroundMark x1="30781" y1="46389" x2="30781" y2="46389"/>
                        <a14:foregroundMark x1="30781" y1="46389" x2="30781" y2="46389"/>
                        <a14:foregroundMark x1="30938" y1="45278" x2="30938" y2="45278"/>
                        <a14:foregroundMark x1="31094" y1="45000" x2="31094" y2="45000"/>
                        <a14:foregroundMark x1="31719" y1="44583" x2="31719" y2="44583"/>
                        <a14:foregroundMark x1="31328" y1="44028" x2="31328" y2="44028"/>
                        <a14:foregroundMark x1="30547" y1="46250" x2="30547" y2="46250"/>
                        <a14:foregroundMark x1="30391" y1="46389" x2="30391" y2="46389"/>
                        <a14:foregroundMark x1="29844" y1="46667" x2="29844" y2="46667"/>
                        <a14:foregroundMark x1="29219" y1="45417" x2="29219" y2="45417"/>
                        <a14:foregroundMark x1="28750" y1="45694" x2="28750" y2="45694"/>
                        <a14:foregroundMark x1="27578" y1="45000" x2="27578" y2="45000"/>
                        <a14:foregroundMark x1="26875" y1="45278" x2="26641" y2="47639"/>
                        <a14:foregroundMark x1="26406" y1="48611" x2="26406" y2="48611"/>
                        <a14:foregroundMark x1="26797" y1="51250" x2="27422" y2="52361"/>
                        <a14:foregroundMark x1="27813" y1="53333" x2="28125" y2="55000"/>
                        <a14:foregroundMark x1="28125" y1="55972" x2="28125" y2="55972"/>
                        <a14:foregroundMark x1="28906" y1="58056" x2="28906" y2="58056"/>
                        <a14:foregroundMark x1="29453" y1="59028" x2="29453" y2="59028"/>
                        <a14:foregroundMark x1="31172" y1="57222" x2="31172" y2="57222"/>
                        <a14:foregroundMark x1="32578" y1="54306" x2="32578" y2="54306"/>
                        <a14:foregroundMark x1="32813" y1="54306" x2="32813" y2="54306"/>
                        <a14:foregroundMark x1="33750" y1="50694" x2="33750" y2="50694"/>
                        <a14:foregroundMark x1="33516" y1="55278" x2="33516" y2="55278"/>
                        <a14:foregroundMark x1="33516" y1="46250" x2="33516" y2="46250"/>
                        <a14:foregroundMark x1="33594" y1="46250" x2="33594" y2="46250"/>
                        <a14:foregroundMark x1="34453" y1="44583" x2="34453" y2="44583"/>
                        <a14:foregroundMark x1="32969" y1="55694" x2="32969" y2="55694"/>
                        <a14:foregroundMark x1="32422" y1="57917" x2="32422" y2="57917"/>
                      </a14:backgroundRemoval>
                    </a14:imgEffect>
                  </a14:imgLayer>
                </a14:imgProps>
              </a:ext>
              <a:ext uri="{28A0092B-C50C-407E-A947-70E740481C1C}">
                <a14:useLocalDpi xmlns:a14="http://schemas.microsoft.com/office/drawing/2010/main" val="0"/>
              </a:ext>
            </a:extLst>
          </a:blip>
          <a:srcRect l="25699" t="39748" r="20751" b="24225"/>
          <a:stretch>
            <a:fillRect/>
          </a:stretch>
        </p:blipFill>
        <p:spPr bwMode="auto">
          <a:xfrm>
            <a:off x="266028" y="847933"/>
            <a:ext cx="4053840" cy="153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39"/>
          <p:cNvPicPr>
            <a:picLocks noChangeAspect="1"/>
          </p:cNvPicPr>
          <p:nvPr/>
        </p:nvPicPr>
        <p:blipFill rotWithShape="1">
          <a:blip r:embed="rId9" cstate="print">
            <a:extLst>
              <a:ext uri="{28A0092B-C50C-407E-A947-70E740481C1C}">
                <a14:useLocalDpi xmlns:a14="http://schemas.microsoft.com/office/drawing/2010/main" val="0"/>
              </a:ext>
            </a:extLst>
          </a:blip>
          <a:srcRect l="52198" t="261" r="7977" b="71179"/>
          <a:stretch>
            <a:fillRect/>
          </a:stretch>
        </p:blipFill>
        <p:spPr>
          <a:xfrm flipH="1">
            <a:off x="5868493" y="2886200"/>
            <a:ext cx="2364952" cy="22674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32" presetClass="emph" presetSubtype="0" repeatCount="1000000" fill="hold" nodeType="withEffect">
                                  <p:stCondLst>
                                    <p:cond delay="0"/>
                                  </p:stCondLst>
                                  <p:childTnLst>
                                    <p:animRot by="120000">
                                      <p:cBhvr>
                                        <p:cTn id="25" dur="50" fill="hold">
                                          <p:stCondLst>
                                            <p:cond delay="0"/>
                                          </p:stCondLst>
                                        </p:cTn>
                                        <p:tgtEl>
                                          <p:spTgt spid="18"/>
                                        </p:tgtEl>
                                        <p:attrNameLst>
                                          <p:attrName>r</p:attrName>
                                        </p:attrNameLst>
                                      </p:cBhvr>
                                    </p:animRot>
                                    <p:animRot by="-240000">
                                      <p:cBhvr>
                                        <p:cTn id="26" dur="100" fill="hold">
                                          <p:stCondLst>
                                            <p:cond delay="100"/>
                                          </p:stCondLst>
                                        </p:cTn>
                                        <p:tgtEl>
                                          <p:spTgt spid="18"/>
                                        </p:tgtEl>
                                        <p:attrNameLst>
                                          <p:attrName>r</p:attrName>
                                        </p:attrNameLst>
                                      </p:cBhvr>
                                    </p:animRot>
                                    <p:animRot by="240000">
                                      <p:cBhvr>
                                        <p:cTn id="27" dur="100" fill="hold">
                                          <p:stCondLst>
                                            <p:cond delay="200"/>
                                          </p:stCondLst>
                                        </p:cTn>
                                        <p:tgtEl>
                                          <p:spTgt spid="18"/>
                                        </p:tgtEl>
                                        <p:attrNameLst>
                                          <p:attrName>r</p:attrName>
                                        </p:attrNameLst>
                                      </p:cBhvr>
                                    </p:animRot>
                                    <p:animRot by="-240000">
                                      <p:cBhvr>
                                        <p:cTn id="28" dur="100" fill="hold">
                                          <p:stCondLst>
                                            <p:cond delay="300"/>
                                          </p:stCondLst>
                                        </p:cTn>
                                        <p:tgtEl>
                                          <p:spTgt spid="18"/>
                                        </p:tgtEl>
                                        <p:attrNameLst>
                                          <p:attrName>r</p:attrName>
                                        </p:attrNameLst>
                                      </p:cBhvr>
                                    </p:animRot>
                                    <p:animRot by="120000">
                                      <p:cBhvr>
                                        <p:cTn id="29" dur="100" fill="hold">
                                          <p:stCondLst>
                                            <p:cond delay="400"/>
                                          </p:stCondLst>
                                        </p:cTn>
                                        <p:tgtEl>
                                          <p:spTgt spid="18"/>
                                        </p:tgtEl>
                                        <p:attrNameLst>
                                          <p:attrName>r</p:attrName>
                                        </p:attrNameLst>
                                      </p:cBhvr>
                                    </p:animRot>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200150"/>
            <a:ext cx="6172200" cy="3771900"/>
          </a:xfrm>
        </p:spPr>
        <p:txBody>
          <a:bodyPr rtlCol="0">
            <a:normAutofit/>
          </a:bodyPr>
          <a:lstStyle/>
          <a:p>
            <a:pPr>
              <a:defRPr/>
            </a:pPr>
            <a:endParaRPr lang="en-US">
              <a:latin typeface="Times New Roman" panose="02020603050405020304" pitchFamily="18" charset="0"/>
              <a:cs typeface="Times New Roman" panose="02020603050405020304" pitchFamily="18" charset="0"/>
            </a:endParaRPr>
          </a:p>
          <a:p>
            <a:pPr>
              <a:defRPr/>
            </a:pPr>
            <a:endParaRPr lang="en-US">
              <a:latin typeface="Times New Roman" panose="02020603050405020304" pitchFamily="18" charset="0"/>
              <a:cs typeface="Times New Roman" panose="02020603050405020304" pitchFamily="18" charset="0"/>
            </a:endParaRPr>
          </a:p>
          <a:p>
            <a:pPr>
              <a:defRPr/>
            </a:pPr>
            <a:endParaRPr lang="en-US">
              <a:latin typeface="Times New Roman" panose="02020603050405020304" pitchFamily="18" charset="0"/>
              <a:cs typeface="Times New Roman" panose="02020603050405020304" pitchFamily="18" charset="0"/>
            </a:endParaRPr>
          </a:p>
          <a:p>
            <a:pPr>
              <a:defRPr/>
            </a:pPr>
            <a:endParaRPr lang="en-US">
              <a:latin typeface="Times New Roman" panose="02020603050405020304" pitchFamily="18" charset="0"/>
              <a:cs typeface="Times New Roman" panose="02020603050405020304" pitchFamily="18" charset="0"/>
            </a:endParaRPr>
          </a:p>
          <a:p>
            <a:pPr>
              <a:defRPr/>
            </a:pPr>
            <a:endParaRPr lang="en-US">
              <a:latin typeface="Times New Roman" panose="02020603050405020304" pitchFamily="18" charset="0"/>
              <a:cs typeface="Times New Roman" panose="02020603050405020304" pitchFamily="18" charset="0"/>
            </a:endParaRPr>
          </a:p>
          <a:p>
            <a:pPr>
              <a:defRPr/>
            </a:pPr>
            <a:endParaRPr lang="en-US">
              <a:latin typeface="Times New Roman" panose="02020603050405020304" pitchFamily="18" charset="0"/>
              <a:cs typeface="Times New Roman" panose="02020603050405020304" pitchFamily="18" charset="0"/>
            </a:endParaRPr>
          </a:p>
          <a:p>
            <a:pPr>
              <a:defRPr/>
            </a:pPr>
            <a:endParaRPr lang="en-US">
              <a:latin typeface="Times New Roman" panose="02020603050405020304" pitchFamily="18" charset="0"/>
              <a:cs typeface="Times New Roman" panose="02020603050405020304" pitchFamily="18" charset="0"/>
            </a:endParaRPr>
          </a:p>
          <a:p>
            <a:pPr marL="0" indent="0" algn="ctr">
              <a:buNone/>
              <a:defRPr/>
            </a:pPr>
            <a:endParaRPr lang="en-US" b="1">
              <a:latin typeface="Times New Roman" panose="02020603050405020304" pitchFamily="18" charset="0"/>
              <a:cs typeface="Times New Roman" panose="02020603050405020304" pitchFamily="18" charset="0"/>
            </a:endParaRPr>
          </a:p>
          <a:p>
            <a:pPr marL="0" indent="0" algn="ctr">
              <a:buNone/>
              <a:defRPr/>
            </a:pPr>
            <a:r>
              <a:rPr lang="en-US" b="1">
                <a:latin typeface="Times New Roman" panose="02020603050405020304" pitchFamily="18" charset="0"/>
                <a:cs typeface="Times New Roman" panose="02020603050405020304" pitchFamily="18" charset="0"/>
              </a:rPr>
              <a:t>Cầu Hàm Rồng – sông Mã</a:t>
            </a:r>
          </a:p>
        </p:txBody>
      </p:sp>
      <p:pic>
        <p:nvPicPr>
          <p:cNvPr id="788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1874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arn(inVertical)">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1" descr="HẢMONG"/>
          <p:cNvPicPr>
            <a:picLocks noChangeAspect="1" noChangeArrowheads="1"/>
          </p:cNvPicPr>
          <p:nvPr/>
        </p:nvPicPr>
        <p:blipFill>
          <a:blip r:embed="rId3">
            <a:extLst>
              <a:ext uri="{28A0092B-C50C-407E-A947-70E740481C1C}">
                <a14:useLocalDpi xmlns:a14="http://schemas.microsoft.com/office/drawing/2010/main" val="0"/>
              </a:ext>
            </a:extLst>
          </a:blip>
          <a:srcRect t="11781" b="2209"/>
          <a:stretch>
            <a:fillRect/>
          </a:stretch>
        </p:blipFill>
        <p:spPr bwMode="auto">
          <a:xfrm>
            <a:off x="4772416" y="-10380"/>
            <a:ext cx="4366992" cy="51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pic>
        <p:nvPicPr>
          <p:cNvPr id="5" name="Picture 4"/>
          <p:cNvPicPr>
            <a:picLocks noChangeAspect="1"/>
          </p:cNvPicPr>
          <p:nvPr/>
        </p:nvPicPr>
        <p:blipFill>
          <a:blip r:embed="rId5"/>
          <a:stretch>
            <a:fillRect/>
          </a:stretch>
        </p:blipFill>
        <p:spPr>
          <a:xfrm>
            <a:off x="2155343" y="463695"/>
            <a:ext cx="2938527" cy="768163"/>
          </a:xfrm>
          <a:prstGeom prst="rect">
            <a:avLst/>
          </a:prstGeom>
        </p:spPr>
      </p:pic>
      <p:pic>
        <p:nvPicPr>
          <p:cNvPr id="1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56" b="90000" l="4844" r="90000"/>
                    </a14:imgEffect>
                  </a14:imgLayer>
                </a14:imgProps>
              </a:ext>
              <a:ext uri="{28A0092B-C50C-407E-A947-70E740481C1C}">
                <a14:useLocalDpi xmlns:a14="http://schemas.microsoft.com/office/drawing/2010/main" val="0"/>
              </a:ext>
            </a:extLst>
          </a:blip>
          <a:srcRect l="4996" t="2800" r="47344" b="8821"/>
          <a:stretch>
            <a:fillRect/>
          </a:stretch>
        </p:blipFill>
        <p:spPr bwMode="auto">
          <a:xfrm>
            <a:off x="2155343" y="2626331"/>
            <a:ext cx="2731618" cy="257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28192" y="1452041"/>
            <a:ext cx="4185920" cy="954107"/>
          </a:xfrm>
          <a:prstGeom prst="rect">
            <a:avLst/>
          </a:prstGeom>
          <a:noFill/>
        </p:spPr>
        <p:txBody>
          <a:bodyPr wrap="square" rtlCol="0">
            <a:spAutoFit/>
          </a:bodyPr>
          <a:lstStyle/>
          <a:p>
            <a:pPr algn="ctr"/>
            <a:r>
              <a:rPr lang="en-US" sz="2800" b="1" u="sng">
                <a:solidFill>
                  <a:srgbClr val="0070C0"/>
                </a:solidFill>
                <a:latin typeface="Berlin Sans FB Demi" panose="020E0802020502020306" pitchFamily="34" charset="0"/>
              </a:rPr>
              <a:t>Tập đọc</a:t>
            </a:r>
          </a:p>
          <a:p>
            <a:pPr algn="ctr"/>
            <a:r>
              <a:rPr lang="en-US" sz="2800" b="1">
                <a:solidFill>
                  <a:srgbClr val="FF0000"/>
                </a:solidFill>
                <a:latin typeface="Berlin Sans FB Demi" panose="020E0802020502020306" pitchFamily="34" charset="0"/>
              </a:rPr>
              <a:t>Cái cầu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par>
                                <p:cTn id="19" presetID="3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par>
                                <p:cTn id="28" presetID="32" presetClass="emph" presetSubtype="0" repeatCount="4000" fill="hold" grpId="1" nodeType="with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par>
                                <p:cTn id="34" presetID="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167" y="0"/>
            <a:ext cx="5754609" cy="5143500"/>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2482" b="85829"/>
          <a:stretch>
            <a:fillRect/>
          </a:stretch>
        </p:blipFill>
        <p:spPr>
          <a:xfrm>
            <a:off x="3401561" y="388307"/>
            <a:ext cx="5754609" cy="601249"/>
          </a:xfrm>
          <a:prstGeom prst="rect">
            <a:avLst/>
          </a:prstGeom>
        </p:spPr>
      </p:pic>
      <p:sp>
        <p:nvSpPr>
          <p:cNvPr id="16" name="Teardrop 15"/>
          <p:cNvSpPr/>
          <p:nvPr/>
        </p:nvSpPr>
        <p:spPr>
          <a:xfrm>
            <a:off x="198702" y="753282"/>
            <a:ext cx="338695" cy="334118"/>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100" dirty="0">
                <a:solidFill>
                  <a:srgbClr val="000000"/>
                </a:solidFill>
                <a:cs typeface="Arial" panose="020B0604020202020204"/>
                <a:sym typeface="Arial" panose="020B0604020202020204"/>
              </a:rPr>
              <a:t>1</a:t>
            </a:r>
          </a:p>
        </p:txBody>
      </p:sp>
      <p:sp>
        <p:nvSpPr>
          <p:cNvPr id="18" name="Teardrop 17"/>
          <p:cNvSpPr/>
          <p:nvPr/>
        </p:nvSpPr>
        <p:spPr>
          <a:xfrm>
            <a:off x="198703" y="2164091"/>
            <a:ext cx="342998" cy="334118"/>
          </a:xfrm>
          <a:prstGeom prst="teardrop">
            <a:avLst/>
          </a:prstGeom>
          <a:solidFill>
            <a:srgbClr val="92D050"/>
          </a:solidFill>
          <a:ln w="12700" cap="flat" cmpd="sng" algn="ctr">
            <a:solidFill>
              <a:srgbClr val="6DAA2D"/>
            </a:solidFill>
            <a:prstDash val="solid"/>
            <a:miter lim="800000"/>
          </a:ln>
          <a:effectLst/>
        </p:spPr>
        <p:txBody>
          <a:bodyPr rtlCol="0" anchor="ctr"/>
          <a:lstStyle/>
          <a:p>
            <a:pPr algn="ctr">
              <a:defRPr/>
            </a:pPr>
            <a:r>
              <a:rPr lang="en-US" sz="2100" dirty="0">
                <a:solidFill>
                  <a:srgbClr val="000000"/>
                </a:solidFill>
                <a:cs typeface="Arial" panose="020B0604020202020204"/>
                <a:sym typeface="Arial" panose="020B0604020202020204"/>
              </a:rPr>
              <a:t>2</a:t>
            </a:r>
          </a:p>
        </p:txBody>
      </p:sp>
      <p:sp>
        <p:nvSpPr>
          <p:cNvPr id="22" name="Teardrop 21"/>
          <p:cNvSpPr/>
          <p:nvPr/>
        </p:nvSpPr>
        <p:spPr>
          <a:xfrm>
            <a:off x="213147" y="3669185"/>
            <a:ext cx="340724" cy="334118"/>
          </a:xfrm>
          <a:prstGeom prst="teardrop">
            <a:avLst/>
          </a:prstGeom>
          <a:solidFill>
            <a:srgbClr val="F8D35C">
              <a:lumMod val="75000"/>
            </a:srgbClr>
          </a:solidFill>
          <a:ln w="12700" cap="flat" cmpd="sng" algn="ctr">
            <a:solidFill>
              <a:srgbClr val="F7943D"/>
            </a:solidFill>
            <a:prstDash val="solid"/>
            <a:miter lim="800000"/>
          </a:ln>
          <a:effectLst/>
        </p:spPr>
        <p:txBody>
          <a:bodyPr rtlCol="0" anchor="ctr"/>
          <a:lstStyle/>
          <a:p>
            <a:pPr algn="ctr">
              <a:defRPr/>
            </a:pPr>
            <a:r>
              <a:rPr lang="en-US" sz="2100" dirty="0">
                <a:solidFill>
                  <a:srgbClr val="000000"/>
                </a:solidFill>
                <a:cs typeface="Arial" panose="020B0604020202020204"/>
                <a:sym typeface="Arial" panose="020B0604020202020204"/>
              </a:rPr>
              <a:t>3</a:t>
            </a:r>
          </a:p>
        </p:txBody>
      </p:sp>
      <p:pic>
        <p:nvPicPr>
          <p:cNvPr id="24" name="Picture 5"/>
          <p:cNvPicPr>
            <a:picLocks noChangeAspect="1"/>
          </p:cNvPicPr>
          <p:nvPr/>
        </p:nvPicPr>
        <p:blipFill>
          <a:blip r:embed="rId4"/>
          <a:srcRect/>
          <a:stretch>
            <a:fillRect/>
          </a:stretch>
        </p:blipFill>
        <p:spPr>
          <a:xfrm>
            <a:off x="161296" y="0"/>
            <a:ext cx="738758" cy="801480"/>
          </a:xfrm>
          <a:prstGeom prst="rect">
            <a:avLst/>
          </a:prstGeom>
        </p:spPr>
      </p:pic>
      <p:pic>
        <p:nvPicPr>
          <p:cNvPr id="25" name="Picture 6"/>
          <p:cNvPicPr>
            <a:picLocks noChangeAspect="1"/>
          </p:cNvPicPr>
          <p:nvPr/>
        </p:nvPicPr>
        <p:blipFill>
          <a:blip r:embed="rId5"/>
          <a:srcRect/>
          <a:stretch>
            <a:fillRect/>
          </a:stretch>
        </p:blipFill>
        <p:spPr>
          <a:xfrm>
            <a:off x="8199120" y="-172720"/>
            <a:ext cx="863600" cy="866739"/>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28456"/>
          <a:stretch>
            <a:fillRect/>
          </a:stretch>
        </p:blipFill>
        <p:spPr>
          <a:xfrm>
            <a:off x="0" y="0"/>
            <a:ext cx="4108537" cy="5143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heckerboard(across)">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a:fillRect/>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a:fillRect/>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a:fillRect/>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a:fillRect/>
            </a:stretch>
          </p:blipFill>
          <p:spPr>
            <a:xfrm>
              <a:off x="1739819" y="4657649"/>
              <a:ext cx="1094593" cy="1373205"/>
            </a:xfrm>
            <a:prstGeom prst="rect">
              <a:avLst/>
            </a:prstGeom>
          </p:spPr>
        </p:pic>
      </p:grpSp>
      <p:sp>
        <p:nvSpPr>
          <p:cNvPr id="29" name="Title 1"/>
          <p:cNvSpPr txBox="1"/>
          <p:nvPr/>
        </p:nvSpPr>
        <p:spPr bwMode="auto">
          <a:xfrm>
            <a:off x="2951560" y="160735"/>
            <a:ext cx="2800350" cy="857250"/>
          </a:xfrm>
          <a:prstGeom prst="rect">
            <a:avLst/>
          </a:prstGeom>
          <a:noFill/>
          <a:ln>
            <a:noFill/>
          </a:ln>
        </p:spPr>
        <p:txBody>
          <a:bodyPr anchor="ct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fontAlgn="auto" hangingPunct="1">
              <a:spcAft>
                <a:spcPts val="0"/>
              </a:spcAft>
              <a:defRPr/>
            </a:pPr>
            <a:r>
              <a:rPr lang="en-US" sz="2400" u="sng">
                <a:solidFill>
                  <a:srgbClr val="F79646">
                    <a:lumMod val="10000"/>
                  </a:srgbClr>
                </a:solidFill>
                <a:latin typeface="Times New Roman" panose="02020603050405020304" pitchFamily="18" charset="0"/>
                <a:cs typeface="Times New Roman" panose="02020603050405020304" pitchFamily="18" charset="0"/>
              </a:rPr>
              <a:t>Tập đọc</a:t>
            </a:r>
            <a:r>
              <a:rPr lang="en-US" sz="2400">
                <a:solidFill>
                  <a:srgbClr val="F79646">
                    <a:lumMod val="10000"/>
                  </a:srgbClr>
                </a:solidFill>
                <a:latin typeface="Times New Roman" panose="02020603050405020304" pitchFamily="18" charset="0"/>
                <a:cs typeface="Times New Roman" panose="02020603050405020304" pitchFamily="18" charset="0"/>
              </a:rPr>
              <a:t>   </a:t>
            </a:r>
            <a:r>
              <a:rPr lang="en-US" sz="3000">
                <a:solidFill>
                  <a:srgbClr val="F79646">
                    <a:lumMod val="10000"/>
                  </a:srgbClr>
                </a:solidFill>
                <a:latin typeface="Times New Roman" panose="02020603050405020304" pitchFamily="18" charset="0"/>
                <a:cs typeface="Times New Roman" panose="02020603050405020304" pitchFamily="18" charset="0"/>
              </a:rPr>
              <a:t/>
            </a:r>
            <a:br>
              <a:rPr lang="en-US" sz="3000">
                <a:solidFill>
                  <a:srgbClr val="F79646">
                    <a:lumMod val="10000"/>
                  </a:srgbClr>
                </a:solidFill>
                <a:latin typeface="Times New Roman" panose="02020603050405020304" pitchFamily="18" charset="0"/>
                <a:cs typeface="Times New Roman" panose="02020603050405020304" pitchFamily="18" charset="0"/>
              </a:rPr>
            </a:br>
            <a:r>
              <a:rPr lang="en-US" sz="3000" b="1">
                <a:solidFill>
                  <a:srgbClr val="FF0000"/>
                </a:solidFill>
                <a:latin typeface="Times New Roman" panose="02020603050405020304" pitchFamily="18" charset="0"/>
                <a:cs typeface="Times New Roman" panose="02020603050405020304" pitchFamily="18" charset="0"/>
              </a:rPr>
              <a:t>Cái cầu</a:t>
            </a:r>
          </a:p>
        </p:txBody>
      </p:sp>
      <p:sp>
        <p:nvSpPr>
          <p:cNvPr id="41" name="Horizontal Scroll 5"/>
          <p:cNvSpPr/>
          <p:nvPr/>
        </p:nvSpPr>
        <p:spPr>
          <a:xfrm>
            <a:off x="6143625" y="321469"/>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kern="0">
                <a:solidFill>
                  <a:sysClr val="windowText" lastClr="000000"/>
                </a:solidFill>
                <a:latin typeface="Times New Roman" panose="02020603050405020304" pitchFamily="18" charset="0"/>
                <a:cs typeface="Times New Roman" panose="02020603050405020304" pitchFamily="18" charset="0"/>
              </a:rPr>
              <a:t>SGK/34 - 35</a:t>
            </a:r>
            <a:endParaRPr lang="en-US" sz="21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42" name="Rectangle 41"/>
          <p:cNvSpPr/>
          <p:nvPr/>
        </p:nvSpPr>
        <p:spPr bwMode="auto">
          <a:xfrm>
            <a:off x="450937" y="1200150"/>
            <a:ext cx="3949613" cy="2457450"/>
          </a:xfrm>
          <a:prstGeom prst="rect">
            <a:avLst/>
          </a:prstGeom>
          <a:solidFill>
            <a:sysClr val="window" lastClr="FFFFFF"/>
          </a:solidFill>
          <a:ln w="25400" cap="flat" cmpd="sng" algn="ctr">
            <a:noFill/>
            <a:prstDash val="solid"/>
            <a:headEnd type="none" w="med" len="med"/>
            <a:tailEnd type="none" w="med" len="med"/>
          </a:ln>
          <a:effectLst/>
        </p:spPr>
        <p:txBody>
          <a:bodyPr/>
          <a:lstStyle/>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Cha gửi cho con chiếc ảnh cái cầu</a:t>
            </a:r>
          </a:p>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Cha vừa bắc xong qua dòng sông sâu</a:t>
            </a:r>
          </a:p>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Xe lửa sắp qua, thư cha nói thế</a:t>
            </a:r>
          </a:p>
          <a:p>
            <a:pPr>
              <a:defRPr/>
            </a:pPr>
            <a:r>
              <a:rPr lang="en-US" sz="1575" b="1" kern="0">
                <a:solidFill>
                  <a:schemeClr val="accent1">
                    <a:lumMod val="50000"/>
                  </a:schemeClr>
                </a:solidFill>
                <a:latin typeface="Times New Roman" panose="02020603050405020304" pitchFamily="18" charset="0"/>
                <a:cs typeface="Times New Roman" panose="02020603050405020304" pitchFamily="18" charset="0"/>
              </a:rPr>
              <a:t>Con cho mẹ xem, cho xem hơi lâu.</a:t>
            </a:r>
          </a:p>
          <a:p>
            <a:pPr>
              <a:defRPr/>
            </a:pPr>
            <a:endParaRPr lang="en-US" sz="1575" b="1" kern="0">
              <a:solidFill>
                <a:schemeClr val="accent1">
                  <a:lumMod val="50000"/>
                </a:schemeClr>
              </a:solidFill>
              <a:latin typeface="Times New Roman" panose="02020603050405020304" pitchFamily="18" charset="0"/>
              <a:cs typeface="Times New Roman" panose="02020603050405020304" pitchFamily="18" charset="0"/>
            </a:endParaRPr>
          </a:p>
          <a:p>
            <a:pPr>
              <a:defRPr/>
            </a:pPr>
            <a:r>
              <a:rPr lang="en-US" sz="1575" b="1" kern="0">
                <a:solidFill>
                  <a:srgbClr val="0070C0"/>
                </a:solidFill>
                <a:latin typeface="Times New Roman" panose="02020603050405020304" pitchFamily="18" charset="0"/>
                <a:cs typeface="Times New Roman" panose="02020603050405020304" pitchFamily="18" charset="0"/>
              </a:rPr>
              <a:t>Những cái cầu ơi, yêu sao yêu ghê !</a:t>
            </a:r>
          </a:p>
          <a:p>
            <a:pPr>
              <a:defRPr/>
            </a:pPr>
            <a:r>
              <a:rPr lang="en-US" sz="1575" b="1" kern="0">
                <a:solidFill>
                  <a:srgbClr val="0070C0"/>
                </a:solidFill>
                <a:latin typeface="Times New Roman" panose="02020603050405020304" pitchFamily="18" charset="0"/>
                <a:cs typeface="Times New Roman" panose="02020603050405020304" pitchFamily="18" charset="0"/>
              </a:rPr>
              <a:t>Nhện qua chum nước bắc cầu tơ nhỏ</a:t>
            </a:r>
          </a:p>
          <a:p>
            <a:pPr>
              <a:defRPr/>
            </a:pPr>
            <a:r>
              <a:rPr lang="en-US" sz="1575" b="1" kern="0">
                <a:solidFill>
                  <a:srgbClr val="0070C0"/>
                </a:solidFill>
                <a:latin typeface="Times New Roman" panose="02020603050405020304" pitchFamily="18" charset="0"/>
                <a:cs typeface="Times New Roman" panose="02020603050405020304" pitchFamily="18" charset="0"/>
              </a:rPr>
              <a:t>Con sáo sang sông, bắc cầu ngọn gió</a:t>
            </a:r>
          </a:p>
          <a:p>
            <a:pPr>
              <a:defRPr/>
            </a:pPr>
            <a:r>
              <a:rPr lang="en-US" sz="1575" b="1" kern="0">
                <a:solidFill>
                  <a:srgbClr val="0070C0"/>
                </a:solidFill>
                <a:latin typeface="Times New Roman" panose="02020603050405020304" pitchFamily="18" charset="0"/>
                <a:cs typeface="Times New Roman" panose="02020603050405020304" pitchFamily="18" charset="0"/>
              </a:rPr>
              <a:t>Con kiến qua ngòi bắc cầu lá tre</a:t>
            </a:r>
            <a:r>
              <a:rPr lang="en-US" sz="1575" kern="0">
                <a:solidFill>
                  <a:srgbClr val="0070C0"/>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4511722" y="1268570"/>
            <a:ext cx="4181341" cy="2273699"/>
          </a:xfrm>
          <a:prstGeom prst="rect">
            <a:avLst/>
          </a:prstGeom>
          <a:solidFill>
            <a:sysClr val="window" lastClr="FFFFFF"/>
          </a:solidFill>
          <a:ln w="25400" cap="flat" cmpd="sng" algn="ctr">
            <a:noFill/>
            <a:prstDash val="solid"/>
          </a:ln>
          <a:effectLst/>
        </p:spPr>
        <p:txBody>
          <a:bodyPr wrap="square">
            <a:spAutoFit/>
          </a:bodyPr>
          <a:lstStyle/>
          <a:p>
            <a:pPr>
              <a:defRPr/>
            </a:pPr>
            <a:r>
              <a:rPr lang="en-US" sz="1575" kern="0">
                <a:solidFill>
                  <a:prstClr val="black"/>
                </a:solidFill>
                <a:latin typeface="Times New Roman" panose="02020603050405020304" pitchFamily="18" charset="0"/>
                <a:cs typeface="Times New Roman" panose="02020603050405020304" pitchFamily="18" charset="0"/>
              </a:rPr>
              <a:t> </a:t>
            </a:r>
            <a:r>
              <a:rPr lang="en-US" sz="1575" b="1" kern="0">
                <a:solidFill>
                  <a:schemeClr val="accent2">
                    <a:lumMod val="50000"/>
                  </a:schemeClr>
                </a:solidFill>
                <a:latin typeface="Times New Roman" panose="02020603050405020304" pitchFamily="18" charset="0"/>
                <a:cs typeface="Times New Roman" panose="02020603050405020304" pitchFamily="18" charset="0"/>
              </a:rPr>
              <a:t>Yêu cái cầu treo lối sang bà ngoại</a:t>
            </a:r>
          </a:p>
          <a:p>
            <a:pPr>
              <a:defRPr/>
            </a:pPr>
            <a:r>
              <a:rPr lang="en-US" sz="1575" b="1" kern="0">
                <a:solidFill>
                  <a:schemeClr val="accent2">
                    <a:lumMod val="50000"/>
                  </a:schemeClr>
                </a:solidFill>
                <a:latin typeface="Times New Roman" panose="02020603050405020304" pitchFamily="18" charset="0"/>
                <a:cs typeface="Times New Roman" panose="02020603050405020304" pitchFamily="18" charset="0"/>
              </a:rPr>
              <a:t> Như võng trên sông ru người qua lại</a:t>
            </a:r>
          </a:p>
          <a:p>
            <a:pPr>
              <a:defRPr/>
            </a:pPr>
            <a:r>
              <a:rPr lang="en-US" sz="1575" b="1" kern="0">
                <a:solidFill>
                  <a:schemeClr val="accent2">
                    <a:lumMod val="50000"/>
                  </a:schemeClr>
                </a:solidFill>
                <a:latin typeface="Times New Roman" panose="02020603050405020304" pitchFamily="18" charset="0"/>
                <a:cs typeface="Times New Roman" panose="02020603050405020304" pitchFamily="18" charset="0"/>
              </a:rPr>
              <a:t> Dưới cầu, thuyền chở đá, chở vôi</a:t>
            </a:r>
          </a:p>
          <a:p>
            <a:pPr>
              <a:defRPr/>
            </a:pPr>
            <a:r>
              <a:rPr lang="en-US" sz="1575" b="1" kern="0">
                <a:solidFill>
                  <a:schemeClr val="accent2">
                    <a:lumMod val="50000"/>
                  </a:schemeClr>
                </a:solidFill>
                <a:latin typeface="Times New Roman" panose="02020603050405020304" pitchFamily="18" charset="0"/>
                <a:cs typeface="Times New Roman" panose="02020603050405020304" pitchFamily="18" charset="0"/>
              </a:rPr>
              <a:t>Thuyền buồm đi ngược, thuyền thoi đi xuôi.</a:t>
            </a:r>
          </a:p>
          <a:p>
            <a:pPr>
              <a:defRPr/>
            </a:pPr>
            <a:endParaRPr lang="en-US" sz="1575" b="1" kern="0">
              <a:solidFill>
                <a:prstClr val="black"/>
              </a:solidFill>
              <a:latin typeface="Times New Roman" panose="02020603050405020304" pitchFamily="18" charset="0"/>
              <a:cs typeface="Times New Roman" panose="02020603050405020304" pitchFamily="18" charset="0"/>
            </a:endParaRPr>
          </a:p>
          <a:p>
            <a:pPr>
              <a:defRPr/>
            </a:pPr>
            <a:r>
              <a:rPr lang="en-US" sz="1575" b="1" kern="0">
                <a:solidFill>
                  <a:srgbClr val="7030A0"/>
                </a:solidFill>
                <a:latin typeface="Times New Roman" panose="02020603050405020304" pitchFamily="18" charset="0"/>
                <a:cs typeface="Times New Roman" panose="02020603050405020304" pitchFamily="18" charset="0"/>
              </a:rPr>
              <a:t>Yêu hơn cả cầu ao mẹ thường đãi đỗ</a:t>
            </a:r>
          </a:p>
          <a:p>
            <a:pPr>
              <a:defRPr/>
            </a:pPr>
            <a:r>
              <a:rPr lang="en-US" sz="1575" b="1" kern="0">
                <a:solidFill>
                  <a:srgbClr val="7030A0"/>
                </a:solidFill>
                <a:latin typeface="Times New Roman" panose="02020603050405020304" pitchFamily="18" charset="0"/>
                <a:cs typeface="Times New Roman" panose="02020603050405020304" pitchFamily="18" charset="0"/>
              </a:rPr>
              <a:t>Là cái cầu này ảnh chụp xa xa</a:t>
            </a:r>
          </a:p>
          <a:p>
            <a:pPr>
              <a:defRPr/>
            </a:pPr>
            <a:r>
              <a:rPr lang="en-US" sz="1575" b="1" kern="0">
                <a:solidFill>
                  <a:srgbClr val="7030A0"/>
                </a:solidFill>
                <a:latin typeface="Times New Roman" panose="02020603050405020304" pitchFamily="18" charset="0"/>
                <a:cs typeface="Times New Roman" panose="02020603050405020304" pitchFamily="18" charset="0"/>
              </a:rPr>
              <a:t>Mẹ bảo : cầu Hàm Rồng sông Mã</a:t>
            </a:r>
          </a:p>
          <a:p>
            <a:pPr>
              <a:defRPr/>
            </a:pPr>
            <a:r>
              <a:rPr lang="en-US" sz="1575" b="1" kern="0">
                <a:solidFill>
                  <a:srgbClr val="7030A0"/>
                </a:solidFill>
                <a:latin typeface="Times New Roman" panose="02020603050405020304" pitchFamily="18" charset="0"/>
                <a:cs typeface="Times New Roman" panose="02020603050405020304" pitchFamily="18" charset="0"/>
              </a:rPr>
              <a:t>Con cứ gọi cái cầu của cha.</a:t>
            </a:r>
          </a:p>
        </p:txBody>
      </p:sp>
      <p:sp>
        <p:nvSpPr>
          <p:cNvPr id="44" name="Text Box 47"/>
          <p:cNvSpPr txBox="1">
            <a:spLocks noChangeArrowheads="1"/>
          </p:cNvSpPr>
          <p:nvPr/>
        </p:nvSpPr>
        <p:spPr bwMode="auto">
          <a:xfrm>
            <a:off x="5582580" y="3792855"/>
            <a:ext cx="2114550"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15" b="1">
                <a:solidFill>
                  <a:srgbClr val="002060"/>
                </a:solidFill>
                <a:latin typeface="Times New Roman" panose="02020603050405020304" pitchFamily="18" charset="0"/>
              </a:rPr>
              <a:t>PHẠM TIẾN DUẬT </a:t>
            </a:r>
          </a:p>
        </p:txBody>
      </p:sp>
      <p:cxnSp>
        <p:nvCxnSpPr>
          <p:cNvPr id="45" name="Straight Connector 43"/>
          <p:cNvCxnSpPr>
            <a:cxnSpLocks noChangeShapeType="1"/>
          </p:cNvCxnSpPr>
          <p:nvPr/>
        </p:nvCxnSpPr>
        <p:spPr bwMode="auto">
          <a:xfrm>
            <a:off x="4168036" y="1168376"/>
            <a:ext cx="0" cy="3143250"/>
          </a:xfrm>
          <a:prstGeom prst="line">
            <a:avLst/>
          </a:prstGeom>
          <a:noFill/>
          <a:ln w="9525" algn="ctr">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p:cNvPicPr>
            <a:picLocks noChangeAspect="1"/>
          </p:cNvPicPr>
          <p:nvPr/>
        </p:nvPicPr>
        <p:blipFill rotWithShape="1">
          <a:blip r:embed="rId3">
            <a:extLst>
              <a:ext uri="{28A0092B-C50C-407E-A947-70E740481C1C}">
                <a14:useLocalDpi xmlns:a14="http://schemas.microsoft.com/office/drawing/2010/main" val="0"/>
              </a:ext>
            </a:extLst>
          </a:blip>
          <a:srcRect l="77067" t="34134" r="9200" b="25096"/>
          <a:stretch>
            <a:fillRect/>
          </a:stretch>
        </p:blipFill>
        <p:spPr>
          <a:xfrm>
            <a:off x="7046976" y="1755648"/>
            <a:ext cx="1255776" cy="2097024"/>
          </a:xfrm>
          <a:prstGeom prst="rect">
            <a:avLst/>
          </a:prstGeom>
        </p:spPr>
      </p:pic>
      <p:pic>
        <p:nvPicPr>
          <p:cNvPr id="9" name="8"/>
          <p:cNvPicPr>
            <a:picLocks noChangeAspect="1"/>
          </p:cNvPicPr>
          <p:nvPr/>
        </p:nvPicPr>
        <p:blipFill rotWithShape="1">
          <a:blip r:embed="rId4">
            <a:extLst>
              <a:ext uri="{28A0092B-C50C-407E-A947-70E740481C1C}">
                <a14:useLocalDpi xmlns:a14="http://schemas.microsoft.com/office/drawing/2010/main" val="0"/>
              </a:ext>
            </a:extLst>
          </a:blip>
          <a:srcRect l="53600" t="36504" r="30000" b="16814"/>
          <a:stretch>
            <a:fillRect/>
          </a:stretch>
        </p:blipFill>
        <p:spPr>
          <a:xfrm>
            <a:off x="4901184" y="1877568"/>
            <a:ext cx="1499616" cy="2401062"/>
          </a:xfrm>
          <a:prstGeom prst="rect">
            <a:avLst/>
          </a:prstGeom>
        </p:spPr>
      </p:pic>
      <p:pic>
        <p:nvPicPr>
          <p:cNvPr id="8" name="7"/>
          <p:cNvPicPr>
            <a:picLocks noChangeAspect="1"/>
          </p:cNvPicPr>
          <p:nvPr/>
        </p:nvPicPr>
        <p:blipFill rotWithShape="1">
          <a:blip r:embed="rId5">
            <a:extLst>
              <a:ext uri="{28A0092B-C50C-407E-A947-70E740481C1C}">
                <a14:useLocalDpi xmlns:a14="http://schemas.microsoft.com/office/drawing/2010/main" val="0"/>
              </a:ext>
            </a:extLst>
          </a:blip>
          <a:srcRect l="35200" t="36504" r="52933" b="21541"/>
          <a:stretch>
            <a:fillRect/>
          </a:stretch>
        </p:blipFill>
        <p:spPr>
          <a:xfrm>
            <a:off x="3218688" y="1877568"/>
            <a:ext cx="1085088" cy="2157984"/>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12133" t="29392" r="73333" b="21541"/>
          <a:stretch>
            <a:fillRect/>
          </a:stretch>
        </p:blipFill>
        <p:spPr>
          <a:xfrm>
            <a:off x="1109472" y="1511808"/>
            <a:ext cx="1328928" cy="2523744"/>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t="46933" b="11822"/>
          <a:stretch>
            <a:fillRect/>
          </a:stretch>
        </p:blipFill>
        <p:spPr>
          <a:xfrm>
            <a:off x="0" y="2414016"/>
            <a:ext cx="9144000" cy="2121408"/>
          </a:xfrm>
          <a:prstGeom prst="rect">
            <a:avLst/>
          </a:prstGeom>
        </p:spPr>
      </p:pic>
      <p:pic>
        <p:nvPicPr>
          <p:cNvPr id="4" name="3"/>
          <p:cNvPicPr>
            <a:picLocks noChangeAspect="1"/>
          </p:cNvPicPr>
          <p:nvPr/>
        </p:nvPicPr>
        <p:blipFill rotWithShape="1">
          <a:blip r:embed="rId8">
            <a:extLst>
              <a:ext uri="{28A0092B-C50C-407E-A947-70E740481C1C}">
                <a14:useLocalDpi xmlns:a14="http://schemas.microsoft.com/office/drawing/2010/main" val="0"/>
              </a:ext>
            </a:extLst>
          </a:blip>
          <a:srcRect l="40000" t="66370"/>
          <a:stretch>
            <a:fillRect/>
          </a:stretch>
        </p:blipFill>
        <p:spPr>
          <a:xfrm>
            <a:off x="3657600" y="3413760"/>
            <a:ext cx="5486400" cy="1729740"/>
          </a:xfrm>
          <a:prstGeom prst="rect">
            <a:avLst/>
          </a:prstGeom>
        </p:spPr>
      </p:pic>
      <p:pic>
        <p:nvPicPr>
          <p:cNvPr id="5" name="4"/>
          <p:cNvPicPr>
            <a:picLocks noChangeAspect="1"/>
          </p:cNvPicPr>
          <p:nvPr/>
        </p:nvPicPr>
        <p:blipFill rotWithShape="1">
          <a:blip r:embed="rId9">
            <a:extLst>
              <a:ext uri="{28A0092B-C50C-407E-A947-70E740481C1C}">
                <a14:useLocalDpi xmlns:a14="http://schemas.microsoft.com/office/drawing/2010/main" val="0"/>
              </a:ext>
            </a:extLst>
          </a:blip>
          <a:srcRect t="68504" r="34000"/>
          <a:stretch>
            <a:fillRect/>
          </a:stretch>
        </p:blipFill>
        <p:spPr>
          <a:xfrm>
            <a:off x="0" y="3523488"/>
            <a:ext cx="6035040" cy="1620012"/>
          </a:xfrm>
          <a:prstGeom prst="rect">
            <a:avLst/>
          </a:prstGeom>
        </p:spPr>
      </p:pic>
      <p:sp>
        <p:nvSpPr>
          <p:cNvPr id="11" name="TextBox 10"/>
          <p:cNvSpPr txBox="1"/>
          <p:nvPr/>
        </p:nvSpPr>
        <p:spPr>
          <a:xfrm>
            <a:off x="167948" y="1046493"/>
            <a:ext cx="1921680" cy="461665"/>
          </a:xfrm>
          <a:prstGeom prst="rect">
            <a:avLst/>
          </a:prstGeom>
          <a:noFill/>
        </p:spPr>
        <p:txBody>
          <a:bodyPr wrap="none" rtlCol="0">
            <a:spAutoFit/>
          </a:bodyPr>
          <a:lstStyle/>
          <a:p>
            <a:pPr indent="269240" algn="just">
              <a:spcAft>
                <a:spcPts val="900"/>
              </a:spcAft>
              <a:defRPr/>
            </a:pPr>
            <a:r>
              <a:rPr lang="vi-VN" sz="2400" b="1">
                <a:solidFill>
                  <a:srgbClr val="FF0000"/>
                </a:solidFill>
                <a:latin typeface="Sgoe ui"/>
                <a:cs typeface="Calibri" panose="020F0502020204030204" pitchFamily="34" charset="0"/>
              </a:rPr>
              <a:t>ch</a:t>
            </a:r>
            <a:r>
              <a:rPr lang="vi-VN" sz="2400" b="1">
                <a:latin typeface="Sgoe ui"/>
                <a:cs typeface="Calibri" panose="020F0502020204030204" pitchFamily="34" charset="0"/>
              </a:rPr>
              <a:t>um nước</a:t>
            </a:r>
            <a:endParaRPr lang="vi-VN" sz="2400" b="1" dirty="0">
              <a:latin typeface="Sgoe ui"/>
              <a:cs typeface="Calibri" panose="020F0502020204030204" pitchFamily="34" charset="0"/>
            </a:endParaRPr>
          </a:p>
        </p:txBody>
      </p:sp>
      <p:sp>
        <p:nvSpPr>
          <p:cNvPr id="12" name="TextBox 11"/>
          <p:cNvSpPr txBox="1"/>
          <p:nvPr/>
        </p:nvSpPr>
        <p:spPr>
          <a:xfrm>
            <a:off x="2643418" y="1495570"/>
            <a:ext cx="1098378" cy="461665"/>
          </a:xfrm>
          <a:prstGeom prst="rect">
            <a:avLst/>
          </a:prstGeom>
          <a:noFill/>
        </p:spPr>
        <p:txBody>
          <a:bodyPr wrap="none" rtlCol="0">
            <a:spAutoFit/>
          </a:bodyPr>
          <a:lstStyle/>
          <a:p>
            <a:r>
              <a:rPr lang="en-US" altLang="zh-CN" sz="2400" b="1">
                <a:latin typeface="Segoe UI" panose="020B0502040204020203" pitchFamily="34" charset="0"/>
                <a:ea typeface="Segoe UI Black" panose="020B0A02040204020203" pitchFamily="34" charset="0"/>
                <a:cs typeface="Segoe UI" panose="020B0502040204020203" pitchFamily="34" charset="0"/>
              </a:rPr>
              <a:t>đ</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ãi</a:t>
            </a:r>
            <a:r>
              <a:rPr lang="en-US" altLang="zh-CN" sz="2400" b="1">
                <a:latin typeface="Segoe UI" panose="020B0502040204020203" pitchFamily="34" charset="0"/>
                <a:ea typeface="Segoe UI Black" panose="020B0A02040204020203" pitchFamily="34" charset="0"/>
                <a:cs typeface="Segoe UI" panose="020B0502040204020203" pitchFamily="34" charset="0"/>
              </a:rPr>
              <a:t> đỗ</a:t>
            </a:r>
            <a:endParaRPr lang="zh-CN" altLang="en-US" sz="2400" b="1" dirty="0">
              <a:latin typeface="Segoe UI" panose="020B0502040204020203" pitchFamily="34" charset="0"/>
              <a:ea typeface="方正粗圆_GBK" pitchFamily="65" charset="-122"/>
              <a:cs typeface="Segoe UI" panose="020B0502040204020203" pitchFamily="34" charset="0"/>
            </a:endParaRPr>
          </a:p>
        </p:txBody>
      </p:sp>
      <p:sp>
        <p:nvSpPr>
          <p:cNvPr id="13" name="TextBox 12"/>
          <p:cNvSpPr txBox="1"/>
          <p:nvPr/>
        </p:nvSpPr>
        <p:spPr>
          <a:xfrm>
            <a:off x="5473874" y="1065595"/>
            <a:ext cx="1211406" cy="461665"/>
          </a:xfrm>
          <a:prstGeom prst="rect">
            <a:avLst/>
          </a:prstGeom>
          <a:noFill/>
        </p:spPr>
        <p:txBody>
          <a:bodyPr wrap="square" rtlCol="0">
            <a:spAutoFit/>
          </a:bodyPr>
          <a:lstStyle/>
          <a:p>
            <a:r>
              <a:rPr lang="en-US" altLang="zh-CN" sz="2400" b="1">
                <a:latin typeface="Segoe UI" panose="020B0502040204020203" pitchFamily="34" charset="0"/>
                <a:ea typeface="Segoe UI Black" panose="020B0A02040204020203" pitchFamily="34" charset="0"/>
                <a:cs typeface="Segoe UI" panose="020B0502040204020203" pitchFamily="34" charset="0"/>
              </a:rPr>
              <a:t>lá </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tr</a:t>
            </a:r>
            <a:r>
              <a:rPr lang="en-US" altLang="zh-CN" sz="2400" b="1">
                <a:latin typeface="Segoe UI" panose="020B0502040204020203" pitchFamily="34" charset="0"/>
                <a:ea typeface="Segoe UI Black" panose="020B0A02040204020203" pitchFamily="34" charset="0"/>
                <a:cs typeface="Segoe UI" panose="020B0502040204020203" pitchFamily="34" charset="0"/>
              </a:rPr>
              <a:t>e</a:t>
            </a:r>
            <a:endParaRPr lang="zh-CN" altLang="en-US" sz="2400" b="1" dirty="0">
              <a:latin typeface="Segoe UI" panose="020B0502040204020203" pitchFamily="34" charset="0"/>
              <a:ea typeface="方正粗圆_GBK" pitchFamily="65" charset="-122"/>
              <a:cs typeface="Segoe UI" panose="020B0502040204020203" pitchFamily="34" charset="0"/>
            </a:endParaRPr>
          </a:p>
        </p:txBody>
      </p:sp>
      <p:sp>
        <p:nvSpPr>
          <p:cNvPr id="14" name="TextBox 13"/>
          <p:cNvSpPr txBox="1"/>
          <p:nvPr/>
        </p:nvSpPr>
        <p:spPr>
          <a:xfrm>
            <a:off x="6581455" y="1277326"/>
            <a:ext cx="2125903" cy="461665"/>
          </a:xfrm>
          <a:prstGeom prst="rect">
            <a:avLst/>
          </a:prstGeom>
          <a:noFill/>
        </p:spPr>
        <p:txBody>
          <a:bodyPr wrap="none" rtlCol="0">
            <a:spAutoFit/>
          </a:bodyPr>
          <a:lstStyle/>
          <a:p>
            <a:r>
              <a:rPr lang="en-US" altLang="zh-CN" sz="2400" b="1">
                <a:latin typeface="Segoe UI" panose="020B0502040204020203" pitchFamily="34" charset="0"/>
                <a:ea typeface="Segoe UI Black" panose="020B0A02040204020203" pitchFamily="34" charset="0"/>
                <a:cs typeface="Segoe UI" panose="020B0502040204020203" pitchFamily="34" charset="0"/>
              </a:rPr>
              <a:t>th</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uyền</a:t>
            </a:r>
            <a:r>
              <a:rPr lang="en-US" altLang="zh-CN" sz="2400" b="1">
                <a:latin typeface="Segoe UI" panose="020B0502040204020203" pitchFamily="34" charset="0"/>
                <a:ea typeface="Segoe UI Black" panose="020B0A02040204020203" pitchFamily="34" charset="0"/>
                <a:cs typeface="Segoe UI" panose="020B0502040204020203" pitchFamily="34" charset="0"/>
              </a:rPr>
              <a:t> b</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uồm</a:t>
            </a:r>
            <a:endParaRPr lang="zh-CN" altLang="en-US" sz="2400" b="1" dirty="0">
              <a:solidFill>
                <a:srgbClr val="FF0000"/>
              </a:solidFill>
              <a:latin typeface="Segoe UI" panose="020B0502040204020203" pitchFamily="34" charset="0"/>
              <a:ea typeface="方正粗圆_GBK" pitchFamily="65" charset="-122"/>
              <a:cs typeface="Segoe UI" panose="020B0502040204020203" pitchFamily="34" charset="0"/>
            </a:endParaRPr>
          </a:p>
        </p:txBody>
      </p:sp>
      <p:grpSp>
        <p:nvGrpSpPr>
          <p:cNvPr id="33" name="Group 32"/>
          <p:cNvGrpSpPr/>
          <p:nvPr/>
        </p:nvGrpSpPr>
        <p:grpSpPr>
          <a:xfrm>
            <a:off x="2833877" y="89522"/>
            <a:ext cx="3476248" cy="461665"/>
            <a:chOff x="7384428" y="208778"/>
            <a:chExt cx="4634997" cy="615553"/>
          </a:xfrm>
        </p:grpSpPr>
        <p:sp>
          <p:nvSpPr>
            <p:cNvPr id="34" name="Rectangle: Rounded Corners 43"/>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5" name="Rectangle 34"/>
            <p:cNvSpPr/>
            <p:nvPr/>
          </p:nvSpPr>
          <p:spPr>
            <a:xfrm>
              <a:off x="8138081" y="208778"/>
              <a:ext cx="3201817"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panose="020B0604020202020204"/>
                </a:rPr>
                <a:t>Luyện</a:t>
              </a:r>
              <a:r>
                <a:rPr lang="en-US" sz="2400" b="1" dirty="0">
                  <a:solidFill>
                    <a:prstClr val="black"/>
                  </a:solidFill>
                  <a:latin typeface="Calibri" panose="020F0502020204030204" pitchFamily="34" charset="0"/>
                  <a:cs typeface="Calibri" panose="020F0502020204030204" pitchFamily="34" charset="0"/>
                  <a:sym typeface="Arial" panose="020B0604020202020204"/>
                </a:rPr>
                <a:t> </a:t>
              </a:r>
              <a:r>
                <a:rPr lang="en-US" sz="2400" b="1" err="1">
                  <a:solidFill>
                    <a:prstClr val="black"/>
                  </a:solidFill>
                  <a:latin typeface="Calibri" panose="020F0502020204030204" pitchFamily="34" charset="0"/>
                  <a:cs typeface="Calibri" panose="020F0502020204030204" pitchFamily="34" charset="0"/>
                  <a:sym typeface="Arial" panose="020B0604020202020204"/>
                </a:rPr>
                <a:t>đọc</a:t>
              </a:r>
              <a:r>
                <a:rPr lang="en-US" sz="2400" b="1">
                  <a:solidFill>
                    <a:prstClr val="black"/>
                  </a:solidFill>
                  <a:latin typeface="Calibri" panose="020F0502020204030204" pitchFamily="34" charset="0"/>
                  <a:cs typeface="Calibri" panose="020F0502020204030204" pitchFamily="34" charset="0"/>
                  <a:sym typeface="Arial" panose="020B0604020202020204"/>
                </a:rPr>
                <a:t> từ khó</a:t>
              </a:r>
              <a:endParaRPr lang="en-US" sz="2400" b="1" dirty="0">
                <a:solidFill>
                  <a:prstClr val="black"/>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75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50"/>
                                        <p:tgtEl>
                                          <p:spTgt spid="8"/>
                                        </p:tgtEl>
                                      </p:cBhvr>
                                    </p:animEffect>
                                    <p:anim calcmode="lin" valueType="num">
                                      <p:cBhvr>
                                        <p:cTn id="37" dur="750" fill="hold"/>
                                        <p:tgtEl>
                                          <p:spTgt spid="8"/>
                                        </p:tgtEl>
                                        <p:attrNameLst>
                                          <p:attrName>ppt_x</p:attrName>
                                        </p:attrNameLst>
                                      </p:cBhvr>
                                      <p:tavLst>
                                        <p:tav tm="0">
                                          <p:val>
                                            <p:strVal val="#ppt_x"/>
                                          </p:val>
                                        </p:tav>
                                        <p:tav tm="100000">
                                          <p:val>
                                            <p:strVal val="#ppt_x"/>
                                          </p:val>
                                        </p:tav>
                                      </p:tavLst>
                                    </p:anim>
                                    <p:anim calcmode="lin" valueType="num">
                                      <p:cBhvr>
                                        <p:cTn id="38" dur="675" decel="100000" fill="hold"/>
                                        <p:tgtEl>
                                          <p:spTgt spid="8"/>
                                        </p:tgtEl>
                                        <p:attrNameLst>
                                          <p:attrName>ppt_y</p:attrName>
                                        </p:attrNameLst>
                                      </p:cBhvr>
                                      <p:tavLst>
                                        <p:tav tm="0">
                                          <p:val>
                                            <p:strVal val="#ppt_y+1"/>
                                          </p:val>
                                        </p:tav>
                                        <p:tav tm="100000">
                                          <p:val>
                                            <p:strVal val="#ppt_y-.03"/>
                                          </p:val>
                                        </p:tav>
                                      </p:tavLst>
                                    </p:anim>
                                    <p:anim calcmode="lin" valueType="num">
                                      <p:cBhvr>
                                        <p:cTn id="39"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750"/>
                                        <p:tgtEl>
                                          <p:spTgt spid="9"/>
                                        </p:tgtEl>
                                      </p:cBhvr>
                                    </p:animEffect>
                                    <p:anim calcmode="lin" valueType="num">
                                      <p:cBhvr>
                                        <p:cTn id="48" dur="750" fill="hold"/>
                                        <p:tgtEl>
                                          <p:spTgt spid="9"/>
                                        </p:tgtEl>
                                        <p:attrNameLst>
                                          <p:attrName>ppt_x</p:attrName>
                                        </p:attrNameLst>
                                      </p:cBhvr>
                                      <p:tavLst>
                                        <p:tav tm="0">
                                          <p:val>
                                            <p:strVal val="#ppt_x"/>
                                          </p:val>
                                        </p:tav>
                                        <p:tav tm="100000">
                                          <p:val>
                                            <p:strVal val="#ppt_x"/>
                                          </p:val>
                                        </p:tav>
                                      </p:tavLst>
                                    </p:anim>
                                    <p:anim calcmode="lin" valueType="num">
                                      <p:cBhvr>
                                        <p:cTn id="49" dur="675" decel="100000" fill="hold"/>
                                        <p:tgtEl>
                                          <p:spTgt spid="9"/>
                                        </p:tgtEl>
                                        <p:attrNameLst>
                                          <p:attrName>ppt_y</p:attrName>
                                        </p:attrNameLst>
                                      </p:cBhvr>
                                      <p:tavLst>
                                        <p:tav tm="0">
                                          <p:val>
                                            <p:strVal val="#ppt_y+1"/>
                                          </p:val>
                                        </p:tav>
                                        <p:tav tm="100000">
                                          <p:val>
                                            <p:strVal val="#ppt_y-.03"/>
                                          </p:val>
                                        </p:tav>
                                      </p:tavLst>
                                    </p:anim>
                                    <p:anim calcmode="lin" valueType="num">
                                      <p:cBhvr>
                                        <p:cTn id="50" dur="75" accel="100000" fill="hold">
                                          <p:stCondLst>
                                            <p:cond delay="675"/>
                                          </p:stCondLst>
                                        </p:cTn>
                                        <p:tgtEl>
                                          <p:spTgt spid="9"/>
                                        </p:tgtEl>
                                        <p:attrNameLst>
                                          <p:attrName>ppt_y</p:attrName>
                                        </p:attrNameLst>
                                      </p:cBhvr>
                                      <p:tavLst>
                                        <p:tav tm="0">
                                          <p:val>
                                            <p:strVal val="#ppt_y-.03"/>
                                          </p:val>
                                        </p:tav>
                                        <p:tav tm="100000">
                                          <p:val>
                                            <p:strVal val="#ppt_y"/>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anim calcmode="lin" valueType="num">
                                      <p:cBhvr>
                                        <p:cTn id="59" dur="500" fill="hold"/>
                                        <p:tgtEl>
                                          <p:spTgt spid="10"/>
                                        </p:tgtEl>
                                        <p:attrNameLst>
                                          <p:attrName>ppt_x</p:attrName>
                                        </p:attrNameLst>
                                      </p:cBhvr>
                                      <p:tavLst>
                                        <p:tav tm="0">
                                          <p:val>
                                            <p:strVal val="#ppt_x"/>
                                          </p:val>
                                        </p:tav>
                                        <p:tav tm="100000">
                                          <p:val>
                                            <p:strVal val="#ppt_x"/>
                                          </p:val>
                                        </p:tav>
                                      </p:tavLst>
                                    </p:anim>
                                    <p:anim calcmode="lin" valueType="num">
                                      <p:cBhvr>
                                        <p:cTn id="60" dur="5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学校读书分享教育培训PPT"/>
</p:tagLst>
</file>

<file path=ppt/tags/tag10.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1.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5.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5.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6.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7.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8.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9.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TotalTime>
  <Words>1461</Words>
  <Application>Microsoft Office PowerPoint</Application>
  <PresentationFormat>On-screen Show (16:9)</PresentationFormat>
  <Paragraphs>216</Paragraphs>
  <Slides>41</Slides>
  <Notes>23</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学校读书分享教育培训PPT</dc:title>
  <dc:creator>User</dc:creator>
  <cp:lastModifiedBy>BKV</cp:lastModifiedBy>
  <cp:revision>99</cp:revision>
  <dcterms:created xsi:type="dcterms:W3CDTF">2017-03-04T06:55:00Z</dcterms:created>
  <dcterms:modified xsi:type="dcterms:W3CDTF">2022-02-17T11:01:17Z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65AD5E87ED444039BA46B19D15DC85F1</vt:lpwstr>
  </property>
  <property fmtid="{D5CDD505-2E9C-101B-9397-08002B2CF9AE}" pid="3" name="KSOProductBuildVer">
    <vt:lpwstr>1033-11.2.0.10463</vt:lpwstr>
  </property>
</Properties>
</file>