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5" r:id="rId1"/>
  </p:sldMasterIdLst>
  <p:notesMasterIdLst>
    <p:notesMasterId r:id="rId16"/>
  </p:notesMasterIdLst>
  <p:sldIdLst>
    <p:sldId id="315" r:id="rId2"/>
    <p:sldId id="312" r:id="rId3"/>
    <p:sldId id="316" r:id="rId4"/>
    <p:sldId id="305" r:id="rId5"/>
    <p:sldId id="306" r:id="rId6"/>
    <p:sldId id="317" r:id="rId7"/>
    <p:sldId id="303" r:id="rId8"/>
    <p:sldId id="267" r:id="rId9"/>
    <p:sldId id="309" r:id="rId10"/>
    <p:sldId id="307" r:id="rId11"/>
    <p:sldId id="321" r:id="rId12"/>
    <p:sldId id="319" r:id="rId13"/>
    <p:sldId id="320" r:id="rId14"/>
    <p:sldId id="308" r:id="rId15"/>
  </p:sldIdLst>
  <p:sldSz cx="9144000" cy="6858000" type="screen4x3"/>
  <p:notesSz cx="6858000" cy="9144000"/>
  <p:custDataLst>
    <p:tags r:id="rId17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66FF33"/>
    <a:srgbClr val="FF6600"/>
    <a:srgbClr val="7CCA36"/>
    <a:srgbClr val="FFFF66"/>
    <a:srgbClr val="990099"/>
    <a:srgbClr val="9900CC"/>
    <a:srgbClr val="ADB5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1382" autoAdjust="0"/>
  </p:normalViewPr>
  <p:slideViewPr>
    <p:cSldViewPr>
      <p:cViewPr varScale="1">
        <p:scale>
          <a:sx n="68" d="100"/>
          <a:sy n="68" d="100"/>
        </p:scale>
        <p:origin x="144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72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E6837ED-1D4C-4C99-A648-FA16FB93EC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4980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61119D-F179-40FD-8DD8-293781AB048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D66F33-2CE8-4E02-A71F-E0850777394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456200-C066-409F-9BA4-2C20033529C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01AC34-D1E3-4B59-97AE-2FD30FDE71E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B9C53F-79AA-4A63-8B78-8443349CC4B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C81595-4271-4B80-82C4-4E616D1D3A3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0B81D3-CBE3-416F-B836-112FF2A1F18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246127-DF12-40D9-8E7E-B6B9C9C46D8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3E4CE5-D75C-4462-8938-6A00F66F8EA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8AF1AE-B7D2-4320-9BF5-2A6384D0B09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5D93D1-B8F3-40F6-90D4-6D557A66E93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898989"/>
                </a:solidFill>
              </a:defRPr>
            </a:lvl1pPr>
          </a:lstStyle>
          <a:p>
            <a:fld id="{9B11EA5D-B976-49E3-A2CF-F366A05F4E3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839325" cy="737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extBox 3"/>
          <p:cNvSpPr txBox="1">
            <a:spLocks noChangeArrowheads="1"/>
          </p:cNvSpPr>
          <p:nvPr/>
        </p:nvSpPr>
        <p:spPr bwMode="auto">
          <a:xfrm>
            <a:off x="374650" y="88900"/>
            <a:ext cx="9263063" cy="720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44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Trường</a:t>
            </a:r>
            <a:r>
              <a:rPr lang="en-US" sz="4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Tiểu</a:t>
            </a:r>
            <a:r>
              <a:rPr lang="en-US" sz="4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học</a:t>
            </a:r>
            <a:r>
              <a:rPr lang="en-US" sz="4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Ái</a:t>
            </a:r>
            <a:r>
              <a:rPr lang="en-US" sz="4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Mộ</a:t>
            </a:r>
            <a:r>
              <a:rPr lang="en-US" sz="4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A</a:t>
            </a:r>
          </a:p>
          <a:p>
            <a:pPr algn="ctr" eaLnBrk="1" hangingPunct="1"/>
            <a:r>
              <a:rPr lang="en-US" sz="5400" b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Bài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giảng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Lớp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3</a:t>
            </a:r>
          </a:p>
          <a:p>
            <a:pPr algn="ctr" eaLnBrk="1" hangingPunct="1"/>
            <a:r>
              <a:rPr lang="en-US" sz="54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Môn</a:t>
            </a:r>
            <a:r>
              <a:rPr lang="en-US" sz="5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: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Toán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</a:p>
          <a:p>
            <a:pPr algn="ctr" eaLnBrk="1" hangingPunct="1"/>
            <a:r>
              <a:rPr lang="en-US" sz="54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Tuần</a:t>
            </a:r>
            <a:r>
              <a:rPr lang="en-US" sz="540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:    </a:t>
            </a:r>
            <a:r>
              <a:rPr lang="en-US" sz="540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23</a:t>
            </a:r>
            <a:endParaRPr lang="en-US" sz="5400" dirty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algn="ctr" eaLnBrk="1" hangingPunct="1"/>
            <a:endParaRPr lang="en-US" sz="36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eaLnBrk="1" hangingPunct="1"/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     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Bài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: 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Chia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số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có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bốn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chữ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số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</a:p>
          <a:p>
            <a:pPr eaLnBrk="1" hangingPunct="1"/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		     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cho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số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có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một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chữ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số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eaLnBrk="1" hangingPunct="1"/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                       </a:t>
            </a:r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(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trang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119)</a:t>
            </a:r>
            <a:endParaRPr lang="en-US" sz="3600" b="1" dirty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eaLnBrk="1" hangingPunct="1"/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eaLnBrk="1" hangingPunct="1"/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165803054"/>
      </p:ext>
    </p:extLst>
  </p:cSld>
  <p:clrMapOvr>
    <a:masterClrMapping/>
  </p:clrMapOvr>
  <p:transition spd="slow" advTm="13534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Text Box 19"/>
          <p:cNvSpPr txBox="1">
            <a:spLocks noChangeArrowheads="1"/>
          </p:cNvSpPr>
          <p:nvPr/>
        </p:nvSpPr>
        <p:spPr bwMode="auto">
          <a:xfrm>
            <a:off x="2438400" y="3254375"/>
            <a:ext cx="838200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 sz="700">
              <a:latin typeface="Times New Roman" pitchFamily="18" charset="0"/>
            </a:endParaRPr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0" y="3051175"/>
            <a:ext cx="2444750" cy="1800225"/>
            <a:chOff x="140" y="1650"/>
            <a:chExt cx="1540" cy="1134"/>
          </a:xfrm>
        </p:grpSpPr>
        <p:sp>
          <p:nvSpPr>
            <p:cNvPr id="11295" name="Text Box 12"/>
            <p:cNvSpPr txBox="1">
              <a:spLocks noChangeArrowheads="1"/>
            </p:cNvSpPr>
            <p:nvPr/>
          </p:nvSpPr>
          <p:spPr bwMode="auto">
            <a:xfrm>
              <a:off x="140" y="1650"/>
              <a:ext cx="1056" cy="1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en-US" sz="2800" b="1">
                  <a:latin typeface="Times New Roman" pitchFamily="18" charset="0"/>
                </a:rPr>
                <a:t>a) 2156</a:t>
              </a:r>
            </a:p>
            <a:p>
              <a:r>
                <a:rPr lang="en-US" altLang="en-US" sz="2800" b="1">
                  <a:latin typeface="Times New Roman" pitchFamily="18" charset="0"/>
                </a:rPr>
                <a:t>      05</a:t>
              </a:r>
            </a:p>
            <a:p>
              <a:r>
                <a:rPr lang="en-US" altLang="en-US" sz="2800" b="1">
                  <a:latin typeface="Times New Roman" pitchFamily="18" charset="0"/>
                </a:rPr>
                <a:t>        56</a:t>
              </a:r>
            </a:p>
            <a:p>
              <a:r>
                <a:rPr lang="en-US" altLang="en-US" sz="2800" b="1">
                  <a:latin typeface="Times New Roman" pitchFamily="18" charset="0"/>
                </a:rPr>
                <a:t>          0</a:t>
              </a:r>
            </a:p>
          </p:txBody>
        </p:sp>
        <p:grpSp>
          <p:nvGrpSpPr>
            <p:cNvPr id="11296" name="Group 18"/>
            <p:cNvGrpSpPr>
              <a:grpSpLocks/>
            </p:cNvGrpSpPr>
            <p:nvPr/>
          </p:nvGrpSpPr>
          <p:grpSpPr bwMode="auto">
            <a:xfrm>
              <a:off x="1104" y="1680"/>
              <a:ext cx="576" cy="720"/>
              <a:chOff x="1104" y="1680"/>
              <a:chExt cx="576" cy="720"/>
            </a:xfrm>
          </p:grpSpPr>
          <p:sp>
            <p:nvSpPr>
              <p:cNvPr id="11299" name="Line 15"/>
              <p:cNvSpPr>
                <a:spLocks noChangeShapeType="1"/>
              </p:cNvSpPr>
              <p:nvPr/>
            </p:nvSpPr>
            <p:spPr bwMode="auto">
              <a:xfrm>
                <a:off x="1104" y="1680"/>
                <a:ext cx="0" cy="7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00" name="Line 17"/>
              <p:cNvSpPr>
                <a:spLocks noChangeShapeType="1"/>
              </p:cNvSpPr>
              <p:nvPr/>
            </p:nvSpPr>
            <p:spPr bwMode="auto">
              <a:xfrm>
                <a:off x="1104" y="1968"/>
                <a:ext cx="57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297" name="Text Box 20"/>
            <p:cNvSpPr txBox="1">
              <a:spLocks noChangeArrowheads="1"/>
            </p:cNvSpPr>
            <p:nvPr/>
          </p:nvSpPr>
          <p:spPr bwMode="auto">
            <a:xfrm>
              <a:off x="1200" y="1680"/>
              <a:ext cx="24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800" b="1">
                  <a:latin typeface="Times New Roman" pitchFamily="18" charset="0"/>
                </a:rPr>
                <a:t>7</a:t>
              </a:r>
            </a:p>
          </p:txBody>
        </p:sp>
        <p:sp>
          <p:nvSpPr>
            <p:cNvPr id="11298" name="Text Box 21"/>
            <p:cNvSpPr txBox="1">
              <a:spLocks noChangeArrowheads="1"/>
            </p:cNvSpPr>
            <p:nvPr/>
          </p:nvSpPr>
          <p:spPr bwMode="auto">
            <a:xfrm>
              <a:off x="1152" y="1920"/>
              <a:ext cx="48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800" b="1">
                  <a:latin typeface="Times New Roman" pitchFamily="18" charset="0"/>
                </a:rPr>
                <a:t>308</a:t>
              </a:r>
            </a:p>
          </p:txBody>
        </p:sp>
      </p:grpSp>
      <p:grpSp>
        <p:nvGrpSpPr>
          <p:cNvPr id="4" name="Group 31"/>
          <p:cNvGrpSpPr>
            <a:grpSpLocks/>
          </p:cNvGrpSpPr>
          <p:nvPr/>
        </p:nvGrpSpPr>
        <p:grpSpPr bwMode="auto">
          <a:xfrm>
            <a:off x="3048000" y="2886075"/>
            <a:ext cx="2590800" cy="1449388"/>
            <a:chOff x="1920" y="1584"/>
            <a:chExt cx="1632" cy="913"/>
          </a:xfrm>
        </p:grpSpPr>
        <p:sp>
          <p:nvSpPr>
            <p:cNvPr id="11289" name="Text Box 25"/>
            <p:cNvSpPr txBox="1">
              <a:spLocks noChangeArrowheads="1"/>
            </p:cNvSpPr>
            <p:nvPr/>
          </p:nvSpPr>
          <p:spPr bwMode="auto">
            <a:xfrm>
              <a:off x="1920" y="1632"/>
              <a:ext cx="864" cy="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en-US" sz="2800" b="1">
                  <a:latin typeface="Times New Roman" pitchFamily="18" charset="0"/>
                </a:rPr>
                <a:t>b) 1608</a:t>
              </a:r>
            </a:p>
            <a:p>
              <a:r>
                <a:rPr lang="en-US" altLang="en-US" sz="2800" b="1">
                  <a:latin typeface="Times New Roman" pitchFamily="18" charset="0"/>
                </a:rPr>
                <a:t>       008</a:t>
              </a:r>
            </a:p>
            <a:p>
              <a:r>
                <a:rPr lang="en-US" altLang="en-US" sz="2800" b="1">
                  <a:latin typeface="Times New Roman" pitchFamily="18" charset="0"/>
                </a:rPr>
                <a:t>           0</a:t>
              </a:r>
            </a:p>
          </p:txBody>
        </p:sp>
        <p:grpSp>
          <p:nvGrpSpPr>
            <p:cNvPr id="11290" name="Group 28"/>
            <p:cNvGrpSpPr>
              <a:grpSpLocks/>
            </p:cNvGrpSpPr>
            <p:nvPr/>
          </p:nvGrpSpPr>
          <p:grpSpPr bwMode="auto">
            <a:xfrm>
              <a:off x="2880" y="1584"/>
              <a:ext cx="672" cy="720"/>
              <a:chOff x="2880" y="1632"/>
              <a:chExt cx="672" cy="720"/>
            </a:xfrm>
          </p:grpSpPr>
          <p:sp>
            <p:nvSpPr>
              <p:cNvPr id="11293" name="Line 26"/>
              <p:cNvSpPr>
                <a:spLocks noChangeShapeType="1"/>
              </p:cNvSpPr>
              <p:nvPr/>
            </p:nvSpPr>
            <p:spPr bwMode="auto">
              <a:xfrm>
                <a:off x="2880" y="1632"/>
                <a:ext cx="0" cy="7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94" name="Line 27"/>
              <p:cNvSpPr>
                <a:spLocks noChangeShapeType="1"/>
              </p:cNvSpPr>
              <p:nvPr/>
            </p:nvSpPr>
            <p:spPr bwMode="auto">
              <a:xfrm>
                <a:off x="2880" y="1968"/>
                <a:ext cx="6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291" name="Text Box 29"/>
            <p:cNvSpPr txBox="1">
              <a:spLocks noChangeArrowheads="1"/>
            </p:cNvSpPr>
            <p:nvPr/>
          </p:nvSpPr>
          <p:spPr bwMode="auto">
            <a:xfrm>
              <a:off x="3024" y="1680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800" b="1">
                  <a:latin typeface="Times New Roman" pitchFamily="18" charset="0"/>
                </a:rPr>
                <a:t>4</a:t>
              </a:r>
            </a:p>
          </p:txBody>
        </p:sp>
        <p:sp>
          <p:nvSpPr>
            <p:cNvPr id="11292" name="Text Box 30"/>
            <p:cNvSpPr txBox="1">
              <a:spLocks noChangeArrowheads="1"/>
            </p:cNvSpPr>
            <p:nvPr/>
          </p:nvSpPr>
          <p:spPr bwMode="auto">
            <a:xfrm>
              <a:off x="2976" y="1920"/>
              <a:ext cx="43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800" b="1">
                  <a:latin typeface="Times New Roman" pitchFamily="18" charset="0"/>
                </a:rPr>
                <a:t>42</a:t>
              </a:r>
            </a:p>
          </p:txBody>
        </p:sp>
      </p:grpSp>
      <p:grpSp>
        <p:nvGrpSpPr>
          <p:cNvPr id="6" name="Group 39"/>
          <p:cNvGrpSpPr>
            <a:grpSpLocks/>
          </p:cNvGrpSpPr>
          <p:nvPr/>
        </p:nvGrpSpPr>
        <p:grpSpPr bwMode="auto">
          <a:xfrm>
            <a:off x="6419850" y="2819400"/>
            <a:ext cx="2286000" cy="1427163"/>
            <a:chOff x="3792" y="1584"/>
            <a:chExt cx="1440" cy="899"/>
          </a:xfrm>
        </p:grpSpPr>
        <p:sp>
          <p:nvSpPr>
            <p:cNvPr id="11283" name="Text Box 32"/>
            <p:cNvSpPr txBox="1">
              <a:spLocks noChangeArrowheads="1"/>
            </p:cNvSpPr>
            <p:nvPr/>
          </p:nvSpPr>
          <p:spPr bwMode="auto">
            <a:xfrm>
              <a:off x="3792" y="1618"/>
              <a:ext cx="960" cy="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en-US" sz="2800" b="1">
                  <a:latin typeface="Times New Roman" pitchFamily="18" charset="0"/>
                </a:rPr>
                <a:t>c) 2526</a:t>
              </a:r>
            </a:p>
            <a:p>
              <a:r>
                <a:rPr lang="en-US" altLang="en-US" sz="2800" b="1">
                  <a:latin typeface="Times New Roman" pitchFamily="18" charset="0"/>
                </a:rPr>
                <a:t>      026</a:t>
              </a:r>
            </a:p>
            <a:p>
              <a:r>
                <a:rPr lang="en-US" altLang="en-US" sz="2800" b="1">
                  <a:latin typeface="Times New Roman" pitchFamily="18" charset="0"/>
                </a:rPr>
                <a:t>          1</a:t>
              </a:r>
            </a:p>
          </p:txBody>
        </p:sp>
        <p:grpSp>
          <p:nvGrpSpPr>
            <p:cNvPr id="11284" name="Group 36"/>
            <p:cNvGrpSpPr>
              <a:grpSpLocks/>
            </p:cNvGrpSpPr>
            <p:nvPr/>
          </p:nvGrpSpPr>
          <p:grpSpPr bwMode="auto">
            <a:xfrm>
              <a:off x="4656" y="1584"/>
              <a:ext cx="576" cy="768"/>
              <a:chOff x="4656" y="1584"/>
              <a:chExt cx="576" cy="768"/>
            </a:xfrm>
          </p:grpSpPr>
          <p:sp>
            <p:nvSpPr>
              <p:cNvPr id="11287" name="Line 33"/>
              <p:cNvSpPr>
                <a:spLocks noChangeShapeType="1"/>
              </p:cNvSpPr>
              <p:nvPr/>
            </p:nvSpPr>
            <p:spPr bwMode="auto">
              <a:xfrm>
                <a:off x="4656" y="1584"/>
                <a:ext cx="0" cy="7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88" name="Line 35"/>
              <p:cNvSpPr>
                <a:spLocks noChangeShapeType="1"/>
              </p:cNvSpPr>
              <p:nvPr/>
            </p:nvSpPr>
            <p:spPr bwMode="auto">
              <a:xfrm>
                <a:off x="4656" y="1920"/>
                <a:ext cx="57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285" name="Text Box 37"/>
            <p:cNvSpPr txBox="1">
              <a:spLocks noChangeArrowheads="1"/>
            </p:cNvSpPr>
            <p:nvPr/>
          </p:nvSpPr>
          <p:spPr bwMode="auto">
            <a:xfrm>
              <a:off x="4774" y="1618"/>
              <a:ext cx="33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800" b="1">
                  <a:latin typeface="Times New Roman" pitchFamily="18" charset="0"/>
                </a:rPr>
                <a:t>5</a:t>
              </a:r>
            </a:p>
          </p:txBody>
        </p:sp>
        <p:sp>
          <p:nvSpPr>
            <p:cNvPr id="11286" name="Text Box 38"/>
            <p:cNvSpPr txBox="1">
              <a:spLocks noChangeArrowheads="1"/>
            </p:cNvSpPr>
            <p:nvPr/>
          </p:nvSpPr>
          <p:spPr bwMode="auto">
            <a:xfrm>
              <a:off x="4758" y="1906"/>
              <a:ext cx="38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800" b="1">
                  <a:latin typeface="Times New Roman" pitchFamily="18" charset="0"/>
                </a:rPr>
                <a:t>51</a:t>
              </a:r>
            </a:p>
          </p:txBody>
        </p:sp>
      </p:grpSp>
      <p:sp>
        <p:nvSpPr>
          <p:cNvPr id="10281" name="Rectangle 41"/>
          <p:cNvSpPr>
            <a:spLocks noChangeArrowheads="1"/>
          </p:cNvSpPr>
          <p:nvPr/>
        </p:nvSpPr>
        <p:spPr bwMode="auto">
          <a:xfrm>
            <a:off x="8237538" y="4111625"/>
            <a:ext cx="762000" cy="609600"/>
          </a:xfrm>
          <a:prstGeom prst="rect">
            <a:avLst/>
          </a:prstGeom>
          <a:solidFill>
            <a:srgbClr val="CCFF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10282" name="Rectangle 42"/>
          <p:cNvSpPr>
            <a:spLocks noChangeArrowheads="1"/>
          </p:cNvSpPr>
          <p:nvPr/>
        </p:nvSpPr>
        <p:spPr bwMode="auto">
          <a:xfrm>
            <a:off x="5162550" y="4113213"/>
            <a:ext cx="762000" cy="609600"/>
          </a:xfrm>
          <a:prstGeom prst="rect">
            <a:avLst/>
          </a:prstGeom>
          <a:solidFill>
            <a:srgbClr val="CCFF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10284" name="Rectangle 44"/>
          <p:cNvSpPr>
            <a:spLocks noChangeArrowheads="1"/>
          </p:cNvSpPr>
          <p:nvPr/>
        </p:nvSpPr>
        <p:spPr bwMode="auto">
          <a:xfrm>
            <a:off x="1663700" y="4151313"/>
            <a:ext cx="762000" cy="609600"/>
          </a:xfrm>
          <a:prstGeom prst="rect">
            <a:avLst/>
          </a:prstGeom>
          <a:solidFill>
            <a:srgbClr val="CCFF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altLang="en-US" sz="4400" b="1">
              <a:solidFill>
                <a:srgbClr val="FF0000"/>
              </a:solidFill>
              <a:latin typeface="Times New Roman" pitchFamily="18" charset="0"/>
            </a:endParaRPr>
          </a:p>
        </p:txBody>
      </p:sp>
      <p:grpSp>
        <p:nvGrpSpPr>
          <p:cNvPr id="37" name="Group 30"/>
          <p:cNvGrpSpPr>
            <a:grpSpLocks/>
          </p:cNvGrpSpPr>
          <p:nvPr/>
        </p:nvGrpSpPr>
        <p:grpSpPr bwMode="auto">
          <a:xfrm>
            <a:off x="33338" y="112713"/>
            <a:ext cx="5072062" cy="1676400"/>
            <a:chOff x="208" y="872"/>
            <a:chExt cx="2096" cy="1000"/>
          </a:xfrm>
        </p:grpSpPr>
        <p:sp>
          <p:nvSpPr>
            <p:cNvPr id="11281" name="AutoShape 31"/>
            <p:cNvSpPr>
              <a:spLocks noChangeArrowheads="1"/>
            </p:cNvSpPr>
            <p:nvPr/>
          </p:nvSpPr>
          <p:spPr bwMode="auto">
            <a:xfrm>
              <a:off x="208" y="872"/>
              <a:ext cx="2096" cy="1000"/>
            </a:xfrm>
            <a:prstGeom prst="irregularSeal2">
              <a:avLst/>
            </a:prstGeom>
            <a:solidFill>
              <a:srgbClr val="99FF6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en-US" altLang="en-US" sz="2800"/>
            </a:p>
          </p:txBody>
        </p:sp>
        <p:sp>
          <p:nvSpPr>
            <p:cNvPr id="11282" name="WordArt 32"/>
            <p:cNvSpPr>
              <a:spLocks noChangeArrowheads="1" noChangeShapeType="1" noTextEdit="1"/>
            </p:cNvSpPr>
            <p:nvPr/>
          </p:nvSpPr>
          <p:spPr bwMode="auto">
            <a:xfrm>
              <a:off x="680" y="1080"/>
              <a:ext cx="960" cy="480"/>
            </a:xfrm>
            <a:prstGeom prst="rect">
              <a:avLst/>
            </a:prstGeom>
          </p:spPr>
          <p:txBody>
            <a:bodyPr wrap="none" fromWordArt="1">
              <a:prstTxWarp prst="textSlantUp">
                <a:avLst>
                  <a:gd name="adj" fmla="val 32056"/>
                </a:avLst>
              </a:prstTxWarp>
            </a:bodyPr>
            <a:lstStyle/>
            <a:p>
              <a:pPr algn="ctr"/>
              <a:r>
                <a:rPr lang="en-US" b="1" kern="10">
                  <a:ln w="9525">
                    <a:solidFill>
                      <a:srgbClr val="FF00FF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6600CC"/>
                      </a:gs>
                      <a:gs pos="100000">
                        <a:srgbClr val="CC00CC"/>
                      </a:gs>
                    </a:gsLst>
                    <a:lin ang="5400000" scaled="1"/>
                  </a:gradFill>
                  <a:effectLst>
                    <a:outerShdw dist="53882" dir="2700000" algn="ctr" rotWithShape="0">
                      <a:srgbClr val="9999FF">
                        <a:alpha val="79999"/>
                      </a:srgbClr>
                    </a:outerShdw>
                  </a:effectLst>
                  <a:latin typeface=".VnTimeH"/>
                </a:rPr>
                <a:t>Trß ch¬i</a:t>
              </a:r>
            </a:p>
          </p:txBody>
        </p:sp>
      </p:grpSp>
      <p:sp>
        <p:nvSpPr>
          <p:cNvPr id="40" name="Text Box 29"/>
          <p:cNvSpPr txBox="1">
            <a:spLocks noChangeArrowheads="1"/>
          </p:cNvSpPr>
          <p:nvPr/>
        </p:nvSpPr>
        <p:spPr bwMode="auto">
          <a:xfrm>
            <a:off x="4005263" y="377825"/>
            <a:ext cx="51720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4000" b="1" i="1">
                <a:solidFill>
                  <a:srgbClr val="FF0000"/>
                </a:solidFill>
                <a:latin typeface=".VnTifani Heavy" pitchFamily="34" charset="0"/>
              </a:rPr>
              <a:t>Ai nhanh h¬n?</a:t>
            </a:r>
          </a:p>
        </p:txBody>
      </p:sp>
      <p:sp>
        <p:nvSpPr>
          <p:cNvPr id="41" name="Text Box 19"/>
          <p:cNvSpPr txBox="1">
            <a:spLocks noChangeArrowheads="1"/>
          </p:cNvSpPr>
          <p:nvPr/>
        </p:nvSpPr>
        <p:spPr bwMode="auto">
          <a:xfrm>
            <a:off x="381000" y="1389063"/>
            <a:ext cx="609600" cy="1447800"/>
          </a:xfrm>
          <a:prstGeom prst="rect">
            <a:avLst/>
          </a:prstGeom>
          <a:noFill/>
          <a:ln w="57150" cmpd="thickThin">
            <a:solidFill>
              <a:srgbClr val="FF0000"/>
            </a:solidFill>
            <a:miter lim="800000"/>
            <a:headEnd/>
            <a:tailEnd/>
          </a:ln>
          <a:effectLst>
            <a:prstShdw prst="shdw17" dist="17961" dir="2700000">
              <a:srgbClr val="990000"/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4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 S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757363" y="4041775"/>
            <a:ext cx="6286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4800">
                <a:latin typeface="Times New Roman" pitchFamily="18" charset="0"/>
                <a:cs typeface="Times New Roman" pitchFamily="18" charset="0"/>
              </a:rPr>
              <a:t>Đ</a:t>
            </a: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5314950" y="3602038"/>
            <a:ext cx="5842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8000">
                <a:latin typeface="Times New Roman" pitchFamily="18" charset="0"/>
                <a:cs typeface="Times New Roman" pitchFamily="18" charset="0"/>
              </a:rPr>
              <a:t>s</a:t>
            </a: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8396288" y="3590925"/>
            <a:ext cx="5842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8000">
                <a:latin typeface="Times New Roman" pitchFamily="18" charset="0"/>
                <a:cs typeface="Times New Roman" pitchFamily="18" charset="0"/>
              </a:rPr>
              <a:t>s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505200" y="4846638"/>
            <a:ext cx="1905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1608: 4 = 402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6383338" y="4851400"/>
            <a:ext cx="28162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2526 : 5 = 505 (dư 1)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1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10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2000"/>
                                        <p:tgtEl>
                                          <p:spTgt spid="10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2000"/>
                                        <p:tgtEl>
                                          <p:spTgt spid="10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9" grpId="0"/>
      <p:bldP spid="10281" grpId="0" animBg="1"/>
      <p:bldP spid="10282" grpId="0" animBg="1"/>
      <p:bldP spid="10284" grpId="0" animBg="1"/>
      <p:bldP spid="40" grpId="0"/>
      <p:bldP spid="41" grpId="0" animBg="1"/>
      <p:bldP spid="5" grpId="0"/>
      <p:bldP spid="39" grpId="0"/>
      <p:bldP spid="42" grpId="0"/>
      <p:bldP spid="3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" y="457200"/>
            <a:ext cx="8763000" cy="1285875"/>
          </a:xfrm>
        </p:spPr>
        <p:txBody>
          <a:bodyPr/>
          <a:lstStyle/>
          <a:p>
            <a:r>
              <a:rPr lang="en-US" sz="4000" b="1" dirty="0" err="1">
                <a:solidFill>
                  <a:schemeClr val="tx1"/>
                </a:solidFill>
              </a:rPr>
              <a:t>Các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bước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thực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hiện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smtClean="0">
                <a:solidFill>
                  <a:schemeClr val="tx1"/>
                </a:solidFill>
              </a:rPr>
              <a:t>chia </a:t>
            </a:r>
            <a:r>
              <a:rPr lang="en-US" sz="4000" b="1" dirty="0" err="1" smtClean="0">
                <a:solidFill>
                  <a:schemeClr val="tx1"/>
                </a:solidFill>
              </a:rPr>
              <a:t>số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có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bốn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chữ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số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cho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số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có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một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chữ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số</a:t>
            </a:r>
            <a:r>
              <a:rPr lang="en-US" sz="4000" b="1" dirty="0" smtClean="0">
                <a:solidFill>
                  <a:schemeClr val="tx1"/>
                </a:solidFill>
              </a:rPr>
              <a:t>:</a:t>
            </a:r>
            <a:endParaRPr lang="vi-VN" sz="4000" b="1" dirty="0">
              <a:solidFill>
                <a:schemeClr val="tx1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2057400"/>
            <a:ext cx="9144000" cy="3276600"/>
          </a:xfrm>
        </p:spPr>
        <p:txBody>
          <a:bodyPr>
            <a:noAutofit/>
          </a:bodyPr>
          <a:lstStyle/>
          <a:p>
            <a:pPr algn="l">
              <a:defRPr/>
            </a:pPr>
            <a:r>
              <a:rPr lang="en-US" sz="3200" b="1" dirty="0" err="1">
                <a:solidFill>
                  <a:srgbClr val="C00000"/>
                </a:solidFill>
                <a:latin typeface="HP001 4 hàng" pitchFamily="34" charset="0"/>
              </a:rPr>
              <a:t>Bước</a:t>
            </a:r>
            <a:r>
              <a:rPr lang="en-US" sz="3200" b="1" dirty="0">
                <a:solidFill>
                  <a:srgbClr val="C00000"/>
                </a:solidFill>
                <a:latin typeface="HP001 4 hàng" pitchFamily="34" charset="0"/>
              </a:rPr>
              <a:t> 1: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Đặt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tính</a:t>
            </a:r>
            <a:endParaRPr lang="en-US" sz="3200" b="1" dirty="0" smtClean="0">
              <a:solidFill>
                <a:srgbClr val="FF0000"/>
              </a:solidFill>
              <a:latin typeface="HP001 4 hàng" pitchFamily="34" charset="0"/>
            </a:endParaRPr>
          </a:p>
          <a:p>
            <a:pPr algn="l">
              <a:defRPr/>
            </a:pPr>
            <a:r>
              <a:rPr lang="en-US" sz="3200" b="1" dirty="0" err="1" smtClean="0">
                <a:solidFill>
                  <a:srgbClr val="C00000"/>
                </a:solidFill>
                <a:latin typeface="HP001 4 hàng" pitchFamily="34" charset="0"/>
              </a:rPr>
              <a:t>Bước</a:t>
            </a:r>
            <a:r>
              <a:rPr lang="en-US" sz="3200" b="1" dirty="0" smtClean="0">
                <a:solidFill>
                  <a:srgbClr val="C00000"/>
                </a:solidFill>
                <a:latin typeface="HP001 4 hàng" pitchFamily="34" charset="0"/>
              </a:rPr>
              <a:t> </a:t>
            </a:r>
            <a:r>
              <a:rPr lang="en-US" sz="3200" b="1" dirty="0">
                <a:solidFill>
                  <a:srgbClr val="C00000"/>
                </a:solidFill>
                <a:latin typeface="HP001 4 hàng" pitchFamily="34" charset="0"/>
              </a:rPr>
              <a:t>2: 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Chia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theo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thứ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tự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từ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trái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sang </a:t>
            </a: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phải</a:t>
            </a:r>
            <a:endParaRPr lang="en-US" sz="3200" b="1" dirty="0">
              <a:solidFill>
                <a:srgbClr val="FF0000"/>
              </a:solidFill>
              <a:latin typeface="HP001 4 hàng" pitchFamily="34" charset="0"/>
            </a:endParaRPr>
          </a:p>
          <a:p>
            <a:pPr algn="l">
              <a:defRPr/>
            </a:pPr>
            <a:endParaRPr lang="en-US" sz="3200" b="1" u="sng" dirty="0" smtClean="0">
              <a:solidFill>
                <a:srgbClr val="C00000"/>
              </a:solidFill>
              <a:latin typeface="HP001 4 hàng" pitchFamily="34" charset="0"/>
            </a:endParaRPr>
          </a:p>
          <a:p>
            <a:pPr algn="l">
              <a:defRPr/>
            </a:pPr>
            <a:r>
              <a:rPr lang="en-US" sz="3200" b="1" u="sng" dirty="0" err="1" smtClean="0">
                <a:solidFill>
                  <a:srgbClr val="C00000"/>
                </a:solidFill>
                <a:latin typeface="HP001 4 hàng" pitchFamily="34" charset="0"/>
              </a:rPr>
              <a:t>Lưu</a:t>
            </a:r>
            <a:r>
              <a:rPr lang="en-US" sz="3200" b="1" u="sng" dirty="0" smtClean="0">
                <a:solidFill>
                  <a:srgbClr val="C00000"/>
                </a:solidFill>
                <a:latin typeface="HP001 4 hàng" pitchFamily="34" charset="0"/>
              </a:rPr>
              <a:t> </a:t>
            </a:r>
            <a:r>
              <a:rPr lang="en-US" sz="3200" b="1" u="sng" dirty="0">
                <a:solidFill>
                  <a:srgbClr val="C00000"/>
                </a:solidFill>
                <a:latin typeface="HP001 4 hàng" pitchFamily="34" charset="0"/>
              </a:rPr>
              <a:t>ý</a:t>
            </a:r>
            <a:r>
              <a:rPr lang="en-US" sz="3200" b="1" dirty="0">
                <a:solidFill>
                  <a:srgbClr val="C00000"/>
                </a:solidFill>
                <a:latin typeface="HP001 4 hàng" pitchFamily="34" charset="0"/>
              </a:rPr>
              <a:t>: 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Ở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lần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chia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thứ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hai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hoặc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thứ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ba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,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số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bị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chia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bé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hơn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số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chia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thì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viết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0 ở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thương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theo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lần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chia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đó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.</a:t>
            </a:r>
            <a:endParaRPr lang="en-US" sz="3200" b="1" dirty="0" smtClean="0">
              <a:solidFill>
                <a:schemeClr val="tx1"/>
              </a:solidFill>
              <a:latin typeface="HP001 4 hàng" pitchFamily="34" charset="0"/>
            </a:endParaRPr>
          </a:p>
          <a:p>
            <a:pPr algn="l">
              <a:defRPr/>
            </a:pP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             </a:t>
            </a:r>
            <a:endParaRPr lang="en-US" sz="3200" b="1" dirty="0">
              <a:solidFill>
                <a:srgbClr val="FF0000"/>
              </a:solidFill>
              <a:latin typeface="HP001 4 hàng" pitchFamily="34" charset="0"/>
            </a:endParaRPr>
          </a:p>
          <a:p>
            <a:endParaRPr lang="vi-VN" sz="3200" dirty="0"/>
          </a:p>
        </p:txBody>
      </p:sp>
    </p:spTree>
    <p:extLst>
      <p:ext uri="{BB962C8B-B14F-4D97-AF65-F5344CB8AC3E}">
        <p14:creationId xmlns:p14="http://schemas.microsoft.com/office/powerpoint/2010/main" val="1852915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533400" y="457200"/>
            <a:ext cx="7467600" cy="685800"/>
          </a:xfrm>
        </p:spPr>
        <p:txBody>
          <a:bodyPr/>
          <a:lstStyle/>
          <a:p>
            <a:r>
              <a:rPr lang="en-US" sz="5400" u="sng" dirty="0" err="1" smtClean="0">
                <a:solidFill>
                  <a:srgbClr val="FF0000"/>
                </a:solidFill>
              </a:rPr>
              <a:t>Mục</a:t>
            </a:r>
            <a:r>
              <a:rPr lang="en-US" sz="5400" u="sng" dirty="0" smtClean="0">
                <a:solidFill>
                  <a:srgbClr val="FF0000"/>
                </a:solidFill>
              </a:rPr>
              <a:t> </a:t>
            </a:r>
            <a:r>
              <a:rPr lang="en-US" sz="5400" u="sng" dirty="0" err="1" smtClean="0">
                <a:solidFill>
                  <a:srgbClr val="FF0000"/>
                </a:solidFill>
              </a:rPr>
              <a:t>tiêu</a:t>
            </a:r>
            <a:endParaRPr lang="vi-VN" sz="5400" u="sng" dirty="0" smtClean="0">
              <a:solidFill>
                <a:srgbClr val="FF0000"/>
              </a:solidFill>
            </a:endParaRP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228600" y="1600200"/>
            <a:ext cx="8915400" cy="1655763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0 ở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l"/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Rèn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3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9096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0" y="0"/>
            <a:ext cx="8763000" cy="6934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400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sz="4400" b="1" dirty="0" err="1" smtClean="0">
                <a:solidFill>
                  <a:srgbClr val="FF0000"/>
                </a:solidFill>
              </a:rPr>
              <a:t>Dặn</a:t>
            </a:r>
            <a:r>
              <a:rPr lang="en-US" sz="4400" b="1" dirty="0" smtClean="0">
                <a:solidFill>
                  <a:srgbClr val="FF0000"/>
                </a:solidFill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</a:rPr>
              <a:t>dò</a:t>
            </a:r>
            <a:r>
              <a:rPr lang="en-US" sz="4400" b="1" dirty="0" smtClean="0">
                <a:solidFill>
                  <a:srgbClr val="FF0000"/>
                </a:solidFill>
              </a:rPr>
              <a:t>:</a:t>
            </a:r>
          </a:p>
          <a:p>
            <a:pPr>
              <a:buFontTx/>
              <a:buChar char="-"/>
            </a:pPr>
            <a:r>
              <a:rPr lang="en-US" sz="4000" b="1" dirty="0" err="1" smtClean="0">
                <a:solidFill>
                  <a:schemeClr val="tx1"/>
                </a:solidFill>
              </a:rPr>
              <a:t>Ôn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tập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về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phép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smtClean="0">
                <a:solidFill>
                  <a:schemeClr val="tx1"/>
                </a:solidFill>
              </a:rPr>
              <a:t>chia</a:t>
            </a:r>
            <a:r>
              <a:rPr lang="en-US" sz="4000" b="1" dirty="0" smtClean="0">
                <a:solidFill>
                  <a:srgbClr val="FF0000"/>
                </a:solidFill>
              </a:rPr>
              <a:t>. </a:t>
            </a:r>
            <a:r>
              <a:rPr lang="en-US" sz="4000" b="1" dirty="0" err="1" smtClean="0">
                <a:solidFill>
                  <a:srgbClr val="FF0000"/>
                </a:solidFill>
              </a:rPr>
              <a:t>Làm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</a:rPr>
              <a:t>bài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</a:rPr>
              <a:t>tập</a:t>
            </a:r>
            <a:r>
              <a:rPr lang="en-US" sz="4000" b="1" dirty="0" smtClean="0">
                <a:solidFill>
                  <a:srgbClr val="FF0000"/>
                </a:solidFill>
              </a:rPr>
              <a:t> 1 </a:t>
            </a:r>
            <a:r>
              <a:rPr lang="en-US" sz="4000" b="1" dirty="0" err="1" smtClean="0">
                <a:solidFill>
                  <a:srgbClr val="FF0000"/>
                </a:solidFill>
              </a:rPr>
              <a:t>và</a:t>
            </a:r>
            <a:r>
              <a:rPr lang="en-US" sz="4000" b="1" dirty="0" smtClean="0">
                <a:solidFill>
                  <a:srgbClr val="FF0000"/>
                </a:solidFill>
              </a:rPr>
              <a:t> 2 (</a:t>
            </a:r>
            <a:r>
              <a:rPr lang="en-US" sz="4000" b="1" dirty="0" err="1" smtClean="0">
                <a:solidFill>
                  <a:srgbClr val="FF0000"/>
                </a:solidFill>
              </a:rPr>
              <a:t>Tiết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</a:rPr>
              <a:t>Luyện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</a:rPr>
              <a:t>tập,trang</a:t>
            </a:r>
            <a:r>
              <a:rPr lang="en-US" sz="4000" b="1" dirty="0" smtClean="0">
                <a:solidFill>
                  <a:srgbClr val="FF0000"/>
                </a:solidFill>
              </a:rPr>
              <a:t> 120 </a:t>
            </a:r>
            <a:r>
              <a:rPr lang="en-US" sz="4000" b="1" dirty="0" err="1" smtClean="0">
                <a:solidFill>
                  <a:srgbClr val="FF0000"/>
                </a:solidFill>
              </a:rPr>
              <a:t>vào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</a:rPr>
              <a:t>vở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</a:rPr>
              <a:t>Toán</a:t>
            </a:r>
            <a:r>
              <a:rPr lang="en-US" sz="4000" b="1" smtClean="0">
                <a:solidFill>
                  <a:schemeClr val="tx1"/>
                </a:solidFill>
              </a:rPr>
              <a:t>)</a:t>
            </a:r>
            <a:r>
              <a:rPr lang="en-US" sz="4000" b="1" dirty="0">
                <a:solidFill>
                  <a:schemeClr val="tx1"/>
                </a:solidFill>
              </a:rPr>
              <a:t/>
            </a:r>
            <a:br>
              <a:rPr lang="en-US" sz="4000" b="1" dirty="0">
                <a:solidFill>
                  <a:schemeClr val="tx1"/>
                </a:solidFill>
              </a:rPr>
            </a:br>
            <a:endParaRPr lang="en-US" sz="4000" b="1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en-US" sz="4000" b="1" dirty="0" smtClean="0">
                <a:solidFill>
                  <a:schemeClr val="tx1"/>
                </a:solidFill>
              </a:rPr>
              <a:t>-</a:t>
            </a:r>
            <a:r>
              <a:rPr lang="en-US" sz="4000" b="1" dirty="0" err="1">
                <a:solidFill>
                  <a:schemeClr val="tx1"/>
                </a:solidFill>
              </a:rPr>
              <a:t>Chuẩn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bị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bài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sau</a:t>
            </a:r>
            <a:r>
              <a:rPr lang="en-US" sz="4000" b="1" dirty="0">
                <a:solidFill>
                  <a:schemeClr val="tx1"/>
                </a:solidFill>
              </a:rPr>
              <a:t>: </a:t>
            </a:r>
            <a:r>
              <a:rPr lang="en-US" sz="4000" b="1" dirty="0" err="1" smtClean="0"/>
              <a:t>Luyện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tập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chung</a:t>
            </a:r>
            <a:r>
              <a:rPr lang="en-US" sz="4000" b="1" dirty="0" smtClean="0"/>
              <a:t> (Tr.120)</a:t>
            </a:r>
            <a:r>
              <a:rPr lang="en-US" sz="4000" b="1" dirty="0"/>
              <a:t/>
            </a:r>
            <a:br>
              <a:rPr lang="en-US" sz="4000" b="1" dirty="0"/>
            </a:br>
            <a:endParaRPr lang="en-US" sz="4000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sz="36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343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 descr="webjong_illustrations_996553_to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1" name="Picture 8" descr="ANIME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3962400"/>
            <a:ext cx="14478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2" name="Picture 1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14600" y="3454400"/>
            <a:ext cx="5210175" cy="246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609600"/>
            <a:ext cx="8305800" cy="1470025"/>
          </a:xfrm>
        </p:spPr>
        <p:txBody>
          <a:bodyPr/>
          <a:lstStyle/>
          <a:p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25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/>
              <a:t>năm</a:t>
            </a:r>
            <a:r>
              <a:rPr lang="en-US" sz="4000" b="1" dirty="0" smtClean="0"/>
              <a:t> </a:t>
            </a:r>
            <a:r>
              <a:rPr lang="en-US" sz="4000" b="1" dirty="0" smtClean="0"/>
              <a:t>20</a:t>
            </a:r>
            <a:r>
              <a:rPr lang="en-US" sz="3600" b="1" dirty="0" smtClean="0"/>
              <a:t>22</a:t>
            </a:r>
            <a:endParaRPr lang="vi-VN" sz="3600" b="1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685800" y="2438400"/>
            <a:ext cx="10363200" cy="2438400"/>
          </a:xfrm>
        </p:spPr>
        <p:txBody>
          <a:bodyPr/>
          <a:lstStyle/>
          <a:p>
            <a:pPr>
              <a:buFont typeface="Arial" charset="0"/>
              <a:buNone/>
              <a:defRPr/>
            </a:pPr>
            <a:r>
              <a:rPr lang="en-US" sz="4000" b="1" dirty="0" err="1" smtClean="0"/>
              <a:t>Toán</a:t>
            </a:r>
            <a:endParaRPr lang="en-US" sz="4000" b="1" dirty="0" smtClean="0"/>
          </a:p>
          <a:p>
            <a:pPr>
              <a:defRPr/>
            </a:pP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</a:rPr>
              <a:t>Chia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</a:rPr>
              <a:t>số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</a:rPr>
              <a:t>có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</a:rPr>
              <a:t>bốn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</a:rPr>
              <a:t>chữ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</a:rPr>
              <a:t>số</a:t>
            </a:r>
            <a:endParaRPr lang="en-US" sz="4400" b="1" dirty="0" smtClean="0">
              <a:solidFill>
                <a:srgbClr val="FF0000"/>
              </a:solidFill>
              <a:latin typeface="Times New Roman" pitchFamily="18" charset="0"/>
            </a:endParaRPr>
          </a:p>
          <a:p>
            <a:pPr>
              <a:defRPr/>
            </a:pP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</a:rPr>
              <a:t>cho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</a:rPr>
              <a:t>số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</a:rPr>
              <a:t>có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</a:rPr>
              <a:t>một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</a:rPr>
              <a:t>chữ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</a:rPr>
              <a:t>số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</a:rPr>
              <a:t> (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</a:rPr>
              <a:t>tiếp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</a:rPr>
              <a:t>theo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</a:rPr>
              <a:t>-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</a:rPr>
              <a:t>Tr. 119)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>
              <a:buFont typeface="Arial" charset="0"/>
              <a:buNone/>
              <a:defRPr/>
            </a:pPr>
            <a:endParaRPr lang="en-US" sz="3600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3080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533400" y="457200"/>
            <a:ext cx="7467600" cy="685800"/>
          </a:xfrm>
        </p:spPr>
        <p:txBody>
          <a:bodyPr/>
          <a:lstStyle/>
          <a:p>
            <a:r>
              <a:rPr lang="en-US" sz="5400" u="sng" dirty="0" err="1" smtClean="0">
                <a:solidFill>
                  <a:srgbClr val="FF0000"/>
                </a:solidFill>
              </a:rPr>
              <a:t>Mục</a:t>
            </a:r>
            <a:r>
              <a:rPr lang="en-US" sz="5400" u="sng" dirty="0" smtClean="0">
                <a:solidFill>
                  <a:srgbClr val="FF0000"/>
                </a:solidFill>
              </a:rPr>
              <a:t> </a:t>
            </a:r>
            <a:r>
              <a:rPr lang="en-US" sz="5400" u="sng" dirty="0" err="1" smtClean="0">
                <a:solidFill>
                  <a:srgbClr val="FF0000"/>
                </a:solidFill>
              </a:rPr>
              <a:t>tiêu</a:t>
            </a:r>
            <a:endParaRPr lang="vi-VN" sz="5400" u="sng" dirty="0" smtClean="0">
              <a:solidFill>
                <a:srgbClr val="FF0000"/>
              </a:solidFill>
            </a:endParaRP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228600" y="1600200"/>
            <a:ext cx="8915400" cy="1655763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0 ở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l"/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Rèn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3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753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57954" y="1676400"/>
            <a:ext cx="299004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3200" b="1" dirty="0">
                <a:latin typeface="Times New Roman" pitchFamily="18" charset="0"/>
              </a:rPr>
              <a:t>a) 4218 : 6 = ?</a:t>
            </a:r>
          </a:p>
        </p:txBody>
      </p:sp>
      <p:sp>
        <p:nvSpPr>
          <p:cNvPr id="5137" name="Text Box 17"/>
          <p:cNvSpPr txBox="1">
            <a:spLocks noChangeArrowheads="1"/>
          </p:cNvSpPr>
          <p:nvPr/>
        </p:nvSpPr>
        <p:spPr bwMode="auto">
          <a:xfrm>
            <a:off x="1676400" y="2986088"/>
            <a:ext cx="457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latin typeface="Times New Roman" pitchFamily="18" charset="0"/>
              </a:rPr>
              <a:t>6</a:t>
            </a:r>
          </a:p>
        </p:txBody>
      </p:sp>
      <p:sp>
        <p:nvSpPr>
          <p:cNvPr id="5138" name="Text Box 18"/>
          <p:cNvSpPr txBox="1">
            <a:spLocks noChangeArrowheads="1"/>
          </p:cNvSpPr>
          <p:nvPr/>
        </p:nvSpPr>
        <p:spPr bwMode="auto">
          <a:xfrm>
            <a:off x="381000" y="2986088"/>
            <a:ext cx="990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latin typeface="Times New Roman" pitchFamily="18" charset="0"/>
              </a:rPr>
              <a:t>4218</a:t>
            </a:r>
          </a:p>
        </p:txBody>
      </p:sp>
      <p:sp>
        <p:nvSpPr>
          <p:cNvPr id="5139" name="Line 19"/>
          <p:cNvSpPr>
            <a:spLocks noChangeShapeType="1"/>
          </p:cNvSpPr>
          <p:nvPr/>
        </p:nvSpPr>
        <p:spPr bwMode="auto">
          <a:xfrm>
            <a:off x="1447800" y="2909888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41" name="Line 21"/>
          <p:cNvSpPr>
            <a:spLocks noChangeShapeType="1"/>
          </p:cNvSpPr>
          <p:nvPr/>
        </p:nvSpPr>
        <p:spPr bwMode="auto">
          <a:xfrm flipV="1">
            <a:off x="1447800" y="3430588"/>
            <a:ext cx="838200" cy="1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43" name="Text Box 23"/>
          <p:cNvSpPr txBox="1">
            <a:spLocks noChangeArrowheads="1"/>
          </p:cNvSpPr>
          <p:nvPr/>
        </p:nvSpPr>
        <p:spPr bwMode="auto">
          <a:xfrm>
            <a:off x="565150" y="2995613"/>
            <a:ext cx="457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5144" name="Text Box 24"/>
          <p:cNvSpPr txBox="1">
            <a:spLocks noChangeArrowheads="1"/>
          </p:cNvSpPr>
          <p:nvPr/>
        </p:nvSpPr>
        <p:spPr bwMode="auto">
          <a:xfrm>
            <a:off x="381000" y="2986088"/>
            <a:ext cx="457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5145" name="Text Box 25"/>
          <p:cNvSpPr txBox="1">
            <a:spLocks noChangeArrowheads="1"/>
          </p:cNvSpPr>
          <p:nvPr/>
        </p:nvSpPr>
        <p:spPr bwMode="auto">
          <a:xfrm>
            <a:off x="730250" y="2986088"/>
            <a:ext cx="457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5146" name="Text Box 26"/>
          <p:cNvSpPr txBox="1">
            <a:spLocks noChangeArrowheads="1"/>
          </p:cNvSpPr>
          <p:nvPr/>
        </p:nvSpPr>
        <p:spPr bwMode="auto">
          <a:xfrm>
            <a:off x="1666875" y="2998788"/>
            <a:ext cx="457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6</a:t>
            </a:r>
          </a:p>
        </p:txBody>
      </p:sp>
      <p:sp>
        <p:nvSpPr>
          <p:cNvPr id="5147" name="Text Box 27"/>
          <p:cNvSpPr txBox="1">
            <a:spLocks noChangeArrowheads="1"/>
          </p:cNvSpPr>
          <p:nvPr/>
        </p:nvSpPr>
        <p:spPr bwMode="auto">
          <a:xfrm>
            <a:off x="914400" y="2986088"/>
            <a:ext cx="457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</a:rPr>
              <a:t>8</a:t>
            </a:r>
          </a:p>
        </p:txBody>
      </p:sp>
      <p:sp>
        <p:nvSpPr>
          <p:cNvPr id="5149" name="Text Box 29"/>
          <p:cNvSpPr txBox="1">
            <a:spLocks noChangeArrowheads="1"/>
          </p:cNvSpPr>
          <p:nvPr/>
        </p:nvSpPr>
        <p:spPr bwMode="auto">
          <a:xfrm>
            <a:off x="1600200" y="3443288"/>
            <a:ext cx="457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latin typeface="Times New Roman" pitchFamily="18" charset="0"/>
              </a:rPr>
              <a:t>7</a:t>
            </a:r>
          </a:p>
        </p:txBody>
      </p:sp>
      <p:sp>
        <p:nvSpPr>
          <p:cNvPr id="5150" name="Text Box 30"/>
          <p:cNvSpPr txBox="1">
            <a:spLocks noChangeArrowheads="1"/>
          </p:cNvSpPr>
          <p:nvPr/>
        </p:nvSpPr>
        <p:spPr bwMode="auto">
          <a:xfrm>
            <a:off x="1612900" y="3443288"/>
            <a:ext cx="457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7</a:t>
            </a:r>
          </a:p>
        </p:txBody>
      </p:sp>
      <p:sp>
        <p:nvSpPr>
          <p:cNvPr id="5153" name="Text Box 33"/>
          <p:cNvSpPr txBox="1">
            <a:spLocks noChangeArrowheads="1"/>
          </p:cNvSpPr>
          <p:nvPr/>
        </p:nvSpPr>
        <p:spPr bwMode="auto">
          <a:xfrm>
            <a:off x="523875" y="3352800"/>
            <a:ext cx="45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latin typeface="Times New Roman" pitchFamily="18" charset="0"/>
              </a:rPr>
              <a:t>0</a:t>
            </a:r>
          </a:p>
        </p:txBody>
      </p:sp>
      <p:sp>
        <p:nvSpPr>
          <p:cNvPr id="5154" name="Text Box 34"/>
          <p:cNvSpPr txBox="1">
            <a:spLocks noChangeArrowheads="1"/>
          </p:cNvSpPr>
          <p:nvPr/>
        </p:nvSpPr>
        <p:spPr bwMode="auto">
          <a:xfrm>
            <a:off x="762000" y="3367088"/>
            <a:ext cx="457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5155" name="Text Box 35"/>
          <p:cNvSpPr txBox="1">
            <a:spLocks noChangeArrowheads="1"/>
          </p:cNvSpPr>
          <p:nvPr/>
        </p:nvSpPr>
        <p:spPr bwMode="auto">
          <a:xfrm>
            <a:off x="746125" y="3703638"/>
            <a:ext cx="457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chemeClr val="tx2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5156" name="Text Box 36"/>
          <p:cNvSpPr txBox="1">
            <a:spLocks noChangeArrowheads="1"/>
          </p:cNvSpPr>
          <p:nvPr/>
        </p:nvSpPr>
        <p:spPr bwMode="auto">
          <a:xfrm>
            <a:off x="936625" y="3703638"/>
            <a:ext cx="457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8</a:t>
            </a:r>
          </a:p>
        </p:txBody>
      </p:sp>
      <p:sp>
        <p:nvSpPr>
          <p:cNvPr id="5158" name="Text Box 38"/>
          <p:cNvSpPr txBox="1">
            <a:spLocks noChangeArrowheads="1"/>
          </p:cNvSpPr>
          <p:nvPr/>
        </p:nvSpPr>
        <p:spPr bwMode="auto">
          <a:xfrm>
            <a:off x="1784350" y="3443288"/>
            <a:ext cx="4699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chemeClr val="tx2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5160" name="Text Box 40"/>
          <p:cNvSpPr txBox="1">
            <a:spLocks noChangeArrowheads="1"/>
          </p:cNvSpPr>
          <p:nvPr/>
        </p:nvSpPr>
        <p:spPr bwMode="auto">
          <a:xfrm>
            <a:off x="1981200" y="3443288"/>
            <a:ext cx="457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chemeClr val="tx2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5161" name="Text Box 41"/>
          <p:cNvSpPr txBox="1">
            <a:spLocks noChangeArrowheads="1"/>
          </p:cNvSpPr>
          <p:nvPr/>
        </p:nvSpPr>
        <p:spPr bwMode="auto">
          <a:xfrm>
            <a:off x="1787525" y="3443288"/>
            <a:ext cx="533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5162" name="Text Box 42"/>
          <p:cNvSpPr txBox="1">
            <a:spLocks noChangeArrowheads="1"/>
          </p:cNvSpPr>
          <p:nvPr/>
        </p:nvSpPr>
        <p:spPr bwMode="auto">
          <a:xfrm>
            <a:off x="1981200" y="3452813"/>
            <a:ext cx="381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5164" name="Text Box 44"/>
          <p:cNvSpPr txBox="1">
            <a:spLocks noChangeArrowheads="1"/>
          </p:cNvSpPr>
          <p:nvPr/>
        </p:nvSpPr>
        <p:spPr bwMode="auto">
          <a:xfrm>
            <a:off x="914400" y="4071938"/>
            <a:ext cx="533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chemeClr val="tx2"/>
                </a:solidFill>
              </a:rPr>
              <a:t>0</a:t>
            </a:r>
          </a:p>
        </p:txBody>
      </p:sp>
      <p:sp>
        <p:nvSpPr>
          <p:cNvPr id="5165" name="Text Box 45"/>
          <p:cNvSpPr txBox="1">
            <a:spLocks noChangeArrowheads="1"/>
          </p:cNvSpPr>
          <p:nvPr/>
        </p:nvSpPr>
        <p:spPr bwMode="auto">
          <a:xfrm>
            <a:off x="2733675" y="2209800"/>
            <a:ext cx="4953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</a:rPr>
              <a:t>*</a:t>
            </a:r>
            <a:r>
              <a:rPr lang="en-US" altLang="en-US" sz="2800" b="1" dirty="0">
                <a:latin typeface="Times New Roman" pitchFamily="18" charset="0"/>
              </a:rPr>
              <a:t> 42 chia 6 </a:t>
            </a:r>
            <a:r>
              <a:rPr lang="en-US" altLang="en-US" sz="2800" b="1" dirty="0" err="1">
                <a:latin typeface="Times New Roman" pitchFamily="18" charset="0"/>
              </a:rPr>
              <a:t>được</a:t>
            </a:r>
            <a:r>
              <a:rPr lang="en-US" altLang="en-US" sz="2800" b="1" dirty="0">
                <a:latin typeface="Times New Roman" pitchFamily="18" charset="0"/>
              </a:rPr>
              <a:t> 7, </a:t>
            </a:r>
            <a:r>
              <a:rPr lang="en-US" altLang="en-US" sz="2800" b="1" dirty="0" err="1">
                <a:latin typeface="Times New Roman" pitchFamily="18" charset="0"/>
              </a:rPr>
              <a:t>viết</a:t>
            </a:r>
            <a:r>
              <a:rPr lang="en-US" altLang="en-US" sz="2800" b="1" dirty="0">
                <a:latin typeface="Times New Roman" pitchFamily="18" charset="0"/>
              </a:rPr>
              <a:t> 7.</a:t>
            </a:r>
          </a:p>
        </p:txBody>
      </p:sp>
      <p:sp>
        <p:nvSpPr>
          <p:cNvPr id="5166" name="Text Box 46"/>
          <p:cNvSpPr txBox="1">
            <a:spLocks noChangeArrowheads="1"/>
          </p:cNvSpPr>
          <p:nvPr/>
        </p:nvSpPr>
        <p:spPr bwMode="auto">
          <a:xfrm>
            <a:off x="3048000" y="2743200"/>
            <a:ext cx="5791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7 </a:t>
            </a:r>
            <a:r>
              <a:rPr lang="en-US" alt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nhân</a:t>
            </a:r>
            <a:r>
              <a:rPr lang="en-US" alt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6 </a:t>
            </a:r>
            <a:r>
              <a:rPr lang="en-US" alt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bằng</a:t>
            </a:r>
            <a:r>
              <a:rPr lang="en-US" alt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42; 42 </a:t>
            </a:r>
            <a:r>
              <a:rPr lang="en-US" alt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trừ</a:t>
            </a:r>
            <a:r>
              <a:rPr lang="en-US" alt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42 </a:t>
            </a:r>
            <a:r>
              <a:rPr lang="en-US" alt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bằng</a:t>
            </a:r>
            <a:r>
              <a:rPr lang="en-US" alt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0.</a:t>
            </a:r>
          </a:p>
        </p:txBody>
      </p:sp>
      <p:sp>
        <p:nvSpPr>
          <p:cNvPr id="5167" name="Text Box 47"/>
          <p:cNvSpPr txBox="1">
            <a:spLocks noChangeArrowheads="1"/>
          </p:cNvSpPr>
          <p:nvPr/>
        </p:nvSpPr>
        <p:spPr bwMode="auto">
          <a:xfrm>
            <a:off x="2743200" y="3276600"/>
            <a:ext cx="5334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</a:rPr>
              <a:t>*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Hạ</a:t>
            </a:r>
            <a:r>
              <a:rPr lang="en-US" altLang="en-US" sz="2800" b="1" dirty="0">
                <a:latin typeface="Times New Roman" pitchFamily="18" charset="0"/>
              </a:rPr>
              <a:t> 1; 1 chia 6 </a:t>
            </a:r>
            <a:r>
              <a:rPr lang="en-US" altLang="en-US" sz="2800" b="1" dirty="0" err="1">
                <a:latin typeface="Times New Roman" pitchFamily="18" charset="0"/>
              </a:rPr>
              <a:t>được</a:t>
            </a:r>
            <a:r>
              <a:rPr lang="en-US" altLang="en-US" sz="2800" b="1" dirty="0">
                <a:latin typeface="Times New Roman" pitchFamily="18" charset="0"/>
              </a:rPr>
              <a:t> 0, </a:t>
            </a:r>
            <a:r>
              <a:rPr lang="en-US" altLang="en-US" sz="2800" b="1" dirty="0" err="1">
                <a:latin typeface="Times New Roman" pitchFamily="18" charset="0"/>
              </a:rPr>
              <a:t>viết</a:t>
            </a:r>
            <a:r>
              <a:rPr lang="en-US" altLang="en-US" sz="2800" b="1" dirty="0">
                <a:latin typeface="Times New Roman" pitchFamily="18" charset="0"/>
              </a:rPr>
              <a:t> 0. </a:t>
            </a:r>
          </a:p>
        </p:txBody>
      </p:sp>
      <p:sp>
        <p:nvSpPr>
          <p:cNvPr id="5168" name="Text Box 48"/>
          <p:cNvSpPr txBox="1">
            <a:spLocks noChangeArrowheads="1"/>
          </p:cNvSpPr>
          <p:nvPr/>
        </p:nvSpPr>
        <p:spPr bwMode="auto">
          <a:xfrm>
            <a:off x="2971800" y="3733800"/>
            <a:ext cx="5105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dirty="0"/>
              <a:t> </a:t>
            </a:r>
            <a:r>
              <a:rPr lang="en-US" altLang="en-US" sz="2800" b="1" dirty="0">
                <a:latin typeface="Times New Roman" pitchFamily="18" charset="0"/>
              </a:rPr>
              <a:t>0 </a:t>
            </a:r>
            <a:r>
              <a:rPr lang="en-US" altLang="en-US" sz="2800" b="1" dirty="0" err="1">
                <a:latin typeface="Times New Roman" pitchFamily="18" charset="0"/>
              </a:rPr>
              <a:t>nhân</a:t>
            </a:r>
            <a:r>
              <a:rPr lang="en-US" altLang="en-US" sz="2800" b="1" dirty="0">
                <a:latin typeface="Times New Roman" pitchFamily="18" charset="0"/>
              </a:rPr>
              <a:t> 6 </a:t>
            </a:r>
            <a:r>
              <a:rPr lang="en-US" altLang="en-US" sz="2800" b="1" dirty="0" err="1">
                <a:latin typeface="Times New Roman" pitchFamily="18" charset="0"/>
              </a:rPr>
              <a:t>bằng</a:t>
            </a:r>
            <a:r>
              <a:rPr lang="en-US" altLang="en-US" sz="2800" b="1" dirty="0">
                <a:latin typeface="Times New Roman" pitchFamily="18" charset="0"/>
              </a:rPr>
              <a:t> 0; 1 </a:t>
            </a:r>
            <a:r>
              <a:rPr lang="en-US" altLang="en-US" sz="2800" b="1" dirty="0" err="1">
                <a:latin typeface="Times New Roman" pitchFamily="18" charset="0"/>
              </a:rPr>
              <a:t>trừ</a:t>
            </a:r>
            <a:r>
              <a:rPr lang="en-US" altLang="en-US" sz="2800" b="1" dirty="0">
                <a:latin typeface="Times New Roman" pitchFamily="18" charset="0"/>
              </a:rPr>
              <a:t> 0 </a:t>
            </a:r>
            <a:r>
              <a:rPr lang="en-US" altLang="en-US" sz="2800" b="1" dirty="0" err="1">
                <a:latin typeface="Times New Roman" pitchFamily="18" charset="0"/>
              </a:rPr>
              <a:t>bằng</a:t>
            </a:r>
            <a:r>
              <a:rPr lang="en-US" altLang="en-US" sz="2800" b="1" dirty="0">
                <a:latin typeface="Times New Roman" pitchFamily="18" charset="0"/>
              </a:rPr>
              <a:t> 1.</a:t>
            </a:r>
          </a:p>
        </p:txBody>
      </p:sp>
      <p:sp>
        <p:nvSpPr>
          <p:cNvPr id="5169" name="Text Box 49"/>
          <p:cNvSpPr txBox="1">
            <a:spLocks noChangeArrowheads="1"/>
          </p:cNvSpPr>
          <p:nvPr/>
        </p:nvSpPr>
        <p:spPr bwMode="auto">
          <a:xfrm>
            <a:off x="2743200" y="4265613"/>
            <a:ext cx="6629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</a:rPr>
              <a:t>*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Hạ</a:t>
            </a:r>
            <a:r>
              <a:rPr lang="en-US" altLang="en-US" sz="2800" b="1" dirty="0">
                <a:latin typeface="Times New Roman" pitchFamily="18" charset="0"/>
              </a:rPr>
              <a:t> 8 </a:t>
            </a:r>
            <a:r>
              <a:rPr lang="en-US" altLang="en-US" sz="2800" b="1" dirty="0" err="1">
                <a:latin typeface="Times New Roman" pitchFamily="18" charset="0"/>
              </a:rPr>
              <a:t>được</a:t>
            </a:r>
            <a:r>
              <a:rPr lang="en-US" altLang="en-US" sz="2800" b="1" dirty="0">
                <a:latin typeface="Times New Roman" pitchFamily="18" charset="0"/>
              </a:rPr>
              <a:t> 18, 18 chia 6 </a:t>
            </a:r>
            <a:r>
              <a:rPr lang="en-US" altLang="en-US" sz="2800" b="1" dirty="0" err="1">
                <a:latin typeface="Times New Roman" pitchFamily="18" charset="0"/>
              </a:rPr>
              <a:t>được</a:t>
            </a:r>
            <a:r>
              <a:rPr lang="en-US" altLang="en-US" sz="2800" b="1" dirty="0">
                <a:latin typeface="Times New Roman" pitchFamily="18" charset="0"/>
              </a:rPr>
              <a:t> 3, </a:t>
            </a:r>
            <a:r>
              <a:rPr lang="en-US" altLang="en-US" sz="2800" b="1" dirty="0" err="1">
                <a:latin typeface="Times New Roman" pitchFamily="18" charset="0"/>
              </a:rPr>
              <a:t>viết</a:t>
            </a:r>
            <a:r>
              <a:rPr lang="en-US" altLang="en-US" sz="2800" b="1" dirty="0">
                <a:latin typeface="Times New Roman" pitchFamily="18" charset="0"/>
              </a:rPr>
              <a:t> 3.</a:t>
            </a:r>
          </a:p>
        </p:txBody>
      </p:sp>
      <p:sp>
        <p:nvSpPr>
          <p:cNvPr id="5171" name="Text Box 51"/>
          <p:cNvSpPr txBox="1">
            <a:spLocks noChangeArrowheads="1"/>
          </p:cNvSpPr>
          <p:nvPr/>
        </p:nvSpPr>
        <p:spPr bwMode="auto">
          <a:xfrm>
            <a:off x="2971800" y="4738688"/>
            <a:ext cx="5867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3 </a:t>
            </a:r>
            <a:r>
              <a:rPr lang="en-US" alt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nhân</a:t>
            </a:r>
            <a:r>
              <a:rPr lang="en-US" alt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6 </a:t>
            </a:r>
            <a:r>
              <a:rPr lang="en-US" alt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bằng</a:t>
            </a:r>
            <a:r>
              <a:rPr lang="en-US" alt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18, 18 </a:t>
            </a:r>
            <a:r>
              <a:rPr lang="en-US" alt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trừ</a:t>
            </a:r>
            <a:r>
              <a:rPr lang="en-US" alt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18 </a:t>
            </a:r>
            <a:r>
              <a:rPr lang="en-US" alt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bằng</a:t>
            </a:r>
            <a:r>
              <a:rPr lang="en-US" alt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0</a:t>
            </a:r>
          </a:p>
        </p:txBody>
      </p:sp>
      <p:sp>
        <p:nvSpPr>
          <p:cNvPr id="5172" name="Text Box 52"/>
          <p:cNvSpPr txBox="1">
            <a:spLocks noChangeArrowheads="1"/>
          </p:cNvSpPr>
          <p:nvPr/>
        </p:nvSpPr>
        <p:spPr bwMode="auto">
          <a:xfrm>
            <a:off x="304800" y="5272088"/>
            <a:ext cx="2743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4218 : 6 = 703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5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5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5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5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5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5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7" dur="500"/>
                                        <p:tgtEl>
                                          <p:spTgt spid="5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2" dur="500"/>
                                        <p:tgtEl>
                                          <p:spTgt spid="5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7" dur="500"/>
                                        <p:tgtEl>
                                          <p:spTgt spid="5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2" dur="500"/>
                                        <p:tgtEl>
                                          <p:spTgt spid="5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7" dur="500"/>
                                        <p:tgtEl>
                                          <p:spTgt spid="5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2" dur="500"/>
                                        <p:tgtEl>
                                          <p:spTgt spid="5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7" dur="500"/>
                                        <p:tgtEl>
                                          <p:spTgt spid="5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2" dur="500"/>
                                        <p:tgtEl>
                                          <p:spTgt spid="5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7" dur="500"/>
                                        <p:tgtEl>
                                          <p:spTgt spid="5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2" dur="500"/>
                                        <p:tgtEl>
                                          <p:spTgt spid="5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7" dur="500"/>
                                        <p:tgtEl>
                                          <p:spTgt spid="5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2000"/>
                                        <p:tgtEl>
                                          <p:spTgt spid="5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2000"/>
                                        <p:tgtEl>
                                          <p:spTgt spid="5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2000"/>
                                        <p:tgtEl>
                                          <p:spTgt spid="5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2000"/>
                                        <p:tgtEl>
                                          <p:spTgt spid="5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2000"/>
                                        <p:tgtEl>
                                          <p:spTgt spid="5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2000"/>
                                        <p:tgtEl>
                                          <p:spTgt spid="5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2000"/>
                                        <p:tgtEl>
                                          <p:spTgt spid="5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6" grpId="0"/>
      <p:bldP spid="5137" grpId="0"/>
      <p:bldP spid="5138" grpId="0"/>
      <p:bldP spid="5139" grpId="0" animBg="1"/>
      <p:bldP spid="5141" grpId="0" animBg="1"/>
      <p:bldP spid="5143" grpId="0"/>
      <p:bldP spid="5144" grpId="0"/>
      <p:bldP spid="5145" grpId="0"/>
      <p:bldP spid="5146" grpId="0"/>
      <p:bldP spid="5147" grpId="0"/>
      <p:bldP spid="5149" grpId="0"/>
      <p:bldP spid="5150" grpId="0"/>
      <p:bldP spid="5153" grpId="0"/>
      <p:bldP spid="5154" grpId="0"/>
      <p:bldP spid="5155" grpId="0"/>
      <p:bldP spid="5156" grpId="0"/>
      <p:bldP spid="5158" grpId="0"/>
      <p:bldP spid="5160" grpId="0"/>
      <p:bldP spid="5161" grpId="0"/>
      <p:bldP spid="5162" grpId="0"/>
      <p:bldP spid="5164" grpId="0"/>
      <p:bldP spid="5165" grpId="0"/>
      <p:bldP spid="5166" grpId="0"/>
      <p:bldP spid="5167" grpId="0"/>
      <p:bldP spid="5168" grpId="0"/>
      <p:bldP spid="5169" grpId="0"/>
      <p:bldP spid="5171" grpId="0"/>
      <p:bldP spid="517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1000" r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304800" y="1981200"/>
            <a:ext cx="3276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latin typeface="Times New Roman" pitchFamily="18" charset="0"/>
              </a:rPr>
              <a:t>b) 2407 : 4 = ?</a:t>
            </a:r>
          </a:p>
        </p:txBody>
      </p:sp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1971675" y="2927350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latin typeface="Times New Roman" pitchFamily="18" charset="0"/>
              </a:rPr>
              <a:t>4</a:t>
            </a:r>
          </a:p>
        </p:txBody>
      </p:sp>
      <p:sp>
        <p:nvSpPr>
          <p:cNvPr id="6167" name="Text Box 23"/>
          <p:cNvSpPr txBox="1">
            <a:spLocks noChangeArrowheads="1"/>
          </p:cNvSpPr>
          <p:nvPr/>
        </p:nvSpPr>
        <p:spPr bwMode="auto">
          <a:xfrm>
            <a:off x="685800" y="2971800"/>
            <a:ext cx="99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latin typeface="Times New Roman" pitchFamily="18" charset="0"/>
              </a:rPr>
              <a:t>2407      </a:t>
            </a:r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1752600" y="2949575"/>
            <a:ext cx="1066800" cy="1066800"/>
            <a:chOff x="1104" y="2640"/>
            <a:chExt cx="672" cy="672"/>
          </a:xfrm>
        </p:grpSpPr>
        <p:sp>
          <p:nvSpPr>
            <p:cNvPr id="7199" name="Line 27"/>
            <p:cNvSpPr>
              <a:spLocks noChangeShapeType="1"/>
            </p:cNvSpPr>
            <p:nvPr/>
          </p:nvSpPr>
          <p:spPr bwMode="auto">
            <a:xfrm>
              <a:off x="1104" y="2640"/>
              <a:ext cx="0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0" name="Line 29"/>
            <p:cNvSpPr>
              <a:spLocks noChangeShapeType="1"/>
            </p:cNvSpPr>
            <p:nvPr/>
          </p:nvSpPr>
          <p:spPr bwMode="auto">
            <a:xfrm>
              <a:off x="1104" y="292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75" name="Text Box 31"/>
          <p:cNvSpPr txBox="1">
            <a:spLocks noChangeArrowheads="1"/>
          </p:cNvSpPr>
          <p:nvPr/>
        </p:nvSpPr>
        <p:spPr bwMode="auto">
          <a:xfrm>
            <a:off x="688975" y="2971800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6176" name="Text Box 32"/>
          <p:cNvSpPr txBox="1">
            <a:spLocks noChangeArrowheads="1"/>
          </p:cNvSpPr>
          <p:nvPr/>
        </p:nvSpPr>
        <p:spPr bwMode="auto">
          <a:xfrm>
            <a:off x="860425" y="2971800"/>
            <a:ext cx="45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6181" name="Text Box 37"/>
          <p:cNvSpPr txBox="1">
            <a:spLocks noChangeArrowheads="1"/>
          </p:cNvSpPr>
          <p:nvPr/>
        </p:nvSpPr>
        <p:spPr bwMode="auto">
          <a:xfrm>
            <a:off x="1882775" y="3406775"/>
            <a:ext cx="304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latin typeface="Times New Roman" pitchFamily="18" charset="0"/>
              </a:rPr>
              <a:t>6</a:t>
            </a:r>
          </a:p>
        </p:txBody>
      </p:sp>
      <p:sp>
        <p:nvSpPr>
          <p:cNvPr id="6182" name="Text Box 38"/>
          <p:cNvSpPr txBox="1">
            <a:spLocks noChangeArrowheads="1"/>
          </p:cNvSpPr>
          <p:nvPr/>
        </p:nvSpPr>
        <p:spPr bwMode="auto">
          <a:xfrm>
            <a:off x="3124200" y="2819400"/>
            <a:ext cx="4038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</a:rPr>
              <a:t>*</a:t>
            </a:r>
            <a:r>
              <a:rPr lang="en-US" altLang="en-US" sz="2800" b="1" dirty="0">
                <a:latin typeface="Times New Roman" pitchFamily="18" charset="0"/>
              </a:rPr>
              <a:t> 24 chia 4 </a:t>
            </a:r>
            <a:r>
              <a:rPr lang="en-US" altLang="en-US" sz="2800" b="1" dirty="0" err="1">
                <a:latin typeface="Times New Roman" pitchFamily="18" charset="0"/>
              </a:rPr>
              <a:t>được</a:t>
            </a:r>
            <a:r>
              <a:rPr lang="en-US" altLang="en-US" sz="2800" b="1" dirty="0">
                <a:latin typeface="Times New Roman" pitchFamily="18" charset="0"/>
              </a:rPr>
              <a:t> 6, </a:t>
            </a:r>
            <a:r>
              <a:rPr lang="en-US" altLang="en-US" sz="2800" b="1" dirty="0" err="1">
                <a:latin typeface="Times New Roman" pitchFamily="18" charset="0"/>
              </a:rPr>
              <a:t>viết</a:t>
            </a:r>
            <a:r>
              <a:rPr lang="en-US" altLang="en-US" sz="2800" b="1" dirty="0">
                <a:latin typeface="Times New Roman" pitchFamily="18" charset="0"/>
              </a:rPr>
              <a:t> 6.</a:t>
            </a:r>
          </a:p>
        </p:txBody>
      </p:sp>
      <p:sp>
        <p:nvSpPr>
          <p:cNvPr id="6183" name="Text Box 39"/>
          <p:cNvSpPr txBox="1">
            <a:spLocks noChangeArrowheads="1"/>
          </p:cNvSpPr>
          <p:nvPr/>
        </p:nvSpPr>
        <p:spPr bwMode="auto">
          <a:xfrm>
            <a:off x="1879600" y="3406775"/>
            <a:ext cx="45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6</a:t>
            </a:r>
          </a:p>
        </p:txBody>
      </p:sp>
      <p:sp>
        <p:nvSpPr>
          <p:cNvPr id="6184" name="Text Box 40"/>
          <p:cNvSpPr txBox="1">
            <a:spLocks noChangeArrowheads="1"/>
          </p:cNvSpPr>
          <p:nvPr/>
        </p:nvSpPr>
        <p:spPr bwMode="auto">
          <a:xfrm>
            <a:off x="882650" y="3406775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latin typeface="Times New Roman" pitchFamily="18" charset="0"/>
              </a:rPr>
              <a:t>0</a:t>
            </a:r>
          </a:p>
        </p:txBody>
      </p:sp>
      <p:sp>
        <p:nvSpPr>
          <p:cNvPr id="6185" name="Text Box 41"/>
          <p:cNvSpPr txBox="1">
            <a:spLocks noChangeArrowheads="1"/>
          </p:cNvSpPr>
          <p:nvPr/>
        </p:nvSpPr>
        <p:spPr bwMode="auto">
          <a:xfrm>
            <a:off x="3460750" y="3286125"/>
            <a:ext cx="5638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6 </a:t>
            </a:r>
            <a:r>
              <a:rPr lang="en-US" alt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nhân</a:t>
            </a:r>
            <a:r>
              <a:rPr lang="en-US" alt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4 </a:t>
            </a:r>
            <a:r>
              <a:rPr lang="en-US" alt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bằng</a:t>
            </a:r>
            <a:r>
              <a:rPr lang="en-US" alt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24; 24 </a:t>
            </a:r>
            <a:r>
              <a:rPr lang="en-US" alt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trừ</a:t>
            </a:r>
            <a:r>
              <a:rPr lang="en-US" alt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24 </a:t>
            </a:r>
            <a:r>
              <a:rPr lang="en-US" alt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bằng</a:t>
            </a:r>
            <a:r>
              <a:rPr lang="en-US" alt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0.</a:t>
            </a:r>
          </a:p>
        </p:txBody>
      </p:sp>
      <p:sp>
        <p:nvSpPr>
          <p:cNvPr id="6186" name="Text Box 42"/>
          <p:cNvSpPr txBox="1">
            <a:spLocks noChangeArrowheads="1"/>
          </p:cNvSpPr>
          <p:nvPr/>
        </p:nvSpPr>
        <p:spPr bwMode="auto">
          <a:xfrm>
            <a:off x="1044575" y="2971800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6187" name="Text Box 43"/>
          <p:cNvSpPr txBox="1">
            <a:spLocks noChangeArrowheads="1"/>
          </p:cNvSpPr>
          <p:nvPr/>
        </p:nvSpPr>
        <p:spPr bwMode="auto">
          <a:xfrm>
            <a:off x="1066800" y="3397250"/>
            <a:ext cx="304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6189" name="Text Box 45"/>
          <p:cNvSpPr txBox="1">
            <a:spLocks noChangeArrowheads="1"/>
          </p:cNvSpPr>
          <p:nvPr/>
        </p:nvSpPr>
        <p:spPr bwMode="auto">
          <a:xfrm>
            <a:off x="2101850" y="3409950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chemeClr val="tx2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6190" name="Text Box 46"/>
          <p:cNvSpPr txBox="1">
            <a:spLocks noChangeArrowheads="1"/>
          </p:cNvSpPr>
          <p:nvPr/>
        </p:nvSpPr>
        <p:spPr bwMode="auto">
          <a:xfrm>
            <a:off x="3187700" y="3756025"/>
            <a:ext cx="5486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</a:rPr>
              <a:t>*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Hạ</a:t>
            </a:r>
            <a:r>
              <a:rPr lang="en-US" altLang="en-US" sz="2800" b="1" dirty="0">
                <a:latin typeface="Times New Roman" pitchFamily="18" charset="0"/>
              </a:rPr>
              <a:t> 0; 0 chia 4 </a:t>
            </a:r>
            <a:r>
              <a:rPr lang="en-US" altLang="en-US" sz="2800" b="1" dirty="0" err="1">
                <a:latin typeface="Times New Roman" pitchFamily="18" charset="0"/>
              </a:rPr>
              <a:t>được</a:t>
            </a:r>
            <a:r>
              <a:rPr lang="en-US" altLang="en-US" sz="2800" b="1" dirty="0">
                <a:latin typeface="Times New Roman" pitchFamily="18" charset="0"/>
              </a:rPr>
              <a:t> 0, </a:t>
            </a:r>
            <a:r>
              <a:rPr lang="en-US" altLang="en-US" sz="2800" b="1" dirty="0" err="1">
                <a:latin typeface="Times New Roman" pitchFamily="18" charset="0"/>
              </a:rPr>
              <a:t>viết</a:t>
            </a:r>
            <a:r>
              <a:rPr lang="en-US" altLang="en-US" sz="2800" b="1" dirty="0">
                <a:latin typeface="Times New Roman" pitchFamily="18" charset="0"/>
              </a:rPr>
              <a:t> 0.</a:t>
            </a:r>
          </a:p>
        </p:txBody>
      </p:sp>
      <p:sp>
        <p:nvSpPr>
          <p:cNvPr id="6191" name="Text Box 47"/>
          <p:cNvSpPr txBox="1">
            <a:spLocks noChangeArrowheads="1"/>
          </p:cNvSpPr>
          <p:nvPr/>
        </p:nvSpPr>
        <p:spPr bwMode="auto">
          <a:xfrm>
            <a:off x="2101850" y="3406775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6192" name="Text Box 48"/>
          <p:cNvSpPr txBox="1">
            <a:spLocks noChangeArrowheads="1"/>
          </p:cNvSpPr>
          <p:nvPr/>
        </p:nvSpPr>
        <p:spPr bwMode="auto">
          <a:xfrm>
            <a:off x="1066800" y="3787775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latin typeface="Times New Roman" pitchFamily="18" charset="0"/>
              </a:rPr>
              <a:t>0</a:t>
            </a:r>
          </a:p>
        </p:txBody>
      </p:sp>
      <p:sp>
        <p:nvSpPr>
          <p:cNvPr id="6193" name="Text Box 49"/>
          <p:cNvSpPr txBox="1">
            <a:spLocks noChangeArrowheads="1"/>
          </p:cNvSpPr>
          <p:nvPr/>
        </p:nvSpPr>
        <p:spPr bwMode="auto">
          <a:xfrm>
            <a:off x="1219200" y="2971800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7</a:t>
            </a:r>
          </a:p>
        </p:txBody>
      </p:sp>
      <p:sp>
        <p:nvSpPr>
          <p:cNvPr id="6194" name="Text Box 50"/>
          <p:cNvSpPr txBox="1">
            <a:spLocks noChangeArrowheads="1"/>
          </p:cNvSpPr>
          <p:nvPr/>
        </p:nvSpPr>
        <p:spPr bwMode="auto">
          <a:xfrm>
            <a:off x="1250950" y="3800475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7</a:t>
            </a:r>
          </a:p>
        </p:txBody>
      </p:sp>
      <p:sp>
        <p:nvSpPr>
          <p:cNvPr id="6195" name="Text Box 51"/>
          <p:cNvSpPr txBox="1">
            <a:spLocks noChangeArrowheads="1"/>
          </p:cNvSpPr>
          <p:nvPr/>
        </p:nvSpPr>
        <p:spPr bwMode="auto">
          <a:xfrm>
            <a:off x="3473450" y="4191000"/>
            <a:ext cx="533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latin typeface="Times New Roman" pitchFamily="18" charset="0"/>
              </a:rPr>
              <a:t>0 nhân 4 bằng 0, 0 trừ 0 bằng 0.</a:t>
            </a:r>
          </a:p>
        </p:txBody>
      </p:sp>
      <p:sp>
        <p:nvSpPr>
          <p:cNvPr id="6196" name="Text Box 52"/>
          <p:cNvSpPr txBox="1">
            <a:spLocks noChangeArrowheads="1"/>
          </p:cNvSpPr>
          <p:nvPr/>
        </p:nvSpPr>
        <p:spPr bwMode="auto">
          <a:xfrm>
            <a:off x="2295525" y="3406775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latin typeface="Times New Roman" pitchFamily="18" charset="0"/>
              </a:rPr>
              <a:t>1</a:t>
            </a:r>
          </a:p>
        </p:txBody>
      </p:sp>
      <p:sp>
        <p:nvSpPr>
          <p:cNvPr id="6197" name="Text Box 53"/>
          <p:cNvSpPr txBox="1">
            <a:spLocks noChangeArrowheads="1"/>
          </p:cNvSpPr>
          <p:nvPr/>
        </p:nvSpPr>
        <p:spPr bwMode="auto">
          <a:xfrm>
            <a:off x="3232150" y="4632325"/>
            <a:ext cx="5486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</a:rPr>
              <a:t>*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Hạ</a:t>
            </a:r>
            <a:r>
              <a:rPr lang="en-US" altLang="en-US" sz="2800" b="1" dirty="0">
                <a:latin typeface="Times New Roman" pitchFamily="18" charset="0"/>
              </a:rPr>
              <a:t> 7; 7 chia 4 </a:t>
            </a:r>
            <a:r>
              <a:rPr lang="en-US" altLang="en-US" sz="2800" b="1" dirty="0" err="1">
                <a:latin typeface="Times New Roman" pitchFamily="18" charset="0"/>
              </a:rPr>
              <a:t>được</a:t>
            </a:r>
            <a:r>
              <a:rPr lang="en-US" altLang="en-US" sz="2800" b="1" dirty="0">
                <a:latin typeface="Times New Roman" pitchFamily="18" charset="0"/>
              </a:rPr>
              <a:t> 1, </a:t>
            </a:r>
            <a:r>
              <a:rPr lang="en-US" altLang="en-US" sz="2800" b="1" dirty="0" err="1">
                <a:latin typeface="Times New Roman" pitchFamily="18" charset="0"/>
              </a:rPr>
              <a:t>viết</a:t>
            </a:r>
            <a:r>
              <a:rPr lang="en-US" altLang="en-US" sz="2800" b="1" dirty="0">
                <a:latin typeface="Times New Roman" pitchFamily="18" charset="0"/>
              </a:rPr>
              <a:t> 1.</a:t>
            </a:r>
          </a:p>
        </p:txBody>
      </p:sp>
      <p:sp>
        <p:nvSpPr>
          <p:cNvPr id="6198" name="Text Box 54"/>
          <p:cNvSpPr txBox="1">
            <a:spLocks noChangeArrowheads="1"/>
          </p:cNvSpPr>
          <p:nvPr/>
        </p:nvSpPr>
        <p:spPr bwMode="auto">
          <a:xfrm>
            <a:off x="2308225" y="3406775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6199" name="Text Box 55"/>
          <p:cNvSpPr txBox="1">
            <a:spLocks noChangeArrowheads="1"/>
          </p:cNvSpPr>
          <p:nvPr/>
        </p:nvSpPr>
        <p:spPr bwMode="auto">
          <a:xfrm>
            <a:off x="1285875" y="4178300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latin typeface="Times New Roman" pitchFamily="18" charset="0"/>
              </a:rPr>
              <a:t>3</a:t>
            </a:r>
          </a:p>
        </p:txBody>
      </p:sp>
      <p:sp>
        <p:nvSpPr>
          <p:cNvPr id="6200" name="Text Box 56"/>
          <p:cNvSpPr txBox="1">
            <a:spLocks noChangeArrowheads="1"/>
          </p:cNvSpPr>
          <p:nvPr/>
        </p:nvSpPr>
        <p:spPr bwMode="auto">
          <a:xfrm>
            <a:off x="3473450" y="5103813"/>
            <a:ext cx="5410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latin typeface="Times New Roman" pitchFamily="18" charset="0"/>
              </a:rPr>
              <a:t>1 nhân 4 bằng 4; 7 trừ 4 bằng 3.</a:t>
            </a:r>
          </a:p>
        </p:txBody>
      </p:sp>
      <p:sp>
        <p:nvSpPr>
          <p:cNvPr id="6201" name="Text Box 57"/>
          <p:cNvSpPr txBox="1">
            <a:spLocks noChangeArrowheads="1"/>
          </p:cNvSpPr>
          <p:nvPr/>
        </p:nvSpPr>
        <p:spPr bwMode="auto">
          <a:xfrm>
            <a:off x="838200" y="5648325"/>
            <a:ext cx="3429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2407 : 4 = 601 (dư 3)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6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6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6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6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6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6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6" dur="1000"/>
                                        <p:tgtEl>
                                          <p:spTgt spid="6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6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6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6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8" dur="1000"/>
                                        <p:tgtEl>
                                          <p:spTgt spid="6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6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6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5" dur="1000"/>
                                        <p:tgtEl>
                                          <p:spTgt spid="6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6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6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2" dur="1000"/>
                                        <p:tgtEl>
                                          <p:spTgt spid="6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6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6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6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6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9" dur="1000"/>
                                        <p:tgtEl>
                                          <p:spTgt spid="6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2000"/>
                                        <p:tgtEl>
                                          <p:spTgt spid="6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6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6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1" dur="1000"/>
                                        <p:tgtEl>
                                          <p:spTgt spid="6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6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6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8" dur="1000"/>
                                        <p:tgtEl>
                                          <p:spTgt spid="6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6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6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5" dur="1000"/>
                                        <p:tgtEl>
                                          <p:spTgt spid="6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2000"/>
                                        <p:tgtEl>
                                          <p:spTgt spid="6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2000"/>
                                        <p:tgtEl>
                                          <p:spTgt spid="6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6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6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2" dur="1000"/>
                                        <p:tgtEl>
                                          <p:spTgt spid="6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2000"/>
                                        <p:tgtEl>
                                          <p:spTgt spid="6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6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6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4" dur="1000"/>
                                        <p:tgtEl>
                                          <p:spTgt spid="6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/>
      <p:bldP spid="6157" grpId="0"/>
      <p:bldP spid="6167" grpId="0"/>
      <p:bldP spid="6175" grpId="0"/>
      <p:bldP spid="6176" grpId="0"/>
      <p:bldP spid="6181" grpId="0"/>
      <p:bldP spid="6182" grpId="0"/>
      <p:bldP spid="6183" grpId="0"/>
      <p:bldP spid="6184" grpId="0"/>
      <p:bldP spid="6185" grpId="0"/>
      <p:bldP spid="6186" grpId="0"/>
      <p:bldP spid="6187" grpId="0"/>
      <p:bldP spid="6189" grpId="0"/>
      <p:bldP spid="6190" grpId="0"/>
      <p:bldP spid="6191" grpId="0"/>
      <p:bldP spid="6192" grpId="0"/>
      <p:bldP spid="6193" grpId="0"/>
      <p:bldP spid="6194" grpId="0"/>
      <p:bldP spid="6195" grpId="0"/>
      <p:bldP spid="6196" grpId="0"/>
      <p:bldP spid="6197" grpId="0"/>
      <p:bldP spid="6198" grpId="0"/>
      <p:bldP spid="6199" grpId="0"/>
      <p:bldP spid="6200" grpId="0"/>
      <p:bldP spid="620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" y="457200"/>
            <a:ext cx="8763000" cy="1285875"/>
          </a:xfrm>
        </p:spPr>
        <p:txBody>
          <a:bodyPr/>
          <a:lstStyle/>
          <a:p>
            <a:r>
              <a:rPr lang="en-US" sz="4000" b="1" dirty="0" err="1">
                <a:solidFill>
                  <a:schemeClr val="tx1"/>
                </a:solidFill>
              </a:rPr>
              <a:t>Các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bước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thực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hiện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smtClean="0">
                <a:solidFill>
                  <a:schemeClr val="tx1"/>
                </a:solidFill>
              </a:rPr>
              <a:t>chia </a:t>
            </a:r>
            <a:r>
              <a:rPr lang="en-US" sz="4000" b="1" dirty="0" err="1" smtClean="0">
                <a:solidFill>
                  <a:schemeClr val="tx1"/>
                </a:solidFill>
              </a:rPr>
              <a:t>số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có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bốn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chữ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số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cho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số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có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một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chữ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số</a:t>
            </a:r>
            <a:r>
              <a:rPr lang="en-US" sz="4000" b="1" dirty="0" smtClean="0">
                <a:solidFill>
                  <a:schemeClr val="tx1"/>
                </a:solidFill>
              </a:rPr>
              <a:t>:</a:t>
            </a:r>
            <a:endParaRPr lang="vi-VN" sz="4000" b="1" dirty="0">
              <a:solidFill>
                <a:schemeClr val="tx1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2057400"/>
            <a:ext cx="9144000" cy="3276600"/>
          </a:xfrm>
        </p:spPr>
        <p:txBody>
          <a:bodyPr>
            <a:noAutofit/>
          </a:bodyPr>
          <a:lstStyle/>
          <a:p>
            <a:pPr algn="l">
              <a:defRPr/>
            </a:pPr>
            <a:r>
              <a:rPr lang="en-US" sz="3200" b="1" dirty="0" err="1">
                <a:solidFill>
                  <a:srgbClr val="C00000"/>
                </a:solidFill>
                <a:latin typeface="HP001 4 hàng" pitchFamily="34" charset="0"/>
              </a:rPr>
              <a:t>Bước</a:t>
            </a:r>
            <a:r>
              <a:rPr lang="en-US" sz="3200" b="1" dirty="0">
                <a:solidFill>
                  <a:srgbClr val="C00000"/>
                </a:solidFill>
                <a:latin typeface="HP001 4 hàng" pitchFamily="34" charset="0"/>
              </a:rPr>
              <a:t> 1: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Đặt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tính</a:t>
            </a:r>
            <a:endParaRPr lang="en-US" sz="3200" b="1" dirty="0" smtClean="0">
              <a:solidFill>
                <a:srgbClr val="FF0000"/>
              </a:solidFill>
              <a:latin typeface="HP001 4 hàng" pitchFamily="34" charset="0"/>
            </a:endParaRPr>
          </a:p>
          <a:p>
            <a:pPr algn="l">
              <a:defRPr/>
            </a:pPr>
            <a:r>
              <a:rPr lang="en-US" sz="3200" b="1" dirty="0" err="1" smtClean="0">
                <a:solidFill>
                  <a:srgbClr val="C00000"/>
                </a:solidFill>
                <a:latin typeface="HP001 4 hàng" pitchFamily="34" charset="0"/>
              </a:rPr>
              <a:t>Bước</a:t>
            </a:r>
            <a:r>
              <a:rPr lang="en-US" sz="3200" b="1" dirty="0" smtClean="0">
                <a:solidFill>
                  <a:srgbClr val="C00000"/>
                </a:solidFill>
                <a:latin typeface="HP001 4 hàng" pitchFamily="34" charset="0"/>
              </a:rPr>
              <a:t> </a:t>
            </a:r>
            <a:r>
              <a:rPr lang="en-US" sz="3200" b="1" dirty="0">
                <a:solidFill>
                  <a:srgbClr val="C00000"/>
                </a:solidFill>
                <a:latin typeface="HP001 4 hàng" pitchFamily="34" charset="0"/>
              </a:rPr>
              <a:t>2: 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Chia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theo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thứ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tự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từ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trái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sang </a:t>
            </a: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phải</a:t>
            </a:r>
            <a:endParaRPr lang="en-US" sz="3200" b="1" dirty="0">
              <a:solidFill>
                <a:srgbClr val="FF0000"/>
              </a:solidFill>
              <a:latin typeface="HP001 4 hàng" pitchFamily="34" charset="0"/>
            </a:endParaRPr>
          </a:p>
          <a:p>
            <a:pPr algn="l">
              <a:defRPr/>
            </a:pPr>
            <a:endParaRPr lang="en-US" sz="3200" b="1" u="sng" dirty="0" smtClean="0">
              <a:solidFill>
                <a:srgbClr val="C00000"/>
              </a:solidFill>
              <a:latin typeface="HP001 4 hàng" pitchFamily="34" charset="0"/>
            </a:endParaRPr>
          </a:p>
          <a:p>
            <a:pPr algn="l">
              <a:defRPr/>
            </a:pPr>
            <a:r>
              <a:rPr lang="en-US" sz="3200" b="1" u="sng" dirty="0" err="1" smtClean="0">
                <a:solidFill>
                  <a:srgbClr val="C00000"/>
                </a:solidFill>
                <a:latin typeface="HP001 4 hàng" pitchFamily="34" charset="0"/>
              </a:rPr>
              <a:t>Lưu</a:t>
            </a:r>
            <a:r>
              <a:rPr lang="en-US" sz="3200" b="1" u="sng" dirty="0" smtClean="0">
                <a:solidFill>
                  <a:srgbClr val="C00000"/>
                </a:solidFill>
                <a:latin typeface="HP001 4 hàng" pitchFamily="34" charset="0"/>
              </a:rPr>
              <a:t> </a:t>
            </a:r>
            <a:r>
              <a:rPr lang="en-US" sz="3200" b="1" u="sng" dirty="0">
                <a:solidFill>
                  <a:srgbClr val="C00000"/>
                </a:solidFill>
                <a:latin typeface="HP001 4 hàng" pitchFamily="34" charset="0"/>
              </a:rPr>
              <a:t>ý</a:t>
            </a:r>
            <a:r>
              <a:rPr lang="en-US" sz="3200" b="1" dirty="0">
                <a:solidFill>
                  <a:srgbClr val="C00000"/>
                </a:solidFill>
                <a:latin typeface="HP001 4 hàng" pitchFamily="34" charset="0"/>
              </a:rPr>
              <a:t>: 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Ở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lần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chia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thứ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hai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hoặc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thứ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ba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,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số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bị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chia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bé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hơn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số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chia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thì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viết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0 ở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thương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theo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lần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chia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đó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.</a:t>
            </a:r>
            <a:endParaRPr lang="en-US" sz="3200" b="1" dirty="0" smtClean="0">
              <a:solidFill>
                <a:schemeClr val="tx1"/>
              </a:solidFill>
              <a:latin typeface="HP001 4 hàng" pitchFamily="34" charset="0"/>
            </a:endParaRPr>
          </a:p>
          <a:p>
            <a:pPr algn="l">
              <a:defRPr/>
            </a:pP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             </a:t>
            </a:r>
            <a:endParaRPr lang="en-US" sz="3200" b="1" dirty="0">
              <a:solidFill>
                <a:srgbClr val="FF0000"/>
              </a:solidFill>
              <a:latin typeface="HP001 4 hàng" pitchFamily="34" charset="0"/>
            </a:endParaRPr>
          </a:p>
          <a:p>
            <a:endParaRPr lang="vi-VN" sz="3200" dirty="0"/>
          </a:p>
        </p:txBody>
      </p:sp>
    </p:spTree>
    <p:extLst>
      <p:ext uri="{BB962C8B-B14F-4D97-AF65-F5344CB8AC3E}">
        <p14:creationId xmlns:p14="http://schemas.microsoft.com/office/powerpoint/2010/main" val="296436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1000" r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358774" y="444787"/>
            <a:ext cx="253682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4000" dirty="0" err="1">
                <a:latin typeface="Times New Roman" pitchFamily="18" charset="0"/>
              </a:rPr>
              <a:t>Thực</a:t>
            </a:r>
            <a:r>
              <a:rPr lang="en-US" altLang="en-US" sz="4000" dirty="0">
                <a:latin typeface="Times New Roman" pitchFamily="18" charset="0"/>
              </a:rPr>
              <a:t> </a:t>
            </a:r>
            <a:r>
              <a:rPr lang="en-US" altLang="en-US" sz="4000" dirty="0" err="1">
                <a:latin typeface="Times New Roman" pitchFamily="18" charset="0"/>
              </a:rPr>
              <a:t>hành</a:t>
            </a:r>
            <a:r>
              <a:rPr lang="en-US" altLang="en-US" sz="4000" dirty="0">
                <a:latin typeface="Times New Roman" pitchFamily="18" charset="0"/>
              </a:rPr>
              <a:t> </a:t>
            </a:r>
          </a:p>
        </p:txBody>
      </p:sp>
      <p:sp>
        <p:nvSpPr>
          <p:cNvPr id="7175" name="Oval 7"/>
          <p:cNvSpPr>
            <a:spLocks noChangeArrowheads="1"/>
          </p:cNvSpPr>
          <p:nvPr/>
        </p:nvSpPr>
        <p:spPr bwMode="auto">
          <a:xfrm>
            <a:off x="206375" y="1447800"/>
            <a:ext cx="1241425" cy="838200"/>
          </a:xfrm>
          <a:prstGeom prst="ellipse">
            <a:avLst/>
          </a:prstGeom>
          <a:solidFill>
            <a:schemeClr val="bg1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altLang="en-US" sz="2800" b="1" u="sng" dirty="0" err="1">
                <a:solidFill>
                  <a:srgbClr val="FF0000"/>
                </a:solidFill>
                <a:latin typeface="Times New Roman" pitchFamily="18" charset="0"/>
              </a:rPr>
              <a:t>Bài</a:t>
            </a:r>
            <a:r>
              <a:rPr lang="en-US" altLang="en-US" sz="2800" b="1" u="sng" dirty="0">
                <a:solidFill>
                  <a:srgbClr val="FF0000"/>
                </a:solidFill>
                <a:latin typeface="Times New Roman" pitchFamily="18" charset="0"/>
              </a:rPr>
              <a:t> 1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</a:rPr>
              <a:t>:</a:t>
            </a:r>
            <a:endParaRPr lang="en-US" altLang="en-US" sz="2800" b="1" u="sng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1447800" y="1600200"/>
            <a:ext cx="3200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</a:rPr>
              <a:t>Đặt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</a:rPr>
              <a:t>tính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</a:rPr>
              <a:t>rồi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</a:rPr>
              <a:t>tính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</a:rPr>
              <a:t> :</a:t>
            </a: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469185" y="3276600"/>
            <a:ext cx="815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2800" b="1">
                <a:latin typeface="Times New Roman" pitchFamily="18" charset="0"/>
              </a:rPr>
              <a:t>a) 3224 : 4       1516 : 3         b) 2819 : 7          1865 : 6                                                            </a:t>
            </a:r>
          </a:p>
        </p:txBody>
      </p:sp>
      <p:grpSp>
        <p:nvGrpSpPr>
          <p:cNvPr id="2" name="Group 46"/>
          <p:cNvGrpSpPr>
            <a:grpSpLocks/>
          </p:cNvGrpSpPr>
          <p:nvPr/>
        </p:nvGrpSpPr>
        <p:grpSpPr bwMode="auto">
          <a:xfrm>
            <a:off x="0" y="4292600"/>
            <a:ext cx="2286000" cy="1754188"/>
            <a:chOff x="0" y="2592"/>
            <a:chExt cx="1440" cy="1105"/>
          </a:xfrm>
        </p:grpSpPr>
        <p:sp>
          <p:nvSpPr>
            <p:cNvPr id="8226" name="Text Box 10"/>
            <p:cNvSpPr txBox="1">
              <a:spLocks noChangeArrowheads="1"/>
            </p:cNvSpPr>
            <p:nvPr/>
          </p:nvSpPr>
          <p:spPr bwMode="auto">
            <a:xfrm>
              <a:off x="0" y="2592"/>
              <a:ext cx="96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 sz="2800" b="1">
                  <a:latin typeface="Times New Roman" pitchFamily="18" charset="0"/>
                </a:rPr>
                <a:t>a) 3224   </a:t>
              </a:r>
            </a:p>
          </p:txBody>
        </p:sp>
        <p:sp>
          <p:nvSpPr>
            <p:cNvPr id="8227" name="Text Box 24"/>
            <p:cNvSpPr txBox="1">
              <a:spLocks noChangeArrowheads="1"/>
            </p:cNvSpPr>
            <p:nvPr/>
          </p:nvSpPr>
          <p:spPr bwMode="auto">
            <a:xfrm>
              <a:off x="960" y="2592"/>
              <a:ext cx="19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 sz="2800" b="1">
                  <a:solidFill>
                    <a:schemeClr val="tx2"/>
                  </a:solidFill>
                </a:rPr>
                <a:t>4</a:t>
              </a:r>
            </a:p>
          </p:txBody>
        </p:sp>
        <p:sp>
          <p:nvSpPr>
            <p:cNvPr id="8228" name="Text Box 26"/>
            <p:cNvSpPr txBox="1">
              <a:spLocks noChangeArrowheads="1"/>
            </p:cNvSpPr>
            <p:nvPr/>
          </p:nvSpPr>
          <p:spPr bwMode="auto">
            <a:xfrm>
              <a:off x="226" y="2832"/>
              <a:ext cx="864" cy="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itchFamily="18" charset="0"/>
                </a:rPr>
                <a:t>  </a:t>
              </a:r>
              <a:r>
                <a:rPr lang="en-US" altLang="en-US" sz="2800" b="1" dirty="0">
                  <a:latin typeface="Times New Roman" pitchFamily="18" charset="0"/>
                </a:rPr>
                <a:t>02</a:t>
              </a:r>
            </a:p>
            <a:p>
              <a:pPr eaLnBrk="1" hangingPunct="1"/>
              <a:r>
                <a:rPr lang="en-US" altLang="en-US" sz="2800" b="1" dirty="0">
                  <a:latin typeface="Times New Roman" pitchFamily="18" charset="0"/>
                </a:rPr>
                <a:t>    24</a:t>
              </a:r>
            </a:p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itchFamily="18" charset="0"/>
                </a:rPr>
                <a:t>      0</a:t>
              </a:r>
            </a:p>
          </p:txBody>
        </p:sp>
        <p:sp>
          <p:nvSpPr>
            <p:cNvPr id="8229" name="Text Box 27"/>
            <p:cNvSpPr txBox="1">
              <a:spLocks noChangeArrowheads="1"/>
            </p:cNvSpPr>
            <p:nvPr/>
          </p:nvSpPr>
          <p:spPr bwMode="auto">
            <a:xfrm>
              <a:off x="912" y="2866"/>
              <a:ext cx="48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 sz="2800" b="1">
                  <a:solidFill>
                    <a:srgbClr val="FF0000"/>
                  </a:solidFill>
                  <a:latin typeface="Times New Roman" pitchFamily="18" charset="0"/>
                </a:rPr>
                <a:t>806</a:t>
              </a:r>
            </a:p>
          </p:txBody>
        </p:sp>
        <p:grpSp>
          <p:nvGrpSpPr>
            <p:cNvPr id="8230" name="Group 43"/>
            <p:cNvGrpSpPr>
              <a:grpSpLocks/>
            </p:cNvGrpSpPr>
            <p:nvPr/>
          </p:nvGrpSpPr>
          <p:grpSpPr bwMode="auto">
            <a:xfrm>
              <a:off x="864" y="2640"/>
              <a:ext cx="576" cy="576"/>
              <a:chOff x="1392" y="3120"/>
              <a:chExt cx="816" cy="576"/>
            </a:xfrm>
          </p:grpSpPr>
          <p:sp>
            <p:nvSpPr>
              <p:cNvPr id="8231" name="Line 44"/>
              <p:cNvSpPr>
                <a:spLocks noChangeShapeType="1"/>
              </p:cNvSpPr>
              <p:nvPr/>
            </p:nvSpPr>
            <p:spPr bwMode="auto">
              <a:xfrm>
                <a:off x="1392" y="3360"/>
                <a:ext cx="8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2" name="Line 45"/>
              <p:cNvSpPr>
                <a:spLocks noChangeShapeType="1"/>
              </p:cNvSpPr>
              <p:nvPr/>
            </p:nvSpPr>
            <p:spPr bwMode="auto">
              <a:xfrm>
                <a:off x="1392" y="3120"/>
                <a:ext cx="0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4" name="Group 50"/>
          <p:cNvGrpSpPr>
            <a:grpSpLocks/>
          </p:cNvGrpSpPr>
          <p:nvPr/>
        </p:nvGrpSpPr>
        <p:grpSpPr bwMode="auto">
          <a:xfrm>
            <a:off x="2590800" y="4248150"/>
            <a:ext cx="1905000" cy="1754188"/>
            <a:chOff x="1632" y="2592"/>
            <a:chExt cx="1200" cy="1105"/>
          </a:xfrm>
        </p:grpSpPr>
        <p:sp>
          <p:nvSpPr>
            <p:cNvPr id="8219" name="Text Box 30"/>
            <p:cNvSpPr txBox="1">
              <a:spLocks noChangeArrowheads="1"/>
            </p:cNvSpPr>
            <p:nvPr/>
          </p:nvSpPr>
          <p:spPr bwMode="auto">
            <a:xfrm>
              <a:off x="1632" y="2592"/>
              <a:ext cx="57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 sz="2800" b="1">
                  <a:latin typeface="Times New Roman" pitchFamily="18" charset="0"/>
                </a:rPr>
                <a:t>1516</a:t>
              </a:r>
            </a:p>
          </p:txBody>
        </p:sp>
        <p:sp>
          <p:nvSpPr>
            <p:cNvPr id="8220" name="Text Box 31"/>
            <p:cNvSpPr txBox="1">
              <a:spLocks noChangeArrowheads="1"/>
            </p:cNvSpPr>
            <p:nvPr/>
          </p:nvSpPr>
          <p:spPr bwMode="auto">
            <a:xfrm>
              <a:off x="2344" y="2592"/>
              <a:ext cx="24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 sz="2800" b="1"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8221" name="Text Box 32"/>
            <p:cNvSpPr txBox="1">
              <a:spLocks noChangeArrowheads="1"/>
            </p:cNvSpPr>
            <p:nvPr/>
          </p:nvSpPr>
          <p:spPr bwMode="auto">
            <a:xfrm>
              <a:off x="1680" y="2832"/>
              <a:ext cx="768" cy="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itchFamily="18" charset="0"/>
                </a:rPr>
                <a:t> </a:t>
              </a:r>
              <a:r>
                <a:rPr lang="en-US" altLang="en-US" sz="2800" b="1" dirty="0">
                  <a:latin typeface="Times New Roman" pitchFamily="18" charset="0"/>
                </a:rPr>
                <a:t>01</a:t>
              </a:r>
            </a:p>
            <a:p>
              <a:pPr eaLnBrk="1" hangingPunct="1"/>
              <a:r>
                <a:rPr lang="en-US" altLang="en-US" sz="2800" b="1" dirty="0">
                  <a:latin typeface="Times New Roman" pitchFamily="18" charset="0"/>
                </a:rPr>
                <a:t>   16</a:t>
              </a:r>
            </a:p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itchFamily="18" charset="0"/>
                </a:rPr>
                <a:t>     1</a:t>
              </a:r>
            </a:p>
          </p:txBody>
        </p:sp>
        <p:sp>
          <p:nvSpPr>
            <p:cNvPr id="8222" name="Text Box 33"/>
            <p:cNvSpPr txBox="1">
              <a:spLocks noChangeArrowheads="1"/>
            </p:cNvSpPr>
            <p:nvPr/>
          </p:nvSpPr>
          <p:spPr bwMode="auto">
            <a:xfrm>
              <a:off x="2310" y="2872"/>
              <a:ext cx="48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 sz="2800" b="1">
                  <a:solidFill>
                    <a:srgbClr val="FF0000"/>
                  </a:solidFill>
                  <a:latin typeface="Times New Roman" pitchFamily="18" charset="0"/>
                </a:rPr>
                <a:t>505</a:t>
              </a:r>
            </a:p>
          </p:txBody>
        </p:sp>
        <p:grpSp>
          <p:nvGrpSpPr>
            <p:cNvPr id="8223" name="Group 47"/>
            <p:cNvGrpSpPr>
              <a:grpSpLocks/>
            </p:cNvGrpSpPr>
            <p:nvPr/>
          </p:nvGrpSpPr>
          <p:grpSpPr bwMode="auto">
            <a:xfrm>
              <a:off x="2256" y="2640"/>
              <a:ext cx="576" cy="576"/>
              <a:chOff x="1392" y="3120"/>
              <a:chExt cx="816" cy="576"/>
            </a:xfrm>
          </p:grpSpPr>
          <p:sp>
            <p:nvSpPr>
              <p:cNvPr id="8224" name="Line 48"/>
              <p:cNvSpPr>
                <a:spLocks noChangeShapeType="1"/>
              </p:cNvSpPr>
              <p:nvPr/>
            </p:nvSpPr>
            <p:spPr bwMode="auto">
              <a:xfrm>
                <a:off x="1392" y="3360"/>
                <a:ext cx="8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5" name="Line 49"/>
              <p:cNvSpPr>
                <a:spLocks noChangeShapeType="1"/>
              </p:cNvSpPr>
              <p:nvPr/>
            </p:nvSpPr>
            <p:spPr bwMode="auto">
              <a:xfrm>
                <a:off x="1392" y="3120"/>
                <a:ext cx="0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6" name="Group 61"/>
          <p:cNvGrpSpPr>
            <a:grpSpLocks/>
          </p:cNvGrpSpPr>
          <p:nvPr/>
        </p:nvGrpSpPr>
        <p:grpSpPr bwMode="auto">
          <a:xfrm>
            <a:off x="4648200" y="4225925"/>
            <a:ext cx="2241550" cy="1754188"/>
            <a:chOff x="2928" y="2592"/>
            <a:chExt cx="1412" cy="1105"/>
          </a:xfrm>
        </p:grpSpPr>
        <p:sp>
          <p:nvSpPr>
            <p:cNvPr id="8212" name="Text Box 51"/>
            <p:cNvSpPr txBox="1">
              <a:spLocks noChangeArrowheads="1"/>
            </p:cNvSpPr>
            <p:nvPr/>
          </p:nvSpPr>
          <p:spPr bwMode="auto">
            <a:xfrm>
              <a:off x="2928" y="2592"/>
              <a:ext cx="86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 sz="2800" b="1">
                  <a:latin typeface="Times New Roman" pitchFamily="18" charset="0"/>
                </a:rPr>
                <a:t>b) 2819</a:t>
              </a:r>
            </a:p>
          </p:txBody>
        </p:sp>
        <p:sp>
          <p:nvSpPr>
            <p:cNvPr id="8213" name="Text Box 52"/>
            <p:cNvSpPr txBox="1">
              <a:spLocks noChangeArrowheads="1"/>
            </p:cNvSpPr>
            <p:nvPr/>
          </p:nvSpPr>
          <p:spPr bwMode="auto">
            <a:xfrm>
              <a:off x="3888" y="2592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 sz="2800" b="1">
                  <a:latin typeface="Times New Roman" pitchFamily="18" charset="0"/>
                </a:rPr>
                <a:t>7</a:t>
              </a:r>
            </a:p>
          </p:txBody>
        </p:sp>
        <p:sp>
          <p:nvSpPr>
            <p:cNvPr id="8214" name="Text Box 54"/>
            <p:cNvSpPr txBox="1">
              <a:spLocks noChangeArrowheads="1"/>
            </p:cNvSpPr>
            <p:nvPr/>
          </p:nvSpPr>
          <p:spPr bwMode="auto">
            <a:xfrm>
              <a:off x="3264" y="2832"/>
              <a:ext cx="590" cy="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altLang="en-US" sz="2800" b="1" dirty="0">
                  <a:latin typeface="Times New Roman" pitchFamily="18" charset="0"/>
                </a:rPr>
                <a:t> 01</a:t>
              </a:r>
            </a:p>
            <a:p>
              <a:pPr eaLnBrk="1" hangingPunct="1"/>
              <a:r>
                <a:rPr lang="en-US" altLang="en-US" sz="2800" b="1" dirty="0">
                  <a:latin typeface="Times New Roman" pitchFamily="18" charset="0"/>
                </a:rPr>
                <a:t>   19</a:t>
              </a:r>
            </a:p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itchFamily="18" charset="0"/>
                </a:rPr>
                <a:t>     5</a:t>
              </a:r>
            </a:p>
          </p:txBody>
        </p:sp>
        <p:sp>
          <p:nvSpPr>
            <p:cNvPr id="8215" name="Text Box 55"/>
            <p:cNvSpPr txBox="1">
              <a:spLocks noChangeArrowheads="1"/>
            </p:cNvSpPr>
            <p:nvPr/>
          </p:nvSpPr>
          <p:spPr bwMode="auto">
            <a:xfrm>
              <a:off x="3860" y="2872"/>
              <a:ext cx="48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 sz="2800" b="1">
                  <a:solidFill>
                    <a:srgbClr val="FF0000"/>
                  </a:solidFill>
                  <a:latin typeface="Times New Roman" pitchFamily="18" charset="0"/>
                </a:rPr>
                <a:t>402</a:t>
              </a:r>
            </a:p>
          </p:txBody>
        </p:sp>
        <p:grpSp>
          <p:nvGrpSpPr>
            <p:cNvPr id="8216" name="Group 60"/>
            <p:cNvGrpSpPr>
              <a:grpSpLocks/>
            </p:cNvGrpSpPr>
            <p:nvPr/>
          </p:nvGrpSpPr>
          <p:grpSpPr bwMode="auto">
            <a:xfrm>
              <a:off x="3792" y="2640"/>
              <a:ext cx="528" cy="528"/>
              <a:chOff x="3840" y="2640"/>
              <a:chExt cx="528" cy="528"/>
            </a:xfrm>
          </p:grpSpPr>
          <p:sp>
            <p:nvSpPr>
              <p:cNvPr id="8217" name="Line 58"/>
              <p:cNvSpPr>
                <a:spLocks noChangeShapeType="1"/>
              </p:cNvSpPr>
              <p:nvPr/>
            </p:nvSpPr>
            <p:spPr bwMode="auto">
              <a:xfrm>
                <a:off x="3840" y="2640"/>
                <a:ext cx="0" cy="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8" name="Line 59"/>
              <p:cNvSpPr>
                <a:spLocks noChangeShapeType="1"/>
              </p:cNvSpPr>
              <p:nvPr/>
            </p:nvSpPr>
            <p:spPr bwMode="auto">
              <a:xfrm>
                <a:off x="3840" y="2880"/>
                <a:ext cx="52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8" name="Group 72"/>
          <p:cNvGrpSpPr>
            <a:grpSpLocks/>
          </p:cNvGrpSpPr>
          <p:nvPr/>
        </p:nvGrpSpPr>
        <p:grpSpPr bwMode="auto">
          <a:xfrm>
            <a:off x="7159625" y="4225925"/>
            <a:ext cx="1828800" cy="1716088"/>
            <a:chOff x="4464" y="2588"/>
            <a:chExt cx="1152" cy="1081"/>
          </a:xfrm>
        </p:grpSpPr>
        <p:sp>
          <p:nvSpPr>
            <p:cNvPr id="8205" name="Text Box 62"/>
            <p:cNvSpPr txBox="1">
              <a:spLocks noChangeArrowheads="1"/>
            </p:cNvSpPr>
            <p:nvPr/>
          </p:nvSpPr>
          <p:spPr bwMode="auto">
            <a:xfrm>
              <a:off x="4464" y="2588"/>
              <a:ext cx="57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 sz="2800" b="1">
                  <a:latin typeface="Times New Roman" pitchFamily="18" charset="0"/>
                </a:rPr>
                <a:t>1865</a:t>
              </a:r>
            </a:p>
          </p:txBody>
        </p:sp>
        <p:sp>
          <p:nvSpPr>
            <p:cNvPr id="8206" name="Text Box 64"/>
            <p:cNvSpPr txBox="1">
              <a:spLocks noChangeArrowheads="1"/>
            </p:cNvSpPr>
            <p:nvPr/>
          </p:nvSpPr>
          <p:spPr bwMode="auto">
            <a:xfrm>
              <a:off x="5110" y="2592"/>
              <a:ext cx="24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 sz="2800" b="1">
                  <a:latin typeface="Times New Roman" pitchFamily="18" charset="0"/>
                </a:rPr>
                <a:t>6</a:t>
              </a:r>
            </a:p>
          </p:txBody>
        </p:sp>
        <p:grpSp>
          <p:nvGrpSpPr>
            <p:cNvPr id="8207" name="Group 69"/>
            <p:cNvGrpSpPr>
              <a:grpSpLocks/>
            </p:cNvGrpSpPr>
            <p:nvPr/>
          </p:nvGrpSpPr>
          <p:grpSpPr bwMode="auto">
            <a:xfrm>
              <a:off x="5018" y="2592"/>
              <a:ext cx="528" cy="624"/>
              <a:chOff x="5136" y="2640"/>
              <a:chExt cx="624" cy="624"/>
            </a:xfrm>
          </p:grpSpPr>
          <p:sp>
            <p:nvSpPr>
              <p:cNvPr id="8210" name="Line 67"/>
              <p:cNvSpPr>
                <a:spLocks noChangeShapeType="1"/>
              </p:cNvSpPr>
              <p:nvPr/>
            </p:nvSpPr>
            <p:spPr bwMode="auto">
              <a:xfrm>
                <a:off x="5136" y="2640"/>
                <a:ext cx="0" cy="6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1" name="Line 68"/>
              <p:cNvSpPr>
                <a:spLocks noChangeShapeType="1"/>
              </p:cNvSpPr>
              <p:nvPr/>
            </p:nvSpPr>
            <p:spPr bwMode="auto">
              <a:xfrm>
                <a:off x="5136" y="292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208" name="Text Box 70"/>
            <p:cNvSpPr txBox="1">
              <a:spLocks noChangeArrowheads="1"/>
            </p:cNvSpPr>
            <p:nvPr/>
          </p:nvSpPr>
          <p:spPr bwMode="auto">
            <a:xfrm>
              <a:off x="4534" y="2804"/>
              <a:ext cx="576" cy="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itchFamily="18" charset="0"/>
                </a:rPr>
                <a:t> </a:t>
              </a:r>
              <a:r>
                <a:rPr lang="en-US" altLang="en-US" sz="2800" b="1" dirty="0">
                  <a:latin typeface="Times New Roman" pitchFamily="18" charset="0"/>
                </a:rPr>
                <a:t>06</a:t>
              </a:r>
            </a:p>
            <a:p>
              <a:pPr eaLnBrk="1" hangingPunct="1"/>
              <a:r>
                <a:rPr lang="en-US" altLang="en-US" sz="2800" b="1" dirty="0">
                  <a:latin typeface="Times New Roman" pitchFamily="18" charset="0"/>
                </a:rPr>
                <a:t>   05</a:t>
              </a:r>
            </a:p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itchFamily="18" charset="0"/>
                </a:rPr>
                <a:t>     5</a:t>
              </a:r>
            </a:p>
          </p:txBody>
        </p:sp>
        <p:sp>
          <p:nvSpPr>
            <p:cNvPr id="8209" name="Text Box 71"/>
            <p:cNvSpPr txBox="1">
              <a:spLocks noChangeArrowheads="1"/>
            </p:cNvSpPr>
            <p:nvPr/>
          </p:nvSpPr>
          <p:spPr bwMode="auto">
            <a:xfrm>
              <a:off x="5088" y="2832"/>
              <a:ext cx="52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 sz="2800" b="1">
                  <a:solidFill>
                    <a:srgbClr val="FF0000"/>
                  </a:solidFill>
                  <a:latin typeface="Times New Roman" pitchFamily="18" charset="0"/>
                </a:rPr>
                <a:t>310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4" grpId="0"/>
      <p:bldP spid="7175" grpId="0" animBg="1"/>
      <p:bldP spid="7176" grpId="0"/>
      <p:bldP spid="717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5CC0455-C2B0-465E-A19C-B2C777322092}" type="slidenum">
              <a:rPr lang="en-US" altLang="en-US" sz="1200">
                <a:solidFill>
                  <a:srgbClr val="D38E27"/>
                </a:solidFill>
              </a:rPr>
              <a:pPr/>
              <a:t>8</a:t>
            </a:fld>
            <a:endParaRPr lang="en-US" altLang="en-US" sz="1200">
              <a:solidFill>
                <a:srgbClr val="D38E27"/>
              </a:solidFill>
            </a:endParaRPr>
          </a:p>
        </p:txBody>
      </p:sp>
      <p:sp>
        <p:nvSpPr>
          <p:cNvPr id="33796" name="AutoShape 4"/>
          <p:cNvSpPr>
            <a:spLocks noChangeArrowheads="1"/>
          </p:cNvSpPr>
          <p:nvPr/>
        </p:nvSpPr>
        <p:spPr bwMode="auto">
          <a:xfrm>
            <a:off x="0" y="1524000"/>
            <a:ext cx="1295400" cy="838200"/>
          </a:xfrm>
          <a:prstGeom prst="irregularSeal1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</a:rPr>
              <a:t>Bài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</a:rPr>
              <a:t> 2</a:t>
            </a:r>
          </a:p>
        </p:txBody>
      </p:sp>
      <p:sp>
        <p:nvSpPr>
          <p:cNvPr id="33797" name="AutoShape 5"/>
          <p:cNvSpPr>
            <a:spLocks noChangeArrowheads="1"/>
          </p:cNvSpPr>
          <p:nvPr/>
        </p:nvSpPr>
        <p:spPr bwMode="auto">
          <a:xfrm>
            <a:off x="152400" y="2538413"/>
            <a:ext cx="8991600" cy="2286000"/>
          </a:xfrm>
          <a:prstGeom prst="flowChartTerminator">
            <a:avLst/>
          </a:prstGeom>
          <a:solidFill>
            <a:srgbClr val="FFFF66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r>
              <a:rPr lang="en-US" altLang="en-US" sz="2800" b="1" dirty="0" err="1">
                <a:latin typeface="Times New Roman" pitchFamily="18" charset="0"/>
              </a:rPr>
              <a:t>Một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đội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công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nhân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phải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sửa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quãng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đường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</a:p>
          <a:p>
            <a:pPr eaLnBrk="1" hangingPunct="1"/>
            <a:r>
              <a:rPr lang="en-US" altLang="en-US" sz="2800" b="1" dirty="0" err="1">
                <a:latin typeface="Times New Roman" pitchFamily="18" charset="0"/>
              </a:rPr>
              <a:t>dài</a:t>
            </a:r>
            <a:r>
              <a:rPr lang="en-US" altLang="en-US" sz="2800" b="1" dirty="0">
                <a:latin typeface="Times New Roman" pitchFamily="18" charset="0"/>
              </a:rPr>
              <a:t> 1215m, </a:t>
            </a:r>
            <a:r>
              <a:rPr lang="en-US" altLang="en-US" sz="2800" b="1" dirty="0" err="1">
                <a:latin typeface="Times New Roman" pitchFamily="18" charset="0"/>
              </a:rPr>
              <a:t>đội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đã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sửa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được</a:t>
            </a:r>
            <a:r>
              <a:rPr lang="en-US" altLang="en-US" sz="2800" b="1" dirty="0">
                <a:latin typeface="Times New Roman" pitchFamily="18" charset="0"/>
              </a:rPr>
              <a:t>     </a:t>
            </a:r>
            <a:r>
              <a:rPr lang="en-US" altLang="en-US" sz="2800" b="1" dirty="0" err="1">
                <a:latin typeface="Times New Roman" pitchFamily="18" charset="0"/>
              </a:rPr>
              <a:t>quãng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đường</a:t>
            </a:r>
            <a:r>
              <a:rPr lang="en-US" altLang="en-US" sz="2800" b="1" dirty="0">
                <a:latin typeface="Times New Roman" pitchFamily="18" charset="0"/>
              </a:rPr>
              <a:t>.</a:t>
            </a:r>
          </a:p>
          <a:p>
            <a:pPr eaLnBrk="1" hangingPunct="1"/>
            <a:endParaRPr lang="en-US" altLang="en-US" sz="2800" b="1" dirty="0">
              <a:latin typeface="Times New Roman" pitchFamily="18" charset="0"/>
            </a:endParaRPr>
          </a:p>
          <a:p>
            <a:pPr eaLnBrk="1" hangingPunct="1"/>
            <a:r>
              <a:rPr lang="en-US" altLang="en-US" sz="2800" b="1" dirty="0" err="1" smtClean="0">
                <a:latin typeface="Times New Roman" pitchFamily="18" charset="0"/>
              </a:rPr>
              <a:t>Hỏi</a:t>
            </a:r>
            <a:r>
              <a:rPr lang="en-US" altLang="en-US" sz="2800" b="1" dirty="0" smtClean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đội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công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nhân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đó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còn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phải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sửa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bao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</a:rPr>
              <a:t>nhiêu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</a:rPr>
              <a:t>mét</a:t>
            </a:r>
            <a:endParaRPr lang="en-US" altLang="en-US" sz="2800" b="1" dirty="0" smtClean="0">
              <a:latin typeface="Times New Roman" pitchFamily="18" charset="0"/>
            </a:endParaRPr>
          </a:p>
          <a:p>
            <a:pPr eaLnBrk="1" hangingPunct="1"/>
            <a:r>
              <a:rPr lang="en-US" altLang="en-US" sz="2800" b="1" dirty="0" smtClean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đường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nữa</a:t>
            </a:r>
            <a:r>
              <a:rPr lang="en-US" altLang="en-US" sz="2800" b="1" dirty="0">
                <a:latin typeface="Times New Roman" pitchFamily="18" charset="0"/>
              </a:rPr>
              <a:t> ?                </a:t>
            </a:r>
          </a:p>
        </p:txBody>
      </p:sp>
      <p:sp>
        <p:nvSpPr>
          <p:cNvPr id="33800" name="Line 8"/>
          <p:cNvSpPr>
            <a:spLocks noChangeShapeType="1"/>
          </p:cNvSpPr>
          <p:nvPr/>
        </p:nvSpPr>
        <p:spPr bwMode="auto">
          <a:xfrm flipV="1">
            <a:off x="3962400" y="3429000"/>
            <a:ext cx="32766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01" name="Line 9"/>
          <p:cNvSpPr>
            <a:spLocks noChangeShapeType="1"/>
          </p:cNvSpPr>
          <p:nvPr/>
        </p:nvSpPr>
        <p:spPr bwMode="auto">
          <a:xfrm>
            <a:off x="685800" y="3452813"/>
            <a:ext cx="15240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02" name="Line 10"/>
          <p:cNvSpPr>
            <a:spLocks noChangeShapeType="1"/>
          </p:cNvSpPr>
          <p:nvPr/>
        </p:nvSpPr>
        <p:spPr bwMode="auto">
          <a:xfrm>
            <a:off x="4267200" y="4291013"/>
            <a:ext cx="4038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6128341"/>
              </p:ext>
            </p:extLst>
          </p:nvPr>
        </p:nvGraphicFramePr>
        <p:xfrm>
          <a:off x="4953000" y="2895600"/>
          <a:ext cx="176212" cy="95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4" name="Equation" r:id="rId4" imgW="139639" imgH="393529" progId="Equation.3">
                  <p:embed/>
                </p:oleObj>
              </mc:Choice>
              <mc:Fallback>
                <p:oleObj name="Equation" r:id="rId4" imgW="139639" imgH="393529" progId="Equation.3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2895600"/>
                        <a:ext cx="176212" cy="9588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500"/>
                                        <p:tgtEl>
                                          <p:spTgt spid="33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500"/>
                                        <p:tgtEl>
                                          <p:spTgt spid="33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" dur="500"/>
                                        <p:tgtEl>
                                          <p:spTgt spid="33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6" grpId="0" animBg="1"/>
      <p:bldP spid="33797" grpId="0" animBg="1"/>
      <p:bldP spid="33800" grpId="0" animBg="1"/>
      <p:bldP spid="33801" grpId="0" animBg="1"/>
      <p:bldP spid="3380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3"/>
          <p:cNvSpPr>
            <a:spLocks noChangeArrowheads="1"/>
          </p:cNvSpPr>
          <p:nvPr/>
        </p:nvSpPr>
        <p:spPr bwMode="auto">
          <a:xfrm>
            <a:off x="0" y="1681163"/>
            <a:ext cx="1295400" cy="838200"/>
          </a:xfrm>
          <a:prstGeom prst="irregularSeal1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altLang="en-US" sz="2400" b="1" u="sng" dirty="0" err="1">
                <a:solidFill>
                  <a:srgbClr val="FF0000"/>
                </a:solidFill>
                <a:latin typeface="Times New Roman" pitchFamily="18" charset="0"/>
              </a:rPr>
              <a:t>Bài</a:t>
            </a:r>
            <a:r>
              <a:rPr lang="en-US" altLang="en-US" sz="2400" b="1" u="sng" dirty="0">
                <a:solidFill>
                  <a:srgbClr val="FF0000"/>
                </a:solidFill>
                <a:latin typeface="Times New Roman" pitchFamily="18" charset="0"/>
              </a:rPr>
              <a:t> 2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</a:rPr>
              <a:t>:</a:t>
            </a:r>
          </a:p>
        </p:txBody>
      </p:sp>
      <p:sp>
        <p:nvSpPr>
          <p:cNvPr id="10243" name="Line 10"/>
          <p:cNvSpPr>
            <a:spLocks noChangeShapeType="1"/>
          </p:cNvSpPr>
          <p:nvPr/>
        </p:nvSpPr>
        <p:spPr bwMode="auto">
          <a:xfrm>
            <a:off x="6248400" y="52578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4" name="Text Box 14"/>
          <p:cNvSpPr txBox="1">
            <a:spLocks noChangeArrowheads="1"/>
          </p:cNvSpPr>
          <p:nvPr/>
        </p:nvSpPr>
        <p:spPr bwMode="auto">
          <a:xfrm>
            <a:off x="1828800" y="5105400"/>
            <a:ext cx="9144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altLang="en-US" sz="1600" baseline="-2500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600200" y="3810000"/>
            <a:ext cx="55626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2800" b="1" u="sng">
                <a:solidFill>
                  <a:srgbClr val="0000CC"/>
                </a:solidFill>
                <a:latin typeface="Times New Roman" pitchFamily="18" charset="0"/>
              </a:rPr>
              <a:t>Bài giải</a:t>
            </a:r>
          </a:p>
          <a:p>
            <a:pPr algn="ctr" eaLnBrk="1" hangingPunct="1"/>
            <a:r>
              <a:rPr lang="en-US" altLang="en-US" sz="2800" b="1">
                <a:solidFill>
                  <a:srgbClr val="0000CC"/>
                </a:solidFill>
                <a:latin typeface="Times New Roman" pitchFamily="18" charset="0"/>
              </a:rPr>
              <a:t>Số mét đường đã sửa là :</a:t>
            </a:r>
          </a:p>
          <a:p>
            <a:pPr algn="ctr" eaLnBrk="1" hangingPunct="1"/>
            <a:r>
              <a:rPr lang="en-US" altLang="en-US" sz="2800" b="1">
                <a:solidFill>
                  <a:srgbClr val="0000CC"/>
                </a:solidFill>
                <a:latin typeface="Times New Roman" pitchFamily="18" charset="0"/>
              </a:rPr>
              <a:t>1215 : 3 = 405 (m)</a:t>
            </a:r>
          </a:p>
          <a:p>
            <a:pPr algn="ctr" eaLnBrk="1" hangingPunct="1"/>
            <a:r>
              <a:rPr lang="en-US" altLang="en-US" sz="2800" b="1">
                <a:solidFill>
                  <a:srgbClr val="0000CC"/>
                </a:solidFill>
                <a:latin typeface="Times New Roman" pitchFamily="18" charset="0"/>
              </a:rPr>
              <a:t>Số mét đường còn phải sửa là :</a:t>
            </a:r>
          </a:p>
          <a:p>
            <a:pPr algn="ctr" eaLnBrk="1" hangingPunct="1"/>
            <a:r>
              <a:rPr lang="en-US" altLang="en-US" sz="2800" b="1">
                <a:solidFill>
                  <a:srgbClr val="0000CC"/>
                </a:solidFill>
                <a:latin typeface="Times New Roman" pitchFamily="18" charset="0"/>
              </a:rPr>
              <a:t>1215 – 405 = 810 (m)</a:t>
            </a:r>
          </a:p>
          <a:p>
            <a:pPr algn="ctr" eaLnBrk="1" hangingPunct="1"/>
            <a:r>
              <a:rPr lang="en-US" altLang="en-US" sz="2800" b="1">
                <a:latin typeface="Times New Roman" pitchFamily="18" charset="0"/>
              </a:rPr>
              <a:t>                  </a:t>
            </a:r>
            <a:r>
              <a:rPr lang="en-US" altLang="en-US" sz="2800" b="1" u="sng">
                <a:solidFill>
                  <a:srgbClr val="0000CC"/>
                </a:solidFill>
                <a:latin typeface="Times New Roman" pitchFamily="18" charset="0"/>
              </a:rPr>
              <a:t>Đáp số </a:t>
            </a:r>
            <a:r>
              <a:rPr lang="en-US" altLang="en-US" sz="2800" b="1">
                <a:solidFill>
                  <a:srgbClr val="0000CC"/>
                </a:solidFill>
                <a:latin typeface="Times New Roman" pitchFamily="18" charset="0"/>
              </a:rPr>
              <a:t>: 810 m đường</a:t>
            </a:r>
            <a:r>
              <a:rPr lang="en-US" altLang="en-US" sz="2800" b="1">
                <a:latin typeface="Times New Roman" pitchFamily="18" charset="0"/>
              </a:rPr>
              <a:t> </a:t>
            </a:r>
          </a:p>
        </p:txBody>
      </p:sp>
      <p:sp>
        <p:nvSpPr>
          <p:cNvPr id="10246" name="Line 33"/>
          <p:cNvSpPr>
            <a:spLocks noChangeShapeType="1"/>
          </p:cNvSpPr>
          <p:nvPr/>
        </p:nvSpPr>
        <p:spPr bwMode="auto">
          <a:xfrm>
            <a:off x="4308475" y="32004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70"/>
          <p:cNvGrpSpPr>
            <a:grpSpLocks/>
          </p:cNvGrpSpPr>
          <p:nvPr/>
        </p:nvGrpSpPr>
        <p:grpSpPr bwMode="auto">
          <a:xfrm>
            <a:off x="2327275" y="3276600"/>
            <a:ext cx="1447800" cy="533400"/>
            <a:chOff x="2496" y="3840"/>
            <a:chExt cx="912" cy="336"/>
          </a:xfrm>
        </p:grpSpPr>
        <p:sp>
          <p:nvSpPr>
            <p:cNvPr id="10266" name="AutoShape 42"/>
            <p:cNvSpPr>
              <a:spLocks/>
            </p:cNvSpPr>
            <p:nvPr/>
          </p:nvSpPr>
          <p:spPr bwMode="auto">
            <a:xfrm rot="5400000">
              <a:off x="2880" y="3456"/>
              <a:ext cx="144" cy="912"/>
            </a:xfrm>
            <a:prstGeom prst="rightBrace">
              <a:avLst>
                <a:gd name="adj1" fmla="val 52778"/>
                <a:gd name="adj2" fmla="val 52301"/>
              </a:avLst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altLang="en-US"/>
            </a:p>
          </p:txBody>
        </p:sp>
        <p:sp>
          <p:nvSpPr>
            <p:cNvPr id="10267" name="Text Box 43"/>
            <p:cNvSpPr txBox="1">
              <a:spLocks noChangeArrowheads="1"/>
            </p:cNvSpPr>
            <p:nvPr/>
          </p:nvSpPr>
          <p:spPr bwMode="auto">
            <a:xfrm>
              <a:off x="2640" y="3945"/>
              <a:ext cx="5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en-US"/>
                <a:t>Đã sửa</a:t>
              </a:r>
            </a:p>
          </p:txBody>
        </p:sp>
      </p:grpSp>
      <p:sp>
        <p:nvSpPr>
          <p:cNvPr id="13" name="AutoShape 52"/>
          <p:cNvSpPr>
            <a:spLocks/>
          </p:cNvSpPr>
          <p:nvPr/>
        </p:nvSpPr>
        <p:spPr bwMode="auto">
          <a:xfrm rot="-5400000">
            <a:off x="4315620" y="789781"/>
            <a:ext cx="360362" cy="4308475"/>
          </a:xfrm>
          <a:prstGeom prst="rightBrace">
            <a:avLst>
              <a:gd name="adj1" fmla="val 99633"/>
              <a:gd name="adj2" fmla="val 52301"/>
            </a:avLst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pic>
        <p:nvPicPr>
          <p:cNvPr id="14" name="Picture 53" descr="questionbig_w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18075" y="3581400"/>
            <a:ext cx="533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 Box 54"/>
          <p:cNvSpPr txBox="1">
            <a:spLocks noChangeArrowheads="1"/>
          </p:cNvSpPr>
          <p:nvPr/>
        </p:nvSpPr>
        <p:spPr bwMode="auto">
          <a:xfrm>
            <a:off x="4038600" y="22098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/>
              <a:t>1215m</a:t>
            </a:r>
          </a:p>
        </p:txBody>
      </p:sp>
      <p:sp>
        <p:nvSpPr>
          <p:cNvPr id="16" name="AutoShape 58"/>
          <p:cNvSpPr>
            <a:spLocks/>
          </p:cNvSpPr>
          <p:nvPr/>
        </p:nvSpPr>
        <p:spPr bwMode="auto">
          <a:xfrm rot="5400000">
            <a:off x="5070475" y="1981200"/>
            <a:ext cx="381000" cy="2819400"/>
          </a:xfrm>
          <a:prstGeom prst="rightBrace">
            <a:avLst>
              <a:gd name="adj1" fmla="val 61667"/>
              <a:gd name="adj2" fmla="val 52301"/>
            </a:avLst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17" name="Text Box 59"/>
          <p:cNvSpPr txBox="1">
            <a:spLocks noChangeArrowheads="1"/>
          </p:cNvSpPr>
          <p:nvPr/>
        </p:nvSpPr>
        <p:spPr bwMode="auto">
          <a:xfrm>
            <a:off x="5375275" y="3505200"/>
            <a:ext cx="587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/>
              <a:t>m</a:t>
            </a:r>
          </a:p>
        </p:txBody>
      </p:sp>
      <p:sp>
        <p:nvSpPr>
          <p:cNvPr id="18" name="Text Box 60"/>
          <p:cNvSpPr txBox="1">
            <a:spLocks noChangeArrowheads="1"/>
          </p:cNvSpPr>
          <p:nvPr/>
        </p:nvSpPr>
        <p:spPr bwMode="auto">
          <a:xfrm>
            <a:off x="1219200" y="2065338"/>
            <a:ext cx="15573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u="sng"/>
              <a:t>Tóm tắt</a:t>
            </a:r>
            <a:r>
              <a:rPr lang="en-US" altLang="en-US" sz="2800"/>
              <a:t>:</a:t>
            </a:r>
          </a:p>
        </p:txBody>
      </p:sp>
      <p:sp>
        <p:nvSpPr>
          <p:cNvPr id="19" name="Line 67"/>
          <p:cNvSpPr>
            <a:spLocks noChangeShapeType="1"/>
          </p:cNvSpPr>
          <p:nvPr/>
        </p:nvSpPr>
        <p:spPr bwMode="auto">
          <a:xfrm flipH="1" flipV="1">
            <a:off x="2327275" y="3143250"/>
            <a:ext cx="43021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" name="Group 72"/>
          <p:cNvGrpSpPr>
            <a:grpSpLocks/>
          </p:cNvGrpSpPr>
          <p:nvPr/>
        </p:nvGrpSpPr>
        <p:grpSpPr bwMode="auto">
          <a:xfrm>
            <a:off x="2292350" y="2971800"/>
            <a:ext cx="4343400" cy="304800"/>
            <a:chOff x="912" y="3600"/>
            <a:chExt cx="2736" cy="192"/>
          </a:xfrm>
        </p:grpSpPr>
        <p:sp>
          <p:nvSpPr>
            <p:cNvPr id="10262" name="Line 73"/>
            <p:cNvSpPr>
              <a:spLocks noChangeShapeType="1"/>
            </p:cNvSpPr>
            <p:nvPr/>
          </p:nvSpPr>
          <p:spPr bwMode="auto">
            <a:xfrm>
              <a:off x="1877" y="3600"/>
              <a:ext cx="0" cy="183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263" name="Group 74"/>
            <p:cNvGrpSpPr>
              <a:grpSpLocks/>
            </p:cNvGrpSpPr>
            <p:nvPr/>
          </p:nvGrpSpPr>
          <p:grpSpPr bwMode="auto">
            <a:xfrm>
              <a:off x="912" y="3600"/>
              <a:ext cx="2736" cy="192"/>
              <a:chOff x="2688" y="3216"/>
              <a:chExt cx="2736" cy="192"/>
            </a:xfrm>
          </p:grpSpPr>
          <p:sp>
            <p:nvSpPr>
              <p:cNvPr id="10264" name="Line 75"/>
              <p:cNvSpPr>
                <a:spLocks noChangeShapeType="1"/>
              </p:cNvSpPr>
              <p:nvPr/>
            </p:nvSpPr>
            <p:spPr bwMode="auto">
              <a:xfrm flipH="1" flipV="1">
                <a:off x="2688" y="3312"/>
                <a:ext cx="2736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5" name="Line 76"/>
              <p:cNvSpPr>
                <a:spLocks noChangeShapeType="1"/>
              </p:cNvSpPr>
              <p:nvPr/>
            </p:nvSpPr>
            <p:spPr bwMode="auto">
              <a:xfrm>
                <a:off x="4560" y="3216"/>
                <a:ext cx="0" cy="192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5" name="Line 77"/>
          <p:cNvSpPr>
            <a:spLocks noChangeShapeType="1"/>
          </p:cNvSpPr>
          <p:nvPr/>
        </p:nvSpPr>
        <p:spPr bwMode="auto">
          <a:xfrm>
            <a:off x="2286000" y="3143250"/>
            <a:ext cx="1524000" cy="0"/>
          </a:xfrm>
          <a:prstGeom prst="line">
            <a:avLst/>
          </a:prstGeom>
          <a:noFill/>
          <a:ln w="57150">
            <a:solidFill>
              <a:srgbClr val="9900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" name="Line 78"/>
          <p:cNvSpPr>
            <a:spLocks noChangeShapeType="1"/>
          </p:cNvSpPr>
          <p:nvPr/>
        </p:nvSpPr>
        <p:spPr bwMode="auto">
          <a:xfrm>
            <a:off x="2312988" y="2971800"/>
            <a:ext cx="0" cy="304800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" name="Line 79"/>
          <p:cNvSpPr>
            <a:spLocks noChangeShapeType="1"/>
          </p:cNvSpPr>
          <p:nvPr/>
        </p:nvSpPr>
        <p:spPr bwMode="auto">
          <a:xfrm>
            <a:off x="6656388" y="2971800"/>
            <a:ext cx="0" cy="304800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repeatCount="400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9" presetID="7" presetClass="emph" presetSubtype="2" repeatCount="4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 animBg="1"/>
      <p:bldP spid="15" grpId="0"/>
      <p:bldP spid="16" grpId="0" animBg="1"/>
      <p:bldP spid="17" grpId="0"/>
      <p:bldP spid="19" grpId="0" animBg="1"/>
      <p:bldP spid="25" grpId="0" animBg="1"/>
      <p:bldP spid="26" grpId="0" animBg="1"/>
      <p:bldP spid="27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IOLETID" val="11966410"/>
  <p:tag name="VIOLETTITLE" val="Chia số có bốn chữ số cho số có một chữ số (tiếp theo)"/>
  <p:tag name="VIOLETLESSON" val="68"/>
  <p:tag name="VIOLETCATID" val="2194"/>
  <p:tag name="VIOLETSUBJECT" val="Toán học 3"/>
  <p:tag name="VIOLETAUTHORID" val="9513505"/>
  <p:tag name="VIOLETAUTHORNAME" val="dương thị bích nga"/>
  <p:tag name="VIOLETAUTHORAVATAR" val="no_avatar.jpg"/>
  <p:tag name="VIOLETAUTHORADDRESS" val="truong dai hoc tay nguyen - dak lak"/>
  <p:tag name="VIOLETDATE" val="2017-02-27 22:10:09"/>
  <p:tag name="VIOLETHIT" val="79"/>
  <p:tag name="VIOLETLIKE" val="0"/>
  <p:tag name="MMPROD_NEXTUNIQUEID" val="10012"/>
  <p:tag name="MMPROD_UIDATA" val="&lt;database version=&quot;7.0&quot;&gt;&lt;object type=&quot;1&quot; unique_id=&quot;10001&quot;&gt;&lt;object type=&quot;2&quot; unique_id=&quot;10180&quot;&gt;&lt;object type=&quot;3&quot; unique_id=&quot;10181&quot;&gt;&lt;property id=&quot;20148&quot; value=&quot;5&quot;/&gt;&lt;property id=&quot;20300&quot; value=&quot;Slide 1&quot;/&gt;&lt;property id=&quot;20307&quot; value=&quot;310&quot;/&gt;&lt;/object&gt;&lt;object type=&quot;3&quot; unique_id=&quot;10182&quot;&gt;&lt;property id=&quot;20148&quot; value=&quot;5&quot;/&gt;&lt;property id=&quot;20300&quot; value=&quot;Slide 2&quot;/&gt;&lt;property id=&quot;20307&quot; value=&quot;304&quot;/&gt;&lt;/object&gt;&lt;object type=&quot;3&quot; unique_id=&quot;10183&quot;&gt;&lt;property id=&quot;20148&quot; value=&quot;5&quot;/&gt;&lt;property id=&quot;20300&quot; value=&quot;Slide 3&quot;/&gt;&lt;property id=&quot;20307&quot; value=&quot;305&quot;/&gt;&lt;/object&gt;&lt;object type=&quot;3&quot; unique_id=&quot;10184&quot;&gt;&lt;property id=&quot;20148&quot; value=&quot;5&quot;/&gt;&lt;property id=&quot;20300&quot; value=&quot;Slide 4&quot;/&gt;&lt;property id=&quot;20307&quot; value=&quot;306&quot;/&gt;&lt;/object&gt;&lt;object type=&quot;3&quot; unique_id=&quot;10185&quot;&gt;&lt;property id=&quot;20148&quot; value=&quot;5&quot;/&gt;&lt;property id=&quot;20300&quot; value=&quot;Slide 5&quot;/&gt;&lt;property id=&quot;20307&quot; value=&quot;303&quot;/&gt;&lt;/object&gt;&lt;object type=&quot;3&quot; unique_id=&quot;10186&quot;&gt;&lt;property id=&quot;20148&quot; value=&quot;5&quot;/&gt;&lt;property id=&quot;20300&quot; value=&quot;Slide 6&quot;/&gt;&lt;property id=&quot;20307&quot; value=&quot;267&quot;/&gt;&lt;/object&gt;&lt;object type=&quot;3&quot; unique_id=&quot;10187&quot;&gt;&lt;property id=&quot;20148&quot; value=&quot;5&quot;/&gt;&lt;property id=&quot;20300&quot; value=&quot;Slide 7&quot;/&gt;&lt;property id=&quot;20307&quot; value=&quot;309&quot;/&gt;&lt;/object&gt;&lt;object type=&quot;3&quot; unique_id=&quot;10188&quot;&gt;&lt;property id=&quot;20148&quot; value=&quot;5&quot;/&gt;&lt;property id=&quot;20300&quot; value=&quot;Slide 8&quot;/&gt;&lt;property id=&quot;20307&quot; value=&quot;307&quot;/&gt;&lt;/object&gt;&lt;object type=&quot;3&quot; unique_id=&quot;10189&quot;&gt;&lt;property id=&quot;20148&quot; value=&quot;5&quot;/&gt;&lt;property id=&quot;20300&quot; value=&quot;Slide 9&quot;/&gt;&lt;property id=&quot;20307&quot; value=&quot;308&quot;/&gt;&lt;/object&gt;&lt;/object&gt;&lt;object type=&quot;8&quot; unique_id=&quot;10200&quot;&gt;&lt;/object&gt;&lt;/object&gt;&lt;/database&gt;"/>
  <p:tag name="SECTOMILLISECCONVERTED" val="1"/>
  <p:tag name="ISPRING_RESOURCE_PATHS_HASH_PRESENTER" val="c630ad68da70f0cbe1d48dbbcf821d298a64282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3217</TotalTime>
  <Words>708</Words>
  <Application>Microsoft Office PowerPoint</Application>
  <PresentationFormat>On-screen Show (4:3)</PresentationFormat>
  <Paragraphs>155</Paragraphs>
  <Slides>14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4" baseType="lpstr">
      <vt:lpstr>.VnTifani Heavy</vt:lpstr>
      <vt:lpstr>.VnTimeH</vt:lpstr>
      <vt:lpstr>Arial</vt:lpstr>
      <vt:lpstr>Calibri</vt:lpstr>
      <vt:lpstr>Calibri Light</vt:lpstr>
      <vt:lpstr>HP001 4 hàng</vt:lpstr>
      <vt:lpstr>Times New Roman</vt:lpstr>
      <vt:lpstr>Wingdings</vt:lpstr>
      <vt:lpstr>Office Theme</vt:lpstr>
      <vt:lpstr>Equation</vt:lpstr>
      <vt:lpstr>PowerPoint Presentation</vt:lpstr>
      <vt:lpstr>Thứ sáu ngày 25 tháng 2 năm 2022</vt:lpstr>
      <vt:lpstr>Mục tiêu</vt:lpstr>
      <vt:lpstr>PowerPoint Presentation</vt:lpstr>
      <vt:lpstr>PowerPoint Presentation</vt:lpstr>
      <vt:lpstr>Các bước thực hiện chia số có bốn chữ số cho số có một chữ số:</vt:lpstr>
      <vt:lpstr>PowerPoint Presentation</vt:lpstr>
      <vt:lpstr>PowerPoint Presentation</vt:lpstr>
      <vt:lpstr>PowerPoint Presentation</vt:lpstr>
      <vt:lpstr>PowerPoint Presentation</vt:lpstr>
      <vt:lpstr>Các bước thực hiện chia số có bốn chữ số cho số có một chữ số:</vt:lpstr>
      <vt:lpstr>Mục tiêu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dht</dc:creator>
  <cp:lastModifiedBy>AutoBVT</cp:lastModifiedBy>
  <cp:revision>256</cp:revision>
  <dcterms:created xsi:type="dcterms:W3CDTF">2008-12-14T06:11:37Z</dcterms:created>
  <dcterms:modified xsi:type="dcterms:W3CDTF">2022-02-17T11:16:31Z</dcterms:modified>
</cp:coreProperties>
</file>