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9" r:id="rId2"/>
    <p:sldId id="276" r:id="rId3"/>
    <p:sldId id="262" r:id="rId4"/>
    <p:sldId id="263" r:id="rId5"/>
    <p:sldId id="264" r:id="rId6"/>
    <p:sldId id="270" r:id="rId7"/>
    <p:sldId id="265" r:id="rId8"/>
    <p:sldId id="271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6.wmf"/><Relationship Id="rId1" Type="http://schemas.openxmlformats.org/officeDocument/2006/relationships/image" Target="../media/image48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58FF47-BDBF-4F7A-A82A-DAF1CE2F39D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567D8-1DD4-403A-BB2D-4B2BE50F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495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5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7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45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70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75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5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4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25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05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F261D-DDAE-41DF-AB06-CA5C64BF504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C088-75E7-4A13-A22E-EF56AD144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92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0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21" Type="http://schemas.openxmlformats.org/officeDocument/2006/relationships/oleObject" Target="../embeddings/oleObject23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3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0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905000"/>
          </a:xfrm>
        </p:spPr>
        <p:txBody>
          <a:bodyPr>
            <a:prstTxWarp prst="textArch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6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ÁI MỘ A</a:t>
            </a:r>
            <a:endParaRPr lang="en-US" sz="60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7025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TOÁN:PHÉP CỘNG PHÂN SỐ(</a:t>
            </a:r>
            <a:r>
              <a:rPr lang="en-US" sz="4000" b="1" dirty="0" err="1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 smtClean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TRANG </a:t>
            </a:r>
            <a:r>
              <a:rPr lang="en-US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127</a:t>
            </a:r>
            <a:endParaRPr lang="en-US" sz="4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 LỚP 4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6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107504" y="1771921"/>
            <a:ext cx="158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0033CC"/>
                </a:solidFill>
              </a:rPr>
              <a:t>Tóm tắt:</a:t>
            </a:r>
          </a:p>
        </p:txBody>
      </p: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901254" y="2239675"/>
            <a:ext cx="14906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Giờ đầu:</a:t>
            </a:r>
          </a:p>
        </p:txBody>
      </p:sp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908704" y="2963134"/>
            <a:ext cx="157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Giờ sau:</a:t>
            </a:r>
          </a:p>
        </p:txBody>
      </p:sp>
      <p:sp>
        <p:nvSpPr>
          <p:cNvPr id="31750" name="TextBox 8"/>
          <p:cNvSpPr txBox="1">
            <a:spLocks noChangeArrowheads="1"/>
          </p:cNvSpPr>
          <p:nvPr/>
        </p:nvSpPr>
        <p:spPr bwMode="auto">
          <a:xfrm>
            <a:off x="3287448" y="2177975"/>
            <a:ext cx="26308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quãng đ</a:t>
            </a:r>
            <a:r>
              <a:rPr lang="vi-VN" altLang="en-US" sz="2800"/>
              <a:t>ư</a:t>
            </a:r>
            <a:r>
              <a:rPr lang="en-US" altLang="en-US" sz="2800"/>
              <a:t>ờng</a:t>
            </a:r>
          </a:p>
        </p:txBody>
      </p:sp>
      <p:sp>
        <p:nvSpPr>
          <p:cNvPr id="31752" name="TextBox 10"/>
          <p:cNvSpPr txBox="1">
            <a:spLocks noChangeArrowheads="1"/>
          </p:cNvSpPr>
          <p:nvPr/>
        </p:nvSpPr>
        <p:spPr bwMode="auto">
          <a:xfrm>
            <a:off x="3287448" y="2993970"/>
            <a:ext cx="21486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quãng đ</a:t>
            </a:r>
            <a:r>
              <a:rPr lang="vi-VN" altLang="en-US" sz="2800"/>
              <a:t>ư</a:t>
            </a:r>
            <a:r>
              <a:rPr lang="en-US" altLang="en-US" sz="2800"/>
              <a:t>ờng</a:t>
            </a:r>
          </a:p>
        </p:txBody>
      </p:sp>
      <p:sp>
        <p:nvSpPr>
          <p:cNvPr id="31753" name="AutoShape 15"/>
          <p:cNvSpPr>
            <a:spLocks/>
          </p:cNvSpPr>
          <p:nvPr/>
        </p:nvSpPr>
        <p:spPr bwMode="auto">
          <a:xfrm>
            <a:off x="5436096" y="2367211"/>
            <a:ext cx="254000" cy="1198562"/>
          </a:xfrm>
          <a:prstGeom prst="rightBrace">
            <a:avLst>
              <a:gd name="adj1" fmla="val 33261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z="3600"/>
          </a:p>
        </p:txBody>
      </p:sp>
      <p:sp>
        <p:nvSpPr>
          <p:cNvPr id="31754" name="TextBox 12"/>
          <p:cNvSpPr txBox="1">
            <a:spLocks noChangeArrowheads="1"/>
          </p:cNvSpPr>
          <p:nvPr/>
        </p:nvSpPr>
        <p:spPr bwMode="auto">
          <a:xfrm>
            <a:off x="5741618" y="2564904"/>
            <a:ext cx="3055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….quãng đ</a:t>
            </a:r>
            <a:r>
              <a:rPr lang="vi-VN" altLang="en-US" sz="2800"/>
              <a:t>ư</a:t>
            </a:r>
            <a:r>
              <a:rPr lang="en-US" altLang="en-US" sz="2800"/>
              <a:t>ờng ?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893344" y="3794397"/>
            <a:ext cx="17039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0033CC"/>
                </a:solidFill>
              </a:rPr>
              <a:t>Bài giải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62188" y="4435747"/>
            <a:ext cx="461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Sau hai giờ ô tô chạy đ</a:t>
            </a:r>
            <a:r>
              <a:rPr lang="vi-VN" altLang="en-US" sz="2800"/>
              <a:t>ư</a:t>
            </a:r>
            <a:r>
              <a:rPr lang="en-US" altLang="en-US" sz="2800"/>
              <a:t>ợc là: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5468919" y="4979666"/>
            <a:ext cx="3057261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(quãng đ</a:t>
            </a:r>
            <a:r>
              <a:rPr lang="vi-VN" altLang="en-US" sz="2800"/>
              <a:t>ư</a:t>
            </a:r>
            <a:r>
              <a:rPr lang="en-US" altLang="en-US" sz="2800"/>
              <a:t>ờng)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12815" y="5921424"/>
            <a:ext cx="4619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Đáp số:         quãng đ</a:t>
            </a:r>
            <a:r>
              <a:rPr lang="vi-VN" altLang="en-US" sz="2800"/>
              <a:t>ư</a:t>
            </a:r>
            <a:r>
              <a:rPr lang="en-US" altLang="en-US" sz="2800"/>
              <a:t>ờng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892710"/>
              </p:ext>
            </p:extLst>
          </p:nvPr>
        </p:nvGraphicFramePr>
        <p:xfrm>
          <a:off x="2423235" y="2963134"/>
          <a:ext cx="564589" cy="8295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2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3235" y="2963134"/>
                        <a:ext cx="564589" cy="8295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529114"/>
              </p:ext>
            </p:extLst>
          </p:nvPr>
        </p:nvGraphicFramePr>
        <p:xfrm>
          <a:off x="2411562" y="2044952"/>
          <a:ext cx="5762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3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562" y="2044952"/>
                        <a:ext cx="5762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190465"/>
              </p:ext>
            </p:extLst>
          </p:nvPr>
        </p:nvGraphicFramePr>
        <p:xfrm>
          <a:off x="2761846" y="4944983"/>
          <a:ext cx="5762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4" name="Equation" r:id="rId7" imgW="139680" imgH="393480" progId="Equation.3">
                  <p:embed/>
                </p:oleObj>
              </mc:Choice>
              <mc:Fallback>
                <p:oleObj name="Equation" r:id="rId7" imgW="13968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846" y="4944983"/>
                        <a:ext cx="5762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3427531"/>
              </p:ext>
            </p:extLst>
          </p:nvPr>
        </p:nvGraphicFramePr>
        <p:xfrm>
          <a:off x="3451225" y="4959350"/>
          <a:ext cx="98901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5" name="Equation" r:id="rId9" imgW="266400" imgH="393480" progId="Equation.3">
                  <p:embed/>
                </p:oleObj>
              </mc:Choice>
              <mc:Fallback>
                <p:oleObj name="Equation" r:id="rId9" imgW="2664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4959350"/>
                        <a:ext cx="989013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91586"/>
              </p:ext>
            </p:extLst>
          </p:nvPr>
        </p:nvGraphicFramePr>
        <p:xfrm>
          <a:off x="4325671" y="4968105"/>
          <a:ext cx="12715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6" name="Equation" r:id="rId11" imgW="342720" imgH="393480" progId="Equation.3">
                  <p:embed/>
                </p:oleObj>
              </mc:Choice>
              <mc:Fallback>
                <p:oleObj name="Equation" r:id="rId11" imgW="34272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671" y="4968105"/>
                        <a:ext cx="127158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62062"/>
              </p:ext>
            </p:extLst>
          </p:nvPr>
        </p:nvGraphicFramePr>
        <p:xfrm>
          <a:off x="5098182" y="5805264"/>
          <a:ext cx="847725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" name="Equation" r:id="rId13" imgW="228600" imgH="393480" progId="Equation.3">
                  <p:embed/>
                </p:oleObj>
              </mc:Choice>
              <mc:Fallback>
                <p:oleObj name="Equation" r:id="rId13" imgW="2286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8182" y="5805264"/>
                        <a:ext cx="847725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99812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4" descr="POINSET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750" y="5026026"/>
            <a:ext cx="2000250" cy="1831975"/>
          </a:xfrm>
        </p:spPr>
      </p:pic>
      <p:sp>
        <p:nvSpPr>
          <p:cNvPr id="32773" name="Rectangle 7"/>
          <p:cNvSpPr>
            <a:spLocks noChangeArrowheads="1"/>
          </p:cNvSpPr>
          <p:nvPr/>
        </p:nvSpPr>
        <p:spPr bwMode="auto">
          <a:xfrm>
            <a:off x="0" y="5984876"/>
            <a:ext cx="9144000" cy="873125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99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lang="uk-UA" altLang="en-US">
              <a:latin typeface="Arial" pitchFamily="34" charset="0"/>
            </a:endParaRPr>
          </a:p>
        </p:txBody>
      </p:sp>
      <p:sp>
        <p:nvSpPr>
          <p:cNvPr id="32774" name="WordArt 12"/>
          <p:cNvSpPr>
            <a:spLocks noChangeArrowheads="1" noChangeShapeType="1" noTextEdit="1"/>
          </p:cNvSpPr>
          <p:nvPr/>
        </p:nvSpPr>
        <p:spPr bwMode="auto">
          <a:xfrm>
            <a:off x="989541" y="1772816"/>
            <a:ext cx="6246755" cy="322622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1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TẠM </a:t>
            </a:r>
            <a:r>
              <a:rPr lang="en-US" sz="1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BiỆT</a:t>
            </a:r>
          </a:p>
          <a:p>
            <a:pPr algn="ctr"/>
            <a:r>
              <a:rPr lang="en-US" sz="1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CÁC EM!</a:t>
            </a:r>
          </a:p>
        </p:txBody>
      </p:sp>
    </p:spTree>
    <p:extLst>
      <p:ext uri="{BB962C8B-B14F-4D97-AF65-F5344CB8AC3E}">
        <p14:creationId xmlns:p14="http://schemas.microsoft.com/office/powerpoint/2010/main" val="70898434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2" name="Object 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6019800" y="4895850"/>
          <a:ext cx="685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4" name="Microsoft Equation 3.0" r:id="rId3" imgW="152334" imgH="393529" progId="Equation.3">
                  <p:embed/>
                </p:oleObj>
              </mc:Choice>
              <mc:Fallback>
                <p:oleObj name="Microsoft Equation 3.0" r:id="rId3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95850"/>
                        <a:ext cx="685800" cy="742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Text Box 6"/>
          <p:cNvSpPr txBox="1">
            <a:spLocks noChangeArrowheads="1"/>
          </p:cNvSpPr>
          <p:nvPr/>
        </p:nvSpPr>
        <p:spPr bwMode="auto">
          <a:xfrm rot="10800000" flipV="1">
            <a:off x="-1588" y="2732089"/>
            <a:ext cx="91455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006600"/>
                </a:solidFill>
                <a:latin typeface=".VnTime" panose="020B7200000000000000" pitchFamily="34" charset="0"/>
              </a:rPr>
              <a:t>* Muèn biÕt c¶ hai b¹n ®· lÊy bao nhiªu phÇn cña </a:t>
            </a: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băng</a:t>
            </a:r>
            <a:r>
              <a:rPr lang="en-US" sz="2800" b="1">
                <a:solidFill>
                  <a:srgbClr val="006600"/>
                </a:solidFill>
                <a:latin typeface=".VnTime" panose="020B7200000000000000" pitchFamily="34" charset="0"/>
              </a:rPr>
              <a:t> giÊy ta lµm phÐp tÝnh g</a:t>
            </a:r>
            <a:r>
              <a:rPr lang="en-US" sz="28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en-US" sz="2800" b="1">
                <a:solidFill>
                  <a:srgbClr val="006600"/>
                </a:solidFill>
                <a:latin typeface=".VnTime" panose="020B7200000000000000" pitchFamily="34" charset="0"/>
              </a:rPr>
              <a:t> ?</a:t>
            </a:r>
          </a:p>
        </p:txBody>
      </p:sp>
      <p:sp>
        <p:nvSpPr>
          <p:cNvPr id="56324" name="Rectangle 25"/>
          <p:cNvSpPr>
            <a:spLocks noChangeArrowheads="1"/>
          </p:cNvSpPr>
          <p:nvPr/>
        </p:nvSpPr>
        <p:spPr bwMode="auto">
          <a:xfrm>
            <a:off x="5486400" y="4067175"/>
            <a:ext cx="3200400" cy="457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56325" name="Rectangle 26"/>
          <p:cNvSpPr>
            <a:spLocks noChangeArrowheads="1"/>
          </p:cNvSpPr>
          <p:nvPr/>
        </p:nvSpPr>
        <p:spPr bwMode="auto">
          <a:xfrm>
            <a:off x="5486400" y="4057650"/>
            <a:ext cx="16002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56326" name="Rectangle 27"/>
          <p:cNvSpPr>
            <a:spLocks noChangeArrowheads="1"/>
          </p:cNvSpPr>
          <p:nvPr/>
        </p:nvSpPr>
        <p:spPr bwMode="auto">
          <a:xfrm>
            <a:off x="7086600" y="4057650"/>
            <a:ext cx="1066800" cy="4572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56327" name="AutoShape 28"/>
          <p:cNvSpPr>
            <a:spLocks/>
          </p:cNvSpPr>
          <p:nvPr/>
        </p:nvSpPr>
        <p:spPr bwMode="auto">
          <a:xfrm rot="5400000">
            <a:off x="6115050" y="3905250"/>
            <a:ext cx="342900" cy="16002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graphicFrame>
        <p:nvGraphicFramePr>
          <p:cNvPr id="56328" name="Object 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7467600" y="4914900"/>
          <a:ext cx="685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5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914900"/>
                        <a:ext cx="685800" cy="742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29" name="AutoShape 40"/>
          <p:cNvSpPr>
            <a:spLocks/>
          </p:cNvSpPr>
          <p:nvPr/>
        </p:nvSpPr>
        <p:spPr bwMode="auto">
          <a:xfrm rot="5400000">
            <a:off x="7448550" y="4191000"/>
            <a:ext cx="342900" cy="1066800"/>
          </a:xfrm>
          <a:prstGeom prst="rightBrace">
            <a:avLst>
              <a:gd name="adj1" fmla="val 194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56330" name="AutoShape 41"/>
          <p:cNvSpPr>
            <a:spLocks/>
          </p:cNvSpPr>
          <p:nvPr/>
        </p:nvSpPr>
        <p:spPr bwMode="auto">
          <a:xfrm rot="-5400000">
            <a:off x="6648450" y="2524125"/>
            <a:ext cx="342900" cy="2667000"/>
          </a:xfrm>
          <a:prstGeom prst="rightBrace">
            <a:avLst>
              <a:gd name="adj1" fmla="val 486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6629400" y="3257550"/>
            <a:ext cx="9906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graphicFrame>
        <p:nvGraphicFramePr>
          <p:cNvPr id="60460" name="Object 4"/>
          <p:cNvGraphicFramePr>
            <a:graphicFrameLocks noChangeAspect="1"/>
          </p:cNvGraphicFramePr>
          <p:nvPr/>
        </p:nvGraphicFramePr>
        <p:xfrm>
          <a:off x="990600" y="3829050"/>
          <a:ext cx="609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6" name="Equation" r:id="rId7" imgW="152334" imgH="393529" progId="Equation.3">
                  <p:embed/>
                </p:oleObj>
              </mc:Choice>
              <mc:Fallback>
                <p:oleObj name="Equation" r:id="rId7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29050"/>
                        <a:ext cx="609600" cy="742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61" name="Object 5"/>
          <p:cNvGraphicFramePr>
            <a:graphicFrameLocks noChangeAspect="1"/>
          </p:cNvGraphicFramePr>
          <p:nvPr/>
        </p:nvGraphicFramePr>
        <p:xfrm>
          <a:off x="2590800" y="3829050"/>
          <a:ext cx="6096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7" name="Equation" r:id="rId8" imgW="139639" imgH="393529" progId="Equation.3">
                  <p:embed/>
                </p:oleObj>
              </mc:Choice>
              <mc:Fallback>
                <p:oleObj name="Equation" r:id="rId8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829050"/>
                        <a:ext cx="609600" cy="742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63" name="Text Box 47"/>
          <p:cNvSpPr txBox="1">
            <a:spLocks noChangeArrowheads="1"/>
          </p:cNvSpPr>
          <p:nvPr/>
        </p:nvSpPr>
        <p:spPr bwMode="auto">
          <a:xfrm>
            <a:off x="1828800" y="4000501"/>
            <a:ext cx="4572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+</a:t>
            </a:r>
          </a:p>
        </p:txBody>
      </p:sp>
      <p:sp>
        <p:nvSpPr>
          <p:cNvPr id="60464" name="Text Box 48"/>
          <p:cNvSpPr txBox="1">
            <a:spLocks noChangeArrowheads="1"/>
          </p:cNvSpPr>
          <p:nvPr/>
        </p:nvSpPr>
        <p:spPr bwMode="auto">
          <a:xfrm>
            <a:off x="0" y="4629150"/>
            <a:ext cx="5029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b="1">
                <a:solidFill>
                  <a:srgbClr val="0000CC"/>
                </a:solidFill>
                <a:latin typeface=".VnTime" panose="020B7200000000000000" pitchFamily="34" charset="0"/>
              </a:rPr>
              <a:t>* NhËn xÐt mÉu sè cña hai ph©n sè trªn ?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" y="1714501"/>
            <a:ext cx="13001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3333FF"/>
                </a:solidFill>
                <a:latin typeface="Times New Roman" panose="02020603050405020304" pitchFamily="18" charset="0"/>
              </a:rPr>
              <a:t>1. Ví dụ</a:t>
            </a:r>
            <a:r>
              <a:rPr lang="en-US" sz="240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0" y="2000251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    Có một băng giấy màu, bạn Hà lấy       băng giấy, bạn An lấy      băng giấy .Hỏi cả hai bạn đã lấy bao nhiêu phần của băng giấy màu?</a:t>
            </a:r>
          </a:p>
        </p:txBody>
      </p:sp>
      <p:graphicFrame>
        <p:nvGraphicFramePr>
          <p:cNvPr id="14397" name="Object 61"/>
          <p:cNvGraphicFramePr>
            <a:graphicFrameLocks noChangeAspect="1"/>
          </p:cNvGraphicFramePr>
          <p:nvPr/>
        </p:nvGraphicFramePr>
        <p:xfrm>
          <a:off x="5181600" y="1771650"/>
          <a:ext cx="304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8" name="Equation" r:id="rId9" imgW="152334" imgH="393529" progId="Equation.3">
                  <p:embed/>
                </p:oleObj>
              </mc:Choice>
              <mc:Fallback>
                <p:oleObj name="Equation" r:id="rId9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771650"/>
                        <a:ext cx="304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430" name="Object 94"/>
          <p:cNvGraphicFramePr>
            <a:graphicFrameLocks noChangeAspect="1"/>
          </p:cNvGraphicFramePr>
          <p:nvPr/>
        </p:nvGraphicFramePr>
        <p:xfrm>
          <a:off x="8534400" y="1771650"/>
          <a:ext cx="304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9" name="Equation" r:id="rId11" imgW="139639" imgH="393529" progId="Equation.3">
                  <p:embed/>
                </p:oleObj>
              </mc:Choice>
              <mc:Fallback>
                <p:oleObj name="Equation" r:id="rId11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1771650"/>
                        <a:ext cx="304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209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62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04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0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0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56324" grpId="0" animBg="1"/>
      <p:bldP spid="56325" grpId="0" animBg="1"/>
      <p:bldP spid="56326" grpId="0" animBg="1"/>
      <p:bldP spid="56327" grpId="0" animBg="1"/>
      <p:bldP spid="56329" grpId="0" animBg="1"/>
      <p:bldP spid="56330" grpId="0" animBg="1"/>
      <p:bldP spid="60458" grpId="0"/>
      <p:bldP spid="60463" grpId="0" animBg="1"/>
      <p:bldP spid="60464" grpId="0"/>
      <p:bldP spid="14355" grpId="0"/>
      <p:bldP spid="143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69"/>
          <p:cNvSpPr txBox="1">
            <a:spLocks noChangeArrowheads="1"/>
          </p:cNvSpPr>
          <p:nvPr/>
        </p:nvSpPr>
        <p:spPr bwMode="auto">
          <a:xfrm>
            <a:off x="35496" y="1700808"/>
            <a:ext cx="378251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0033CC"/>
                </a:solidFill>
              </a:rPr>
              <a:t>Ta thực hiện phép tính:</a:t>
            </a:r>
          </a:p>
        </p:txBody>
      </p:sp>
      <p:sp>
        <p:nvSpPr>
          <p:cNvPr id="29" name="Text Box 73"/>
          <p:cNvSpPr txBox="1">
            <a:spLocks noChangeArrowheads="1"/>
          </p:cNvSpPr>
          <p:nvPr/>
        </p:nvSpPr>
        <p:spPr bwMode="auto">
          <a:xfrm>
            <a:off x="34263" y="3265820"/>
            <a:ext cx="50882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* </a:t>
            </a:r>
            <a:r>
              <a:rPr lang="en-US" altLang="en-US" sz="2800" b="1">
                <a:solidFill>
                  <a:srgbClr val="0000FF"/>
                </a:solidFill>
              </a:rPr>
              <a:t>Quy đồng mẫu số hai phân số</a:t>
            </a:r>
            <a:r>
              <a:rPr lang="en-US" altLang="en-US" sz="280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32" name="Text Box 90"/>
          <p:cNvSpPr txBox="1">
            <a:spLocks noChangeArrowheads="1"/>
          </p:cNvSpPr>
          <p:nvPr/>
        </p:nvSpPr>
        <p:spPr bwMode="auto">
          <a:xfrm>
            <a:off x="-12196" y="5104295"/>
            <a:ext cx="324159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solidFill>
                  <a:srgbClr val="0033CC"/>
                </a:solidFill>
              </a:rPr>
              <a:t>* </a:t>
            </a:r>
            <a:r>
              <a:rPr lang="en-US" altLang="en-US" sz="2800" b="1">
                <a:solidFill>
                  <a:srgbClr val="0033CC"/>
                </a:solidFill>
              </a:rPr>
              <a:t>Cộng hai phân số:</a:t>
            </a:r>
          </a:p>
        </p:txBody>
      </p:sp>
      <p:sp>
        <p:nvSpPr>
          <p:cNvPr id="34" name="Text Box 90"/>
          <p:cNvSpPr txBox="1">
            <a:spLocks noChangeArrowheads="1"/>
          </p:cNvSpPr>
          <p:nvPr/>
        </p:nvSpPr>
        <p:spPr bwMode="auto">
          <a:xfrm>
            <a:off x="346605" y="5924551"/>
            <a:ext cx="8416396" cy="954107"/>
          </a:xfrm>
          <a:prstGeom prst="rect">
            <a:avLst/>
          </a:prstGeom>
          <a:noFill/>
          <a:ln>
            <a:noFill/>
          </a:ln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smtClean="0">
                <a:solidFill>
                  <a:srgbClr val="00B050"/>
                </a:solidFill>
              </a:rPr>
              <a:t>Muốn </a:t>
            </a:r>
            <a:r>
              <a:rPr lang="en-US" altLang="en-US" sz="2800" b="1">
                <a:solidFill>
                  <a:srgbClr val="00B050"/>
                </a:solidFill>
              </a:rPr>
              <a:t>cộng hai phân số khác mẫu số ta làm nh</a:t>
            </a:r>
            <a:r>
              <a:rPr lang="vi-VN" altLang="en-US" sz="2800" b="1">
                <a:solidFill>
                  <a:srgbClr val="00B050"/>
                </a:solidFill>
              </a:rPr>
              <a:t>ư</a:t>
            </a:r>
            <a:r>
              <a:rPr lang="en-US" altLang="en-US" sz="2800" b="1">
                <a:solidFill>
                  <a:srgbClr val="00B050"/>
                </a:solidFill>
              </a:rPr>
              <a:t> thế nào?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459616"/>
              </p:ext>
            </p:extLst>
          </p:nvPr>
        </p:nvGraphicFramePr>
        <p:xfrm>
          <a:off x="3904047" y="1268760"/>
          <a:ext cx="1532049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1" name="Equation" r:id="rId3" imgW="380880" imgH="393480" progId="Equation.3">
                  <p:embed/>
                </p:oleObj>
              </mc:Choice>
              <mc:Fallback>
                <p:oleObj name="Equation" r:id="rId3" imgW="3808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4047" y="1268760"/>
                        <a:ext cx="1532049" cy="1152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632138"/>
              </p:ext>
            </p:extLst>
          </p:nvPr>
        </p:nvGraphicFramePr>
        <p:xfrm>
          <a:off x="683568" y="3789040"/>
          <a:ext cx="4445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2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789040"/>
                        <a:ext cx="4445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480057"/>
              </p:ext>
            </p:extLst>
          </p:nvPr>
        </p:nvGraphicFramePr>
        <p:xfrm>
          <a:off x="5535613" y="3716338"/>
          <a:ext cx="40798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3" name="Equation" r:id="rId7" imgW="139680" imgH="393480" progId="Equation.3">
                  <p:embed/>
                </p:oleObj>
              </mc:Choice>
              <mc:Fallback>
                <p:oleObj name="Equation" r:id="rId7" imgW="1396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613" y="3716338"/>
                        <a:ext cx="407987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483480"/>
              </p:ext>
            </p:extLst>
          </p:nvPr>
        </p:nvGraphicFramePr>
        <p:xfrm>
          <a:off x="3814763" y="4813300"/>
          <a:ext cx="252095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" name="Equation" r:id="rId9" imgW="863280" imgH="393480" progId="Equation.3">
                  <p:embed/>
                </p:oleObj>
              </mc:Choice>
              <mc:Fallback>
                <p:oleObj name="Equation" r:id="rId9" imgW="8632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4763" y="4813300"/>
                        <a:ext cx="2520950" cy="1081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73"/>
          <p:cNvSpPr txBox="1">
            <a:spLocks noChangeArrowheads="1"/>
          </p:cNvSpPr>
          <p:nvPr/>
        </p:nvSpPr>
        <p:spPr bwMode="auto">
          <a:xfrm>
            <a:off x="35496" y="2332037"/>
            <a:ext cx="842493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altLang="en-US" sz="2800" b="1" smtClean="0">
                <a:solidFill>
                  <a:srgbClr val="0000FF"/>
                </a:solidFill>
              </a:rPr>
              <a:t>Ta cần đưa phép cộng này về phép cộng hai phân số cùng mẫu số</a:t>
            </a:r>
          </a:p>
          <a:p>
            <a:endParaRPr lang="en-US" altLang="en-US" sz="2800" b="1">
              <a:solidFill>
                <a:srgbClr val="0000FF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3532500"/>
              </p:ext>
            </p:extLst>
          </p:nvPr>
        </p:nvGraphicFramePr>
        <p:xfrm>
          <a:off x="6372200" y="4797152"/>
          <a:ext cx="779463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5" name="Equation" r:id="rId11" imgW="266400" imgH="393480" progId="Equation.3">
                  <p:embed/>
                </p:oleObj>
              </mc:Choice>
              <mc:Fallback>
                <p:oleObj name="Equation" r:id="rId11" imgW="2664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4797152"/>
                        <a:ext cx="779463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087195"/>
              </p:ext>
            </p:extLst>
          </p:nvPr>
        </p:nvGraphicFramePr>
        <p:xfrm>
          <a:off x="1187624" y="3789363"/>
          <a:ext cx="2187575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6" name="Equation" r:id="rId13" imgW="672840" imgH="393480" progId="Equation.3">
                  <p:embed/>
                </p:oleObj>
              </mc:Choice>
              <mc:Fallback>
                <p:oleObj name="Equation" r:id="rId13" imgW="6728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89363"/>
                        <a:ext cx="2187575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685227"/>
              </p:ext>
            </p:extLst>
          </p:nvPr>
        </p:nvGraphicFramePr>
        <p:xfrm>
          <a:off x="6012160" y="3726338"/>
          <a:ext cx="2187575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7" name="Equation" r:id="rId15" imgW="672840" imgH="393480" progId="Equation.3">
                  <p:embed/>
                </p:oleObj>
              </mc:Choice>
              <mc:Fallback>
                <p:oleObj name="Equation" r:id="rId15" imgW="67284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3726338"/>
                        <a:ext cx="2187575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85950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2" grpId="0"/>
      <p:bldP spid="3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orizontal Scroll 8"/>
          <p:cNvSpPr/>
          <p:nvPr/>
        </p:nvSpPr>
        <p:spPr>
          <a:xfrm>
            <a:off x="611560" y="2132856"/>
            <a:ext cx="7632848" cy="3600400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en-US" altLang="en-US" sz="3600" b="1" ker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cộng hai phân số khác mẫu số, ta quy đồng mẫu số hai phân số, rồi cộng hai phân số đó.</a:t>
            </a:r>
            <a:endParaRPr lang="en-US" altLang="en-US" sz="3600" b="1" kern="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6748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07" name="Text Box 115"/>
          <p:cNvSpPr txBox="1">
            <a:spLocks noChangeArrowheads="1"/>
          </p:cNvSpPr>
          <p:nvPr/>
        </p:nvSpPr>
        <p:spPr bwMode="auto">
          <a:xfrm>
            <a:off x="304271" y="1546538"/>
            <a:ext cx="14862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vi-VN" altLang="en-US" sz="2800" b="1" smtClean="0">
                <a:solidFill>
                  <a:srgbClr val="0000CC"/>
                </a:solidFill>
              </a:rPr>
              <a:t>1. </a:t>
            </a:r>
            <a:r>
              <a:rPr lang="en-US" altLang="en-US" sz="2800" b="1" smtClean="0">
                <a:solidFill>
                  <a:srgbClr val="0000CC"/>
                </a:solidFill>
              </a:rPr>
              <a:t>Tính</a:t>
            </a:r>
            <a:r>
              <a:rPr lang="vi-VN" altLang="en-US" sz="2800" b="1" smtClean="0">
                <a:solidFill>
                  <a:srgbClr val="0000CC"/>
                </a:solidFill>
              </a:rPr>
              <a:t>: </a:t>
            </a:r>
            <a:endParaRPr lang="en-US" altLang="en-US" sz="2800" b="1">
              <a:solidFill>
                <a:srgbClr val="0000CC"/>
              </a:solidFill>
            </a:endParaRPr>
          </a:p>
        </p:txBody>
      </p:sp>
      <p:graphicFrame>
        <p:nvGraphicFramePr>
          <p:cNvPr id="85111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600901"/>
              </p:ext>
            </p:extLst>
          </p:nvPr>
        </p:nvGraphicFramePr>
        <p:xfrm>
          <a:off x="304271" y="2004392"/>
          <a:ext cx="1524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2" name="Equation" r:id="rId3" imgW="533169" imgH="393529" progId="Equation.DSMT4">
                  <p:embed/>
                </p:oleObj>
              </mc:Choice>
              <mc:Fallback>
                <p:oleObj name="Equation" r:id="rId3" imgW="5331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271" y="2004392"/>
                        <a:ext cx="15240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130" name="Object 1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341159"/>
              </p:ext>
            </p:extLst>
          </p:nvPr>
        </p:nvGraphicFramePr>
        <p:xfrm>
          <a:off x="408772" y="4480520"/>
          <a:ext cx="144727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" name="Equation" r:id="rId5" imgW="520474" imgH="393529" progId="Equation.3">
                  <p:embed/>
                </p:oleObj>
              </mc:Choice>
              <mc:Fallback>
                <p:oleObj name="Equation" r:id="rId5" imgW="52047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772" y="4480520"/>
                        <a:ext cx="144727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980407" y="2156792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MSC : 12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932772" y="470912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MSC : 20</a:t>
            </a:r>
          </a:p>
        </p:txBody>
      </p:sp>
      <p:graphicFrame>
        <p:nvGraphicFramePr>
          <p:cNvPr id="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121253"/>
              </p:ext>
            </p:extLst>
          </p:nvPr>
        </p:nvGraphicFramePr>
        <p:xfrm>
          <a:off x="2132542" y="2613992"/>
          <a:ext cx="10874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" name="Equation" r:id="rId7" imgW="380835" imgH="393529" progId="Equation.DSMT4">
                  <p:embed/>
                </p:oleObj>
              </mc:Choice>
              <mc:Fallback>
                <p:oleObj name="Equation" r:id="rId7" imgW="38083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542" y="2613992"/>
                        <a:ext cx="10874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392440"/>
              </p:ext>
            </p:extLst>
          </p:nvPr>
        </p:nvGraphicFramePr>
        <p:xfrm>
          <a:off x="3249084" y="2613992"/>
          <a:ext cx="1775354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" name="Equation" r:id="rId9" imgW="622030" imgH="393529" progId="Equation.DSMT4">
                  <p:embed/>
                </p:oleObj>
              </mc:Choice>
              <mc:Fallback>
                <p:oleObj name="Equation" r:id="rId9" imgW="622030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9084" y="2613992"/>
                        <a:ext cx="1775354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193206"/>
              </p:ext>
            </p:extLst>
          </p:nvPr>
        </p:nvGraphicFramePr>
        <p:xfrm>
          <a:off x="5115719" y="2613992"/>
          <a:ext cx="13414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" name="Equation" r:id="rId11" imgW="469696" imgH="393529" progId="Equation.DSMT4">
                  <p:embed/>
                </p:oleObj>
              </mc:Choice>
              <mc:Fallback>
                <p:oleObj name="Equation" r:id="rId11" imgW="46969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5719" y="2613992"/>
                        <a:ext cx="13414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855493"/>
              </p:ext>
            </p:extLst>
          </p:nvPr>
        </p:nvGraphicFramePr>
        <p:xfrm>
          <a:off x="6639719" y="2613992"/>
          <a:ext cx="94191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" name="Equation" r:id="rId13" imgW="330057" imgH="393529" progId="Equation.DSMT4">
                  <p:embed/>
                </p:oleObj>
              </mc:Choice>
              <mc:Fallback>
                <p:oleObj name="Equation" r:id="rId13" imgW="33005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9719" y="2613992"/>
                        <a:ext cx="94191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76203"/>
              </p:ext>
            </p:extLst>
          </p:nvPr>
        </p:nvGraphicFramePr>
        <p:xfrm>
          <a:off x="2195736" y="5242520"/>
          <a:ext cx="10874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" name="Equation" r:id="rId15" imgW="380835" imgH="393529" progId="Equation.DSMT4">
                  <p:embed/>
                </p:oleObj>
              </mc:Choice>
              <mc:Fallback>
                <p:oleObj name="Equation" r:id="rId15" imgW="38083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242520"/>
                        <a:ext cx="10874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9393689"/>
              </p:ext>
            </p:extLst>
          </p:nvPr>
        </p:nvGraphicFramePr>
        <p:xfrm>
          <a:off x="3256715" y="5242520"/>
          <a:ext cx="188515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9" name="Equation" r:id="rId17" imgW="660113" imgH="393529" progId="Equation.DSMT4">
                  <p:embed/>
                </p:oleObj>
              </mc:Choice>
              <mc:Fallback>
                <p:oleObj name="Equation" r:id="rId17" imgW="660113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6715" y="5242520"/>
                        <a:ext cx="188515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1890536"/>
              </p:ext>
            </p:extLst>
          </p:nvPr>
        </p:nvGraphicFramePr>
        <p:xfrm>
          <a:off x="7072007" y="5242520"/>
          <a:ext cx="97763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" name="Equation" r:id="rId19" imgW="342751" imgH="393529" progId="Equation.DSMT4">
                  <p:embed/>
                </p:oleObj>
              </mc:Choice>
              <mc:Fallback>
                <p:oleObj name="Equation" r:id="rId19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007" y="5242520"/>
                        <a:ext cx="977636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071778"/>
              </p:ext>
            </p:extLst>
          </p:nvPr>
        </p:nvGraphicFramePr>
        <p:xfrm>
          <a:off x="5243736" y="5242520"/>
          <a:ext cx="1739636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1" name="Equation" r:id="rId21" imgW="609336" imgH="393529" progId="Equation.DSMT4">
                  <p:embed/>
                </p:oleObj>
              </mc:Choice>
              <mc:Fallback>
                <p:oleObj name="Equation" r:id="rId21" imgW="6093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3736" y="5242520"/>
                        <a:ext cx="1739636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677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5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8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07" grpId="0"/>
      <p:bldP spid="58378" grpId="0"/>
      <p:bldP spid="583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07" name="Text Box 115"/>
          <p:cNvSpPr txBox="1">
            <a:spLocks noChangeArrowheads="1"/>
          </p:cNvSpPr>
          <p:nvPr/>
        </p:nvSpPr>
        <p:spPr bwMode="auto">
          <a:xfrm>
            <a:off x="304271" y="1546538"/>
            <a:ext cx="13964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 smtClean="0">
                <a:solidFill>
                  <a:srgbClr val="0000CC"/>
                </a:solidFill>
              </a:rPr>
              <a:t>1</a:t>
            </a:r>
            <a:r>
              <a:rPr lang="vi-VN" altLang="en-US" sz="2800" b="1" smtClean="0">
                <a:solidFill>
                  <a:srgbClr val="0000CC"/>
                </a:solidFill>
              </a:rPr>
              <a:t>. </a:t>
            </a:r>
            <a:r>
              <a:rPr lang="en-US" altLang="en-US" sz="2800" b="1" smtClean="0">
                <a:solidFill>
                  <a:srgbClr val="0000CC"/>
                </a:solidFill>
              </a:rPr>
              <a:t>Tính</a:t>
            </a:r>
            <a:r>
              <a:rPr lang="vi-VN" altLang="en-US" sz="2800" b="1" smtClean="0">
                <a:solidFill>
                  <a:srgbClr val="0000CC"/>
                </a:solidFill>
              </a:rPr>
              <a:t>:</a:t>
            </a:r>
            <a:endParaRPr lang="en-US" altLang="en-US" sz="2800" b="1">
              <a:solidFill>
                <a:srgbClr val="0000CC"/>
              </a:solidFill>
            </a:endParaRPr>
          </a:p>
        </p:txBody>
      </p:sp>
      <p:graphicFrame>
        <p:nvGraphicFramePr>
          <p:cNvPr id="85145" name="Object 1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178872"/>
              </p:ext>
            </p:extLst>
          </p:nvPr>
        </p:nvGraphicFramePr>
        <p:xfrm>
          <a:off x="281079" y="2132856"/>
          <a:ext cx="129513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5" name="Equation" r:id="rId3" imgW="520560" imgH="393480" progId="Equation.3">
                  <p:embed/>
                </p:oleObj>
              </mc:Choice>
              <mc:Fallback>
                <p:oleObj name="Equation" r:id="rId3" imgW="520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079" y="2132856"/>
                        <a:ext cx="129513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1823864" y="234888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MSC : 35</a:t>
            </a:r>
          </a:p>
        </p:txBody>
      </p:sp>
      <p:graphicFrame>
        <p:nvGraphicFramePr>
          <p:cNvPr id="10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6029173"/>
              </p:ext>
            </p:extLst>
          </p:nvPr>
        </p:nvGraphicFramePr>
        <p:xfrm>
          <a:off x="1979712" y="2790056"/>
          <a:ext cx="10874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6" name="Equation" r:id="rId5" imgW="380835" imgH="393529" progId="Equation.DSMT4">
                  <p:embed/>
                </p:oleObj>
              </mc:Choice>
              <mc:Fallback>
                <p:oleObj name="Equation" r:id="rId5" imgW="38083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790056"/>
                        <a:ext cx="10874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5368688"/>
              </p:ext>
            </p:extLst>
          </p:nvPr>
        </p:nvGraphicFramePr>
        <p:xfrm>
          <a:off x="3059212" y="2790056"/>
          <a:ext cx="18494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7" name="Equation" r:id="rId7" imgW="647419" imgH="393529" progId="Equation.DSMT4">
                  <p:embed/>
                </p:oleObj>
              </mc:Choice>
              <mc:Fallback>
                <p:oleObj name="Equation" r:id="rId7" imgW="64741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212" y="2790056"/>
                        <a:ext cx="18494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6272102"/>
              </p:ext>
            </p:extLst>
          </p:nvPr>
        </p:nvGraphicFramePr>
        <p:xfrm>
          <a:off x="6732951" y="2790056"/>
          <a:ext cx="97763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8" name="Equation" r:id="rId9" imgW="342751" imgH="393529" progId="Equation.DSMT4">
                  <p:embed/>
                </p:oleObj>
              </mc:Choice>
              <mc:Fallback>
                <p:oleObj name="Equation" r:id="rId9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951" y="2790056"/>
                        <a:ext cx="97763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7159776"/>
              </p:ext>
            </p:extLst>
          </p:nvPr>
        </p:nvGraphicFramePr>
        <p:xfrm>
          <a:off x="4904680" y="2790056"/>
          <a:ext cx="1739636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39" name="Equation" r:id="rId11" imgW="609336" imgH="393529" progId="Equation.DSMT4">
                  <p:embed/>
                </p:oleObj>
              </mc:Choice>
              <mc:Fallback>
                <p:oleObj name="Equation" r:id="rId11" imgW="609336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680" y="2790056"/>
                        <a:ext cx="1739636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438374"/>
              </p:ext>
            </p:extLst>
          </p:nvPr>
        </p:nvGraphicFramePr>
        <p:xfrm>
          <a:off x="273050" y="4221163"/>
          <a:ext cx="13589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0" name="Equation" r:id="rId13" imgW="545760" imgH="393480" progId="Equation.3">
                  <p:embed/>
                </p:oleObj>
              </mc:Choice>
              <mc:Fallback>
                <p:oleObj name="Equation" r:id="rId13" imgW="545760" imgH="393480" progId="Equation.3">
                  <p:embed/>
                  <p:pic>
                    <p:nvPicPr>
                      <p:cNvPr id="0" name="Object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4221163"/>
                        <a:ext cx="13589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823864" y="4437112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MSC : </a:t>
            </a:r>
            <a:r>
              <a:rPr lang="vi-VN" altLang="en-US" sz="2400" b="1" smtClean="0"/>
              <a:t>15</a:t>
            </a:r>
            <a:endParaRPr lang="en-US" altLang="en-US" sz="2400" b="1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900662"/>
              </p:ext>
            </p:extLst>
          </p:nvPr>
        </p:nvGraphicFramePr>
        <p:xfrm>
          <a:off x="1866497" y="5085184"/>
          <a:ext cx="4649788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1" name="Equation" r:id="rId15" imgW="1866600" imgH="393480" progId="Equation.3">
                  <p:embed/>
                </p:oleObj>
              </mc:Choice>
              <mc:Fallback>
                <p:oleObj name="Equation" r:id="rId15" imgW="186660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497" y="5085184"/>
                        <a:ext cx="4649788" cy="1100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172370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42" name="Equation" r:id="rId17" imgW="114120" imgH="215640" progId="Equation.3">
                  <p:embed/>
                </p:oleObj>
              </mc:Choice>
              <mc:Fallback>
                <p:oleObj name="Equation" r:id="rId17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023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3891" y="1681644"/>
            <a:ext cx="3111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vi-VN" altLang="en-US" sz="2800" b="1" smtClean="0">
                <a:solidFill>
                  <a:srgbClr val="0000FF"/>
                </a:solidFill>
                <a:cs typeface="Times New Roman" pitchFamily="18" charset="0"/>
              </a:rPr>
              <a:t>2.</a:t>
            </a:r>
            <a:r>
              <a:rPr lang="en-US" altLang="en-US" sz="2800" b="1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cs typeface="Times New Roman" pitchFamily="18" charset="0"/>
              </a:rPr>
              <a:t>Tính (theo mẫu)</a:t>
            </a:r>
          </a:p>
        </p:txBody>
      </p:sp>
      <p:graphicFrame>
        <p:nvGraphicFramePr>
          <p:cNvPr id="3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8407021"/>
              </p:ext>
            </p:extLst>
          </p:nvPr>
        </p:nvGraphicFramePr>
        <p:xfrm>
          <a:off x="1809750" y="3173995"/>
          <a:ext cx="1178074" cy="1042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" name="Equation" r:id="rId3" imgW="444307" imgH="393529" progId="Equation.3">
                  <p:embed/>
                </p:oleObj>
              </mc:Choice>
              <mc:Fallback>
                <p:oleObj name="Equation" r:id="rId3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0" y="3173995"/>
                        <a:ext cx="1178074" cy="1042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406775" y="2514517"/>
            <a:ext cx="18258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2800" b="1" smtClean="0">
                <a:solidFill>
                  <a:srgbClr val="0000FF"/>
                </a:solidFill>
                <a:cs typeface="Times New Roman" pitchFamily="18" charset="0"/>
              </a:rPr>
              <a:t>M</a:t>
            </a:r>
            <a:r>
              <a:rPr lang="vi-VN" altLang="en-US" sz="2800" b="1" smtClean="0">
                <a:solidFill>
                  <a:srgbClr val="0000FF"/>
                </a:solidFill>
                <a:cs typeface="Times New Roman" pitchFamily="18" charset="0"/>
              </a:rPr>
              <a:t>SC: 21</a:t>
            </a:r>
            <a:r>
              <a:rPr lang="en-US" altLang="en-US" sz="2800" b="1" smtClean="0">
                <a:solidFill>
                  <a:srgbClr val="0000FF"/>
                </a:solidFill>
                <a:cs typeface="Times New Roman" pitchFamily="18" charset="0"/>
              </a:rPr>
              <a:t> </a:t>
            </a:r>
            <a:endParaRPr lang="en-US" altLang="en-US" sz="2800" b="1">
              <a:solidFill>
                <a:srgbClr val="0000FF"/>
              </a:solidFill>
              <a:cs typeface="Times New Roman" pitchFamily="18" charset="0"/>
            </a:endParaRPr>
          </a:p>
        </p:txBody>
      </p:sp>
      <p:graphicFrame>
        <p:nvGraphicFramePr>
          <p:cNvPr id="5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044908"/>
              </p:ext>
            </p:extLst>
          </p:nvPr>
        </p:nvGraphicFramePr>
        <p:xfrm>
          <a:off x="2923704" y="3226296"/>
          <a:ext cx="92821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" name="Equation" r:id="rId5" imgW="444307" imgH="393529" progId="Equation.3">
                  <p:embed/>
                </p:oleObj>
              </mc:Choice>
              <mc:Fallback>
                <p:oleObj name="Equation" r:id="rId5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3704" y="3226296"/>
                        <a:ext cx="92821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962121"/>
              </p:ext>
            </p:extLst>
          </p:nvPr>
        </p:nvGraphicFramePr>
        <p:xfrm>
          <a:off x="3779912" y="3226296"/>
          <a:ext cx="10081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2" name="Equation" r:id="rId7" imgW="330057" imgH="393529" progId="Equation.3">
                  <p:embed/>
                </p:oleObj>
              </mc:Choice>
              <mc:Fallback>
                <p:oleObj name="Equation" r:id="rId7" imgW="33005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3226296"/>
                        <a:ext cx="10081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42325"/>
              </p:ext>
            </p:extLst>
          </p:nvPr>
        </p:nvGraphicFramePr>
        <p:xfrm>
          <a:off x="4795127" y="3226296"/>
          <a:ext cx="85699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3" name="Equation" r:id="rId9" imgW="444307" imgH="393529" progId="Equation.3">
                  <p:embed/>
                </p:oleObj>
              </mc:Choice>
              <mc:Fallback>
                <p:oleObj name="Equation" r:id="rId9" imgW="44430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127" y="3226296"/>
                        <a:ext cx="85699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08799"/>
              </p:ext>
            </p:extLst>
          </p:nvPr>
        </p:nvGraphicFramePr>
        <p:xfrm>
          <a:off x="5577864" y="3217556"/>
          <a:ext cx="79433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4" name="Equation" r:id="rId10" imgW="215713" imgH="393359" progId="Equation.3">
                  <p:embed/>
                </p:oleObj>
              </mc:Choice>
              <mc:Fallback>
                <p:oleObj name="Equation" r:id="rId10" imgW="215713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7864" y="3217556"/>
                        <a:ext cx="79433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6022"/>
              </p:ext>
            </p:extLst>
          </p:nvPr>
        </p:nvGraphicFramePr>
        <p:xfrm>
          <a:off x="6300192" y="3226296"/>
          <a:ext cx="86409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5" name="Equation" r:id="rId12" imgW="342751" imgH="393529" progId="Equation.3">
                  <p:embed/>
                </p:oleObj>
              </mc:Choice>
              <mc:Fallback>
                <p:oleObj name="Equation" r:id="rId12" imgW="3427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226296"/>
                        <a:ext cx="86409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val 14"/>
          <p:cNvSpPr>
            <a:spLocks noChangeArrowheads="1"/>
          </p:cNvSpPr>
          <p:nvPr/>
        </p:nvSpPr>
        <p:spPr bwMode="auto">
          <a:xfrm>
            <a:off x="3749204" y="3150096"/>
            <a:ext cx="966812" cy="11430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11" name="Oval 12"/>
          <p:cNvSpPr>
            <a:spLocks noChangeArrowheads="1"/>
          </p:cNvSpPr>
          <p:nvPr/>
        </p:nvSpPr>
        <p:spPr bwMode="auto">
          <a:xfrm>
            <a:off x="2540000" y="3226296"/>
            <a:ext cx="447824" cy="9906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2684016" y="4293096"/>
            <a:ext cx="2032000" cy="304800"/>
          </a:xfrm>
          <a:prstGeom prst="curvedUpArrow">
            <a:avLst>
              <a:gd name="adj1" fmla="val 153778"/>
              <a:gd name="adj2" fmla="val 360000"/>
              <a:gd name="adj3" fmla="val 3333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vi-VN" altLang="en-US">
              <a:latin typeface="Calibri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469148" y="3391054"/>
            <a:ext cx="11620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2800" b="1">
                <a:solidFill>
                  <a:srgbClr val="0000FF"/>
                </a:solidFill>
                <a:cs typeface="Times New Roman" pitchFamily="18" charset="0"/>
              </a:rPr>
              <a:t>Mẫu: </a:t>
            </a:r>
          </a:p>
        </p:txBody>
      </p:sp>
    </p:spTree>
    <p:extLst>
      <p:ext uri="{BB962C8B-B14F-4D97-AF65-F5344CB8AC3E}">
        <p14:creationId xmlns:p14="http://schemas.microsoft.com/office/powerpoint/2010/main" val="2623554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0" grpId="0" animBg="1"/>
      <p:bldP spid="11" grpId="0" animBg="1"/>
      <p:bldP spid="12" grpId="0" animBg="1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62533"/>
              </p:ext>
            </p:extLst>
          </p:nvPr>
        </p:nvGraphicFramePr>
        <p:xfrm>
          <a:off x="117475" y="1700808"/>
          <a:ext cx="1484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6" name="Equation" r:id="rId3" imgW="596880" imgH="393480" progId="Equation.3">
                  <p:embed/>
                </p:oleObj>
              </mc:Choice>
              <mc:Fallback>
                <p:oleObj name="Equation" r:id="rId3" imgW="596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" y="1700808"/>
                        <a:ext cx="148431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867768"/>
              </p:ext>
            </p:extLst>
          </p:nvPr>
        </p:nvGraphicFramePr>
        <p:xfrm>
          <a:off x="107504" y="2924944"/>
          <a:ext cx="14843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7" name="Equation" r:id="rId5" imgW="596880" imgH="393480" progId="Equation.3">
                  <p:embed/>
                </p:oleObj>
              </mc:Choice>
              <mc:Fallback>
                <p:oleObj name="Equation" r:id="rId5" imgW="5968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2924944"/>
                        <a:ext cx="148431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463575"/>
              </p:ext>
            </p:extLst>
          </p:nvPr>
        </p:nvGraphicFramePr>
        <p:xfrm>
          <a:off x="69850" y="4076700"/>
          <a:ext cx="17049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8" name="Equation" r:id="rId7" imgW="685800" imgH="393480" progId="Equation.3">
                  <p:embed/>
                </p:oleObj>
              </mc:Choice>
              <mc:Fallback>
                <p:oleObj name="Equation" r:id="rId7" imgW="68580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" y="4076700"/>
                        <a:ext cx="170497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404204"/>
              </p:ext>
            </p:extLst>
          </p:nvPr>
        </p:nvGraphicFramePr>
        <p:xfrm>
          <a:off x="73447" y="5229225"/>
          <a:ext cx="15462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69" name="Equation" r:id="rId9" imgW="622080" imgH="393480" progId="Equation.3">
                  <p:embed/>
                </p:oleObj>
              </mc:Choice>
              <mc:Fallback>
                <p:oleObj name="Equation" r:id="rId9" imgW="6220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47" y="5229225"/>
                        <a:ext cx="15462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738812"/>
              </p:ext>
            </p:extLst>
          </p:nvPr>
        </p:nvGraphicFramePr>
        <p:xfrm>
          <a:off x="1478360" y="1772816"/>
          <a:ext cx="611797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0" name="Equation" r:id="rId11" imgW="1892160" imgH="393480" progId="Equation.3">
                  <p:embed/>
                </p:oleObj>
              </mc:Choice>
              <mc:Fallback>
                <p:oleObj name="Equation" r:id="rId11" imgW="189216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8360" y="1772816"/>
                        <a:ext cx="611797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016440"/>
              </p:ext>
            </p:extLst>
          </p:nvPr>
        </p:nvGraphicFramePr>
        <p:xfrm>
          <a:off x="1547664" y="2942456"/>
          <a:ext cx="64087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1" name="Equation" r:id="rId13" imgW="1688760" imgH="393480" progId="Equation.3">
                  <p:embed/>
                </p:oleObj>
              </mc:Choice>
              <mc:Fallback>
                <p:oleObj name="Equation" r:id="rId13" imgW="168876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942456"/>
                        <a:ext cx="64087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60904"/>
              </p:ext>
            </p:extLst>
          </p:nvPr>
        </p:nvGraphicFramePr>
        <p:xfrm>
          <a:off x="1763688" y="4076700"/>
          <a:ext cx="6336704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2" name="Equation" r:id="rId15" imgW="1765080" imgH="393480" progId="Equation.3">
                  <p:embed/>
                </p:oleObj>
              </mc:Choice>
              <mc:Fallback>
                <p:oleObj name="Equation" r:id="rId15" imgW="17650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076700"/>
                        <a:ext cx="6336704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87160"/>
              </p:ext>
            </p:extLst>
          </p:nvPr>
        </p:nvGraphicFramePr>
        <p:xfrm>
          <a:off x="1853774" y="5229200"/>
          <a:ext cx="631862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73" name="Equation" r:id="rId17" imgW="1701720" imgH="393480" progId="Equation.3">
                  <p:embed/>
                </p:oleObj>
              </mc:Choice>
              <mc:Fallback>
                <p:oleObj name="Equation" r:id="rId17" imgW="17017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3774" y="5229200"/>
                        <a:ext cx="631862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044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1"/>
          <p:cNvSpPr txBox="1">
            <a:spLocks noChangeArrowheads="1"/>
          </p:cNvSpPr>
          <p:nvPr/>
        </p:nvSpPr>
        <p:spPr bwMode="auto">
          <a:xfrm>
            <a:off x="444500" y="1665888"/>
            <a:ext cx="83820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vi-VN" altLang="en-US" sz="2800" b="1" smtClean="0">
                <a:cs typeface="Times New Roman" pitchFamily="18" charset="0"/>
              </a:rPr>
              <a:t>3. </a:t>
            </a:r>
            <a:r>
              <a:rPr lang="en-US" altLang="en-US" sz="2800" b="1" smtClean="0">
                <a:cs typeface="Times New Roman" pitchFamily="18" charset="0"/>
              </a:rPr>
              <a:t>Một </a:t>
            </a:r>
            <a:r>
              <a:rPr lang="en-US" altLang="en-US" sz="2800" b="1">
                <a:cs typeface="Times New Roman" pitchFamily="18" charset="0"/>
              </a:rPr>
              <a:t>ô tô gi</a:t>
            </a:r>
            <a:r>
              <a:rPr lang="vi-VN" altLang="en-US" sz="2800" b="1">
                <a:cs typeface="Times New Roman" pitchFamily="18" charset="0"/>
              </a:rPr>
              <a:t>ờ</a:t>
            </a:r>
            <a:r>
              <a:rPr lang="en-US" altLang="en-US" sz="2800" b="1">
                <a:cs typeface="Times New Roman" pitchFamily="18" charset="0"/>
              </a:rPr>
              <a:t> </a:t>
            </a:r>
            <a:r>
              <a:rPr lang="vi-VN" altLang="en-US" sz="2800" b="1">
                <a:cs typeface="Times New Roman" pitchFamily="18" charset="0"/>
              </a:rPr>
              <a:t>đầu</a:t>
            </a:r>
            <a:r>
              <a:rPr lang="en-US" altLang="en-US" sz="2800" b="1">
                <a:cs typeface="Times New Roman" pitchFamily="18" charset="0"/>
              </a:rPr>
              <a:t> chạy </a:t>
            </a:r>
            <a:r>
              <a:rPr lang="vi-VN" altLang="en-US" sz="2800" b="1">
                <a:cs typeface="Times New Roman" pitchFamily="18" charset="0"/>
              </a:rPr>
              <a:t>được</a:t>
            </a:r>
            <a:r>
              <a:rPr lang="en-US" altLang="en-US" sz="2800" b="1">
                <a:cs typeface="Times New Roman" pitchFamily="18" charset="0"/>
              </a:rPr>
              <a:t>    </a:t>
            </a:r>
            <a:r>
              <a:rPr lang="vi-VN" altLang="en-US" sz="2800" b="1" smtClean="0">
                <a:cs typeface="Times New Roman" pitchFamily="18" charset="0"/>
              </a:rPr>
              <a:t>  </a:t>
            </a:r>
            <a:r>
              <a:rPr lang="en-US" altLang="en-US" sz="2800" b="1" smtClean="0">
                <a:cs typeface="Times New Roman" pitchFamily="18" charset="0"/>
              </a:rPr>
              <a:t>quãng </a:t>
            </a:r>
            <a:r>
              <a:rPr lang="vi-VN" altLang="en-US" sz="2800" b="1">
                <a:cs typeface="Times New Roman" pitchFamily="18" charset="0"/>
              </a:rPr>
              <a:t>đường</a:t>
            </a:r>
            <a:r>
              <a:rPr lang="en-US" altLang="en-US" sz="2800" b="1">
                <a:cs typeface="Times New Roman" pitchFamily="18" charset="0"/>
              </a:rPr>
              <a:t>, gi</a:t>
            </a:r>
            <a:r>
              <a:rPr lang="vi-VN" altLang="en-US" sz="2800" b="1">
                <a:cs typeface="Times New Roman" pitchFamily="18" charset="0"/>
              </a:rPr>
              <a:t>ờ</a:t>
            </a:r>
            <a:r>
              <a:rPr lang="en-US" altLang="en-US" sz="2800" b="1">
                <a:cs typeface="Times New Roman" pitchFamily="18" charset="0"/>
              </a:rPr>
              <a:t> th</a:t>
            </a:r>
            <a:r>
              <a:rPr lang="vi-VN" altLang="en-US" sz="2800" b="1">
                <a:cs typeface="Times New Roman" pitchFamily="18" charset="0"/>
              </a:rPr>
              <a:t>ứ</a:t>
            </a:r>
            <a:r>
              <a:rPr lang="en-US" altLang="en-US" sz="2800" b="1">
                <a:cs typeface="Times New Roman" pitchFamily="18" charset="0"/>
              </a:rPr>
              <a:t> hai chạy </a:t>
            </a:r>
            <a:r>
              <a:rPr lang="vi-VN" altLang="en-US" sz="2800" b="1">
                <a:cs typeface="Times New Roman" pitchFamily="18" charset="0"/>
              </a:rPr>
              <a:t>được</a:t>
            </a:r>
            <a:r>
              <a:rPr lang="en-US" altLang="en-US" sz="2800" b="1">
                <a:cs typeface="Times New Roman" pitchFamily="18" charset="0"/>
              </a:rPr>
              <a:t>      quãng </a:t>
            </a:r>
            <a:r>
              <a:rPr lang="vi-VN" altLang="en-US" sz="2800" b="1">
                <a:cs typeface="Times New Roman" pitchFamily="18" charset="0"/>
              </a:rPr>
              <a:t>đường</a:t>
            </a:r>
            <a:r>
              <a:rPr lang="en-US" altLang="en-US" sz="2800" b="1">
                <a:cs typeface="Times New Roman" pitchFamily="18" charset="0"/>
              </a:rPr>
              <a:t>. Hỏi sau hai gi</a:t>
            </a:r>
            <a:r>
              <a:rPr lang="vi-VN" altLang="en-US" sz="2800" b="1">
                <a:cs typeface="Times New Roman" pitchFamily="18" charset="0"/>
              </a:rPr>
              <a:t>ờ</a:t>
            </a:r>
            <a:r>
              <a:rPr lang="en-US" altLang="en-US" sz="2800" b="1">
                <a:cs typeface="Times New Roman" pitchFamily="18" charset="0"/>
              </a:rPr>
              <a:t> ô tô </a:t>
            </a:r>
            <a:r>
              <a:rPr lang="vi-VN" altLang="en-US" sz="2800" b="1">
                <a:cs typeface="Times New Roman" pitchFamily="18" charset="0"/>
              </a:rPr>
              <a:t>đó</a:t>
            </a:r>
            <a:r>
              <a:rPr lang="en-US" altLang="en-US" sz="2800" b="1">
                <a:cs typeface="Times New Roman" pitchFamily="18" charset="0"/>
              </a:rPr>
              <a:t> chạy </a:t>
            </a:r>
            <a:r>
              <a:rPr lang="vi-VN" altLang="en-US" sz="2800" b="1">
                <a:cs typeface="Times New Roman" pitchFamily="18" charset="0"/>
              </a:rPr>
              <a:t>được</a:t>
            </a:r>
            <a:r>
              <a:rPr lang="en-US" altLang="en-US" sz="2800" b="1">
                <a:cs typeface="Times New Roman" pitchFamily="18" charset="0"/>
              </a:rPr>
              <a:t> bao nhiêu phần của quãng </a:t>
            </a:r>
            <a:r>
              <a:rPr lang="vi-VN" altLang="en-US" sz="2800" b="1">
                <a:cs typeface="Times New Roman" pitchFamily="18" charset="0"/>
              </a:rPr>
              <a:t>đường</a:t>
            </a:r>
            <a:r>
              <a:rPr lang="en-US" altLang="en-US" sz="2800" b="1"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593275" y="3932006"/>
            <a:ext cx="15875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b="1">
                <a:solidFill>
                  <a:srgbClr val="0033CC"/>
                </a:solidFill>
              </a:rPr>
              <a:t>Tóm tắt: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536" y="4937839"/>
            <a:ext cx="18590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Giờ đầu: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47146" y="5746251"/>
            <a:ext cx="18537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Giờ sau: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78667" y="4879210"/>
            <a:ext cx="24854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quãng đ</a:t>
            </a:r>
            <a:r>
              <a:rPr lang="vi-VN" altLang="en-US" sz="2800"/>
              <a:t>ư</a:t>
            </a:r>
            <a:r>
              <a:rPr lang="en-US" altLang="en-US" sz="2800"/>
              <a:t>ờng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878667" y="5787261"/>
            <a:ext cx="23283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quãng đ</a:t>
            </a:r>
            <a:r>
              <a:rPr lang="vi-VN" altLang="en-US" sz="2800"/>
              <a:t>ư</a:t>
            </a:r>
            <a:r>
              <a:rPr lang="en-US" altLang="en-US" sz="2800"/>
              <a:t>ờng</a:t>
            </a:r>
          </a:p>
        </p:txBody>
      </p:sp>
      <p:sp>
        <p:nvSpPr>
          <p:cNvPr id="12" name="AutoShape 15"/>
          <p:cNvSpPr>
            <a:spLocks/>
          </p:cNvSpPr>
          <p:nvPr/>
        </p:nvSpPr>
        <p:spPr bwMode="auto">
          <a:xfrm>
            <a:off x="4892243" y="5063361"/>
            <a:ext cx="254000" cy="1200150"/>
          </a:xfrm>
          <a:prstGeom prst="rightBrace">
            <a:avLst>
              <a:gd name="adj1" fmla="val 33305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z="3600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207000" y="5401499"/>
            <a:ext cx="30559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/>
              <a:t>….quãng đ</a:t>
            </a:r>
            <a:r>
              <a:rPr lang="vi-VN" altLang="en-US" sz="2800"/>
              <a:t>ư</a:t>
            </a:r>
            <a:r>
              <a:rPr lang="en-US" altLang="en-US" sz="2800"/>
              <a:t>ờng ?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163517"/>
              </p:ext>
            </p:extLst>
          </p:nvPr>
        </p:nvGraphicFramePr>
        <p:xfrm>
          <a:off x="5364088" y="1665888"/>
          <a:ext cx="576064" cy="843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1" name="Equation" r:id="rId3" imgW="139680" imgH="393480" progId="Equation.3">
                  <p:embed/>
                </p:oleObj>
              </mc:Choice>
              <mc:Fallback>
                <p:oleObj name="Equation" r:id="rId3" imgW="1396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1665888"/>
                        <a:ext cx="576064" cy="8433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630532"/>
              </p:ext>
            </p:extLst>
          </p:nvPr>
        </p:nvGraphicFramePr>
        <p:xfrm>
          <a:off x="3397634" y="2259275"/>
          <a:ext cx="6286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2" name="Equation" r:id="rId5" imgW="152280" imgH="393480" progId="Equation.3">
                  <p:embed/>
                </p:oleObj>
              </mc:Choice>
              <mc:Fallback>
                <p:oleObj name="Equation" r:id="rId5" imgW="15228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634" y="2259275"/>
                        <a:ext cx="6286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3026"/>
              </p:ext>
            </p:extLst>
          </p:nvPr>
        </p:nvGraphicFramePr>
        <p:xfrm>
          <a:off x="2051719" y="4725144"/>
          <a:ext cx="826947" cy="1064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3" name="Equation" r:id="rId7" imgW="139680" imgH="393480" progId="Equation.3">
                  <p:embed/>
                </p:oleObj>
              </mc:Choice>
              <mc:Fallback>
                <p:oleObj name="Equation" r:id="rId7" imgW="13968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19" y="4725144"/>
                        <a:ext cx="826947" cy="1064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881"/>
              </p:ext>
            </p:extLst>
          </p:nvPr>
        </p:nvGraphicFramePr>
        <p:xfrm>
          <a:off x="2223029" y="5663436"/>
          <a:ext cx="628650" cy="1057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84" name="Equation" r:id="rId9" imgW="152280" imgH="393480" progId="Equation.3">
                  <p:embed/>
                </p:oleObj>
              </mc:Choice>
              <mc:Fallback>
                <p:oleObj name="Equation" r:id="rId9" imgW="15228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3029" y="5663436"/>
                        <a:ext cx="628650" cy="1057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62703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5" grpId="0"/>
      <p:bldP spid="6" grpId="0"/>
      <p:bldP spid="7" grpId="0"/>
      <p:bldP spid="9" grpId="0"/>
      <p:bldP spid="11" grpId="0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315</Words>
  <Application>Microsoft Office PowerPoint</Application>
  <PresentationFormat>On-screen Show (4:3)</PresentationFormat>
  <Paragraphs>44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Microsoft Equation 3.0</vt:lpstr>
      <vt:lpstr>Equation</vt:lpstr>
      <vt:lpstr>TRƯỜNG TIỂU HỌC ÁI MỘ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Sony 622</cp:lastModifiedBy>
  <cp:revision>75</cp:revision>
  <dcterms:created xsi:type="dcterms:W3CDTF">2021-03-05T10:00:42Z</dcterms:created>
  <dcterms:modified xsi:type="dcterms:W3CDTF">2022-02-19T01:58:25Z</dcterms:modified>
</cp:coreProperties>
</file>