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9" r:id="rId2"/>
    <p:sldId id="259" r:id="rId3"/>
    <p:sldId id="288" r:id="rId4"/>
    <p:sldId id="281" r:id="rId5"/>
    <p:sldId id="261" r:id="rId6"/>
    <p:sldId id="277" r:id="rId7"/>
    <p:sldId id="276" r:id="rId8"/>
    <p:sldId id="283" r:id="rId9"/>
    <p:sldId id="284" r:id="rId10"/>
    <p:sldId id="285" r:id="rId11"/>
    <p:sldId id="262" r:id="rId12"/>
    <p:sldId id="263" r:id="rId13"/>
    <p:sldId id="287" r:id="rId14"/>
    <p:sldId id="269" r:id="rId15"/>
    <p:sldId id="286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382B9-0F12-413B-B509-3D4EDE66AC5D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98C4F-FBE5-4DD8-B601-2151926D3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6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AB94C3-5D49-4AC6-906A-053455A55189}" type="slidenum">
              <a:rPr lang="en-US" sz="1200" i="0">
                <a:latin typeface=".VnAristote" pitchFamily="34" charset="0"/>
              </a:rPr>
              <a:pPr algn="r"/>
              <a:t>13</a:t>
            </a:fld>
            <a:endParaRPr lang="en-US" sz="1200" i="0">
              <a:latin typeface=".VnAristot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9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3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0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7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3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8EA7-9A32-4FF5-969E-0F8FA09145E0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5562600" y="511792"/>
            <a:ext cx="2592288" cy="496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854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2784475" y="4445000"/>
            <a:ext cx="349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1932982"/>
            <a:ext cx="5493060" cy="211425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vi-VN" sz="227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2279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1828" y="2672916"/>
            <a:ext cx="5341404" cy="151216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2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spc="2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pc="2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spc="2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2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b="1" spc="2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b="1" spc="2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spc="2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Ôn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R</a:t>
            </a:r>
            <a:endParaRPr lang="en-US" sz="1181" b="1" spc="2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3816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t="22319" r="35248" b="50266"/>
          <a:stretch>
            <a:fillRect/>
          </a:stretch>
        </p:blipFill>
        <p:spPr bwMode="auto">
          <a:xfrm>
            <a:off x="1664494" y="1295400"/>
            <a:ext cx="61198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533400" y="3962400"/>
            <a:ext cx="9296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  <a:latin typeface="HP001 4 hàng" pitchFamily="34" charset="0"/>
              </a:rPr>
              <a:t>Phan Rang là tên một thị xã thuộc tỉnh Ninh Thuận.</a:t>
            </a: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533400" y="4570413"/>
            <a:ext cx="8382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2060"/>
                </a:solidFill>
                <a:latin typeface="HP001 4 hàng" pitchFamily="34" charset="0"/>
              </a:rPr>
              <a:t>Trong từ ứng dụng các con chữ có chiều cao như thế nào?</a:t>
            </a: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685801" y="5507038"/>
            <a:ext cx="74866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2060"/>
                </a:solidFill>
                <a:latin typeface="HP001 4 hàng" pitchFamily="34" charset="0"/>
              </a:rPr>
              <a:t>Khoảng cách giữa các chữ bằng con chữ nào?</a:t>
            </a: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684213" y="5999481"/>
            <a:ext cx="53276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2060"/>
                </a:solidFill>
                <a:latin typeface="HP001 4 hàng" pitchFamily="34" charset="0"/>
              </a:rPr>
              <a:t>Viết bảng con chữ Phan Rang</a:t>
            </a:r>
          </a:p>
        </p:txBody>
      </p:sp>
      <p:grpSp>
        <p:nvGrpSpPr>
          <p:cNvPr id="161817" name="Group 25"/>
          <p:cNvGrpSpPr>
            <a:grpSpLocks/>
          </p:cNvGrpSpPr>
          <p:nvPr/>
        </p:nvGrpSpPr>
        <p:grpSpPr bwMode="auto">
          <a:xfrm>
            <a:off x="1835150" y="2420938"/>
            <a:ext cx="5041900" cy="0"/>
            <a:chOff x="1156" y="1525"/>
            <a:chExt cx="3176" cy="0"/>
          </a:xfrm>
        </p:grpSpPr>
        <p:sp>
          <p:nvSpPr>
            <p:cNvPr id="10258" name="Line 15"/>
            <p:cNvSpPr>
              <a:spLocks noChangeShapeType="1"/>
            </p:cNvSpPr>
            <p:nvPr/>
          </p:nvSpPr>
          <p:spPr bwMode="auto">
            <a:xfrm>
              <a:off x="1156" y="1525"/>
              <a:ext cx="273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6"/>
            <p:cNvSpPr>
              <a:spLocks noChangeShapeType="1"/>
            </p:cNvSpPr>
            <p:nvPr/>
          </p:nvSpPr>
          <p:spPr bwMode="auto">
            <a:xfrm>
              <a:off x="1585" y="1525"/>
              <a:ext cx="273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8"/>
            <p:cNvSpPr>
              <a:spLocks noChangeShapeType="1"/>
            </p:cNvSpPr>
            <p:nvPr/>
          </p:nvSpPr>
          <p:spPr bwMode="auto">
            <a:xfrm>
              <a:off x="2835" y="1525"/>
              <a:ext cx="499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9"/>
            <p:cNvSpPr>
              <a:spLocks noChangeShapeType="1"/>
            </p:cNvSpPr>
            <p:nvPr/>
          </p:nvSpPr>
          <p:spPr bwMode="auto">
            <a:xfrm>
              <a:off x="4105" y="1525"/>
              <a:ext cx="227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816" name="Group 24"/>
          <p:cNvGrpSpPr>
            <a:grpSpLocks/>
          </p:cNvGrpSpPr>
          <p:nvPr/>
        </p:nvGrpSpPr>
        <p:grpSpPr bwMode="auto">
          <a:xfrm>
            <a:off x="2987675" y="2416175"/>
            <a:ext cx="3402013" cy="12700"/>
            <a:chOff x="1882" y="1522"/>
            <a:chExt cx="2143" cy="8"/>
          </a:xfrm>
        </p:grpSpPr>
        <p:sp>
          <p:nvSpPr>
            <p:cNvPr id="10254" name="Line 20"/>
            <p:cNvSpPr>
              <a:spLocks noChangeShapeType="1"/>
            </p:cNvSpPr>
            <p:nvPr/>
          </p:nvSpPr>
          <p:spPr bwMode="auto">
            <a:xfrm>
              <a:off x="1882" y="1525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21"/>
            <p:cNvSpPr>
              <a:spLocks noChangeShapeType="1"/>
            </p:cNvSpPr>
            <p:nvPr/>
          </p:nvSpPr>
          <p:spPr bwMode="auto">
            <a:xfrm>
              <a:off x="2285" y="1525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22"/>
            <p:cNvSpPr>
              <a:spLocks noChangeShapeType="1"/>
            </p:cNvSpPr>
            <p:nvPr/>
          </p:nvSpPr>
          <p:spPr bwMode="auto">
            <a:xfrm>
              <a:off x="3424" y="1530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23"/>
            <p:cNvSpPr>
              <a:spLocks noChangeShapeType="1"/>
            </p:cNvSpPr>
            <p:nvPr/>
          </p:nvSpPr>
          <p:spPr bwMode="auto">
            <a:xfrm>
              <a:off x="3798" y="1522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Oval 26"/>
          <p:cNvSpPr>
            <a:spLocks noChangeArrowheads="1"/>
          </p:cNvSpPr>
          <p:nvPr/>
        </p:nvSpPr>
        <p:spPr bwMode="auto">
          <a:xfrm>
            <a:off x="8134350" y="460375"/>
            <a:ext cx="152400" cy="18097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27"/>
          <p:cNvSpPr>
            <a:spLocks noChangeArrowheads="1"/>
          </p:cNvSpPr>
          <p:nvPr/>
        </p:nvSpPr>
        <p:spPr bwMode="auto">
          <a:xfrm>
            <a:off x="8350250" y="676275"/>
            <a:ext cx="152400" cy="18097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20" name="Oval 28"/>
          <p:cNvSpPr>
            <a:spLocks noChangeArrowheads="1"/>
          </p:cNvSpPr>
          <p:nvPr/>
        </p:nvSpPr>
        <p:spPr bwMode="auto">
          <a:xfrm>
            <a:off x="4098530" y="2119602"/>
            <a:ext cx="296250" cy="3603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/>
      <p:bldP spid="161803" grpId="0"/>
      <p:bldP spid="161804" grpId="0"/>
      <p:bldP spid="161805" grpId="0"/>
      <p:bldP spid="161820" grpId="0" animBg="1"/>
      <p:bldP spid="1618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24886" r="14061" b="52740"/>
          <a:stretch>
            <a:fillRect/>
          </a:stretch>
        </p:blipFill>
        <p:spPr bwMode="auto">
          <a:xfrm>
            <a:off x="609348" y="1300595"/>
            <a:ext cx="8153651" cy="2509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</p:pic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35462" y="4005065"/>
            <a:ext cx="56806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0000"/>
                </a:solidFill>
                <a:latin typeface="HP001 4 hàng" pitchFamily="34" charset="0"/>
              </a:rPr>
              <a:t> Câu ca dao trên ý nói gì?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147436" y="4705483"/>
            <a:ext cx="876022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00CC"/>
                </a:solidFill>
                <a:latin typeface="HP001 4 hàng" pitchFamily="34" charset="0"/>
              </a:rPr>
              <a:t> Khuyên người ta chăm chỉ cấy cày, làm lụng để có ngày sung sướng, đầy đủ.</a:t>
            </a: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353846" y="5805057"/>
            <a:ext cx="58389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00CC"/>
                </a:solidFill>
                <a:latin typeface="HP001 4 hàng" pitchFamily="34" charset="0"/>
              </a:rPr>
              <a:t>Viết bảng con chữ Rủ, Bây.</a:t>
            </a:r>
          </a:p>
        </p:txBody>
      </p:sp>
      <p:grpSp>
        <p:nvGrpSpPr>
          <p:cNvPr id="162852" name="Group 36"/>
          <p:cNvGrpSpPr>
            <a:grpSpLocks/>
          </p:cNvGrpSpPr>
          <p:nvPr/>
        </p:nvGrpSpPr>
        <p:grpSpPr bwMode="auto">
          <a:xfrm>
            <a:off x="732630" y="2270918"/>
            <a:ext cx="7107237" cy="998644"/>
            <a:chOff x="500" y="1194"/>
            <a:chExt cx="4309" cy="467"/>
          </a:xfrm>
        </p:grpSpPr>
        <p:sp>
          <p:nvSpPr>
            <p:cNvPr id="11308" name="Line 15"/>
            <p:cNvSpPr>
              <a:spLocks noChangeShapeType="1"/>
            </p:cNvSpPr>
            <p:nvPr/>
          </p:nvSpPr>
          <p:spPr bwMode="auto">
            <a:xfrm>
              <a:off x="1194" y="1194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17"/>
            <p:cNvSpPr>
              <a:spLocks noChangeShapeType="1"/>
            </p:cNvSpPr>
            <p:nvPr/>
          </p:nvSpPr>
          <p:spPr bwMode="auto">
            <a:xfrm>
              <a:off x="1887" y="1205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20"/>
            <p:cNvSpPr>
              <a:spLocks noChangeShapeType="1"/>
            </p:cNvSpPr>
            <p:nvPr/>
          </p:nvSpPr>
          <p:spPr bwMode="auto">
            <a:xfrm>
              <a:off x="500" y="1653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22"/>
            <p:cNvSpPr>
              <a:spLocks noChangeShapeType="1"/>
            </p:cNvSpPr>
            <p:nvPr/>
          </p:nvSpPr>
          <p:spPr bwMode="auto">
            <a:xfrm>
              <a:off x="2255" y="1661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25"/>
            <p:cNvSpPr>
              <a:spLocks noChangeShapeType="1"/>
            </p:cNvSpPr>
            <p:nvPr/>
          </p:nvSpPr>
          <p:spPr bwMode="auto">
            <a:xfrm>
              <a:off x="3288" y="1661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27"/>
            <p:cNvSpPr>
              <a:spLocks noChangeShapeType="1"/>
            </p:cNvSpPr>
            <p:nvPr/>
          </p:nvSpPr>
          <p:spPr bwMode="auto">
            <a:xfrm>
              <a:off x="3576" y="1653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28"/>
            <p:cNvSpPr>
              <a:spLocks noChangeShapeType="1"/>
            </p:cNvSpPr>
            <p:nvPr/>
          </p:nvSpPr>
          <p:spPr bwMode="auto">
            <a:xfrm>
              <a:off x="3993" y="1653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29"/>
            <p:cNvSpPr>
              <a:spLocks noChangeShapeType="1"/>
            </p:cNvSpPr>
            <p:nvPr/>
          </p:nvSpPr>
          <p:spPr bwMode="auto">
            <a:xfrm>
              <a:off x="4422" y="1658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30"/>
            <p:cNvSpPr>
              <a:spLocks noChangeShapeType="1"/>
            </p:cNvSpPr>
            <p:nvPr/>
          </p:nvSpPr>
          <p:spPr bwMode="auto">
            <a:xfrm>
              <a:off x="4673" y="1661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31"/>
            <p:cNvSpPr>
              <a:spLocks noChangeShapeType="1"/>
            </p:cNvSpPr>
            <p:nvPr/>
          </p:nvSpPr>
          <p:spPr bwMode="auto">
            <a:xfrm>
              <a:off x="1565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32"/>
            <p:cNvSpPr>
              <a:spLocks noChangeShapeType="1"/>
            </p:cNvSpPr>
            <p:nvPr/>
          </p:nvSpPr>
          <p:spPr bwMode="auto">
            <a:xfrm>
              <a:off x="3099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33"/>
            <p:cNvSpPr>
              <a:spLocks noChangeShapeType="1"/>
            </p:cNvSpPr>
            <p:nvPr/>
          </p:nvSpPr>
          <p:spPr bwMode="auto">
            <a:xfrm>
              <a:off x="1148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34"/>
            <p:cNvSpPr>
              <a:spLocks noChangeShapeType="1"/>
            </p:cNvSpPr>
            <p:nvPr/>
          </p:nvSpPr>
          <p:spPr bwMode="auto">
            <a:xfrm>
              <a:off x="884" y="1656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35"/>
            <p:cNvSpPr>
              <a:spLocks noChangeShapeType="1"/>
            </p:cNvSpPr>
            <p:nvPr/>
          </p:nvSpPr>
          <p:spPr bwMode="auto">
            <a:xfrm>
              <a:off x="3918" y="1205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56" name="Group 40"/>
          <p:cNvGrpSpPr>
            <a:grpSpLocks/>
          </p:cNvGrpSpPr>
          <p:nvPr/>
        </p:nvGrpSpPr>
        <p:grpSpPr bwMode="auto">
          <a:xfrm>
            <a:off x="4104770" y="2296318"/>
            <a:ext cx="2389191" cy="983967"/>
            <a:chOff x="2517" y="1197"/>
            <a:chExt cx="1452" cy="451"/>
          </a:xfrm>
        </p:grpSpPr>
        <p:sp>
          <p:nvSpPr>
            <p:cNvPr id="11305" name="Line 37"/>
            <p:cNvSpPr>
              <a:spLocks noChangeShapeType="1"/>
            </p:cNvSpPr>
            <p:nvPr/>
          </p:nvSpPr>
          <p:spPr bwMode="auto">
            <a:xfrm>
              <a:off x="2517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38"/>
            <p:cNvSpPr>
              <a:spLocks noChangeShapeType="1"/>
            </p:cNvSpPr>
            <p:nvPr/>
          </p:nvSpPr>
          <p:spPr bwMode="auto">
            <a:xfrm>
              <a:off x="3334" y="1197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39"/>
            <p:cNvSpPr>
              <a:spLocks noChangeShapeType="1"/>
            </p:cNvSpPr>
            <p:nvPr/>
          </p:nvSpPr>
          <p:spPr bwMode="auto">
            <a:xfrm>
              <a:off x="3833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76" name="Group 60"/>
          <p:cNvGrpSpPr>
            <a:grpSpLocks/>
          </p:cNvGrpSpPr>
          <p:nvPr/>
        </p:nvGrpSpPr>
        <p:grpSpPr bwMode="auto">
          <a:xfrm>
            <a:off x="1236662" y="2312990"/>
            <a:ext cx="6929437" cy="997323"/>
            <a:chOff x="727" y="1199"/>
            <a:chExt cx="4365" cy="465"/>
          </a:xfrm>
        </p:grpSpPr>
        <p:sp>
          <p:nvSpPr>
            <p:cNvPr id="11288" name="Line 42"/>
            <p:cNvSpPr>
              <a:spLocks noChangeShapeType="1"/>
            </p:cNvSpPr>
            <p:nvPr/>
          </p:nvSpPr>
          <p:spPr bwMode="auto">
            <a:xfrm>
              <a:off x="1474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43"/>
            <p:cNvSpPr>
              <a:spLocks noChangeShapeType="1"/>
            </p:cNvSpPr>
            <p:nvPr/>
          </p:nvSpPr>
          <p:spPr bwMode="auto">
            <a:xfrm>
              <a:off x="1773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44"/>
            <p:cNvSpPr>
              <a:spLocks noChangeShapeType="1"/>
            </p:cNvSpPr>
            <p:nvPr/>
          </p:nvSpPr>
          <p:spPr bwMode="auto">
            <a:xfrm>
              <a:off x="2616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45"/>
            <p:cNvSpPr>
              <a:spLocks noChangeShapeType="1"/>
            </p:cNvSpPr>
            <p:nvPr/>
          </p:nvSpPr>
          <p:spPr bwMode="auto">
            <a:xfrm>
              <a:off x="3440" y="1199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46"/>
            <p:cNvSpPr>
              <a:spLocks noChangeShapeType="1"/>
            </p:cNvSpPr>
            <p:nvPr/>
          </p:nvSpPr>
          <p:spPr bwMode="auto">
            <a:xfrm>
              <a:off x="727" y="1664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47"/>
            <p:cNvSpPr>
              <a:spLocks noChangeShapeType="1"/>
            </p:cNvSpPr>
            <p:nvPr/>
          </p:nvSpPr>
          <p:spPr bwMode="auto">
            <a:xfrm>
              <a:off x="1882" y="1656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48"/>
            <p:cNvSpPr>
              <a:spLocks noChangeShapeType="1"/>
            </p:cNvSpPr>
            <p:nvPr/>
          </p:nvSpPr>
          <p:spPr bwMode="auto">
            <a:xfrm>
              <a:off x="2112" y="1655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49"/>
            <p:cNvSpPr>
              <a:spLocks noChangeShapeType="1"/>
            </p:cNvSpPr>
            <p:nvPr/>
          </p:nvSpPr>
          <p:spPr bwMode="auto">
            <a:xfrm>
              <a:off x="3152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50"/>
            <p:cNvSpPr>
              <a:spLocks noChangeShapeType="1"/>
            </p:cNvSpPr>
            <p:nvPr/>
          </p:nvSpPr>
          <p:spPr bwMode="auto">
            <a:xfrm>
              <a:off x="3424" y="1650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52"/>
            <p:cNvSpPr>
              <a:spLocks noChangeShapeType="1"/>
            </p:cNvSpPr>
            <p:nvPr/>
          </p:nvSpPr>
          <p:spPr bwMode="auto">
            <a:xfrm>
              <a:off x="2109" y="1207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53"/>
            <p:cNvSpPr>
              <a:spLocks noChangeShapeType="1"/>
            </p:cNvSpPr>
            <p:nvPr/>
          </p:nvSpPr>
          <p:spPr bwMode="auto">
            <a:xfrm>
              <a:off x="2843" y="1202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54"/>
            <p:cNvSpPr>
              <a:spLocks noChangeShapeType="1"/>
            </p:cNvSpPr>
            <p:nvPr/>
          </p:nvSpPr>
          <p:spPr bwMode="auto">
            <a:xfrm>
              <a:off x="3673" y="1207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55"/>
            <p:cNvSpPr>
              <a:spLocks noChangeShapeType="1"/>
            </p:cNvSpPr>
            <p:nvPr/>
          </p:nvSpPr>
          <p:spPr bwMode="auto">
            <a:xfrm>
              <a:off x="2789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56"/>
            <p:cNvSpPr>
              <a:spLocks noChangeShapeType="1"/>
            </p:cNvSpPr>
            <p:nvPr/>
          </p:nvSpPr>
          <p:spPr bwMode="auto">
            <a:xfrm>
              <a:off x="4820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57"/>
            <p:cNvSpPr>
              <a:spLocks noChangeShapeType="1"/>
            </p:cNvSpPr>
            <p:nvPr/>
          </p:nvSpPr>
          <p:spPr bwMode="auto">
            <a:xfrm>
              <a:off x="4134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58"/>
            <p:cNvSpPr>
              <a:spLocks noChangeShapeType="1"/>
            </p:cNvSpPr>
            <p:nvPr/>
          </p:nvSpPr>
          <p:spPr bwMode="auto">
            <a:xfrm>
              <a:off x="1292" y="1645"/>
              <a:ext cx="137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59"/>
            <p:cNvSpPr>
              <a:spLocks noChangeShapeType="1"/>
            </p:cNvSpPr>
            <p:nvPr/>
          </p:nvSpPr>
          <p:spPr bwMode="auto">
            <a:xfrm>
              <a:off x="2481" y="1661"/>
              <a:ext cx="137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77" name="Oval 61"/>
          <p:cNvSpPr>
            <a:spLocks noChangeArrowheads="1"/>
          </p:cNvSpPr>
          <p:nvPr/>
        </p:nvSpPr>
        <p:spPr bwMode="auto">
          <a:xfrm>
            <a:off x="2659929" y="2075656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78" name="Oval 62"/>
          <p:cNvSpPr>
            <a:spLocks noChangeArrowheads="1"/>
          </p:cNvSpPr>
          <p:nvPr/>
        </p:nvSpPr>
        <p:spPr bwMode="auto">
          <a:xfrm>
            <a:off x="3940103" y="2062238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79" name="Oval 63"/>
          <p:cNvSpPr>
            <a:spLocks noChangeArrowheads="1"/>
          </p:cNvSpPr>
          <p:nvPr/>
        </p:nvSpPr>
        <p:spPr bwMode="auto">
          <a:xfrm>
            <a:off x="5252786" y="2058412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0" name="Oval 64"/>
          <p:cNvSpPr>
            <a:spLocks noChangeArrowheads="1"/>
          </p:cNvSpPr>
          <p:nvPr/>
        </p:nvSpPr>
        <p:spPr bwMode="auto">
          <a:xfrm>
            <a:off x="5863974" y="2065555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Oval 65"/>
          <p:cNvSpPr>
            <a:spLocks noChangeArrowheads="1"/>
          </p:cNvSpPr>
          <p:nvPr/>
        </p:nvSpPr>
        <p:spPr bwMode="auto">
          <a:xfrm>
            <a:off x="1634548" y="3012281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2" name="Oval 66"/>
          <p:cNvSpPr>
            <a:spLocks noChangeArrowheads="1"/>
          </p:cNvSpPr>
          <p:nvPr/>
        </p:nvSpPr>
        <p:spPr bwMode="auto">
          <a:xfrm>
            <a:off x="2373061" y="2979882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3" name="Oval 67"/>
          <p:cNvSpPr>
            <a:spLocks noChangeArrowheads="1"/>
          </p:cNvSpPr>
          <p:nvPr/>
        </p:nvSpPr>
        <p:spPr bwMode="auto">
          <a:xfrm>
            <a:off x="3270865" y="3007518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4" name="Oval 68"/>
          <p:cNvSpPr>
            <a:spLocks noChangeArrowheads="1"/>
          </p:cNvSpPr>
          <p:nvPr/>
        </p:nvSpPr>
        <p:spPr bwMode="auto">
          <a:xfrm>
            <a:off x="6050289" y="2979882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5" name="Oval 69"/>
          <p:cNvSpPr>
            <a:spLocks noChangeArrowheads="1"/>
          </p:cNvSpPr>
          <p:nvPr/>
        </p:nvSpPr>
        <p:spPr bwMode="auto">
          <a:xfrm>
            <a:off x="7463632" y="2984500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6" name="Oval 70"/>
          <p:cNvSpPr>
            <a:spLocks noChangeArrowheads="1"/>
          </p:cNvSpPr>
          <p:nvPr/>
        </p:nvSpPr>
        <p:spPr bwMode="auto">
          <a:xfrm>
            <a:off x="4885621" y="3012353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7" name="Oval 71"/>
          <p:cNvSpPr>
            <a:spLocks noChangeArrowheads="1"/>
          </p:cNvSpPr>
          <p:nvPr/>
        </p:nvSpPr>
        <p:spPr bwMode="auto">
          <a:xfrm>
            <a:off x="4454525" y="2033301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68"/>
          <p:cNvSpPr>
            <a:spLocks noChangeArrowheads="1"/>
          </p:cNvSpPr>
          <p:nvPr/>
        </p:nvSpPr>
        <p:spPr bwMode="auto">
          <a:xfrm>
            <a:off x="4337666" y="3007663"/>
            <a:ext cx="212724" cy="2205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6" grpId="0"/>
      <p:bldP spid="162827" grpId="0"/>
      <p:bldP spid="162830" grpId="0"/>
      <p:bldP spid="162877" grpId="0" animBg="1"/>
      <p:bldP spid="162878" grpId="0" animBg="1"/>
      <p:bldP spid="162879" grpId="0" animBg="1"/>
      <p:bldP spid="162880" grpId="0" animBg="1"/>
      <p:bldP spid="162881" grpId="0" animBg="1"/>
      <p:bldP spid="162882" grpId="0" animBg="1"/>
      <p:bldP spid="162883" grpId="0" animBg="1"/>
      <p:bldP spid="162884" grpId="0" animBg="1"/>
      <p:bldP spid="162885" grpId="0" animBg="1"/>
      <p:bldP spid="162886" grpId="0" animBg="1"/>
      <p:bldP spid="162887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5029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0" u="sng">
                <a:latin typeface="Times New Roman" pitchFamily="18" charset="0"/>
              </a:rPr>
              <a:t>1- Tư thế ngồi viết:</a:t>
            </a:r>
          </a:p>
          <a:p>
            <a:r>
              <a:rPr lang="en-US" sz="2400" i="0">
                <a:latin typeface="Times New Roman" pitchFamily="18" charset="0"/>
              </a:rPr>
              <a:t>- Lưng thẳng, không tì ngực vào bàn.</a:t>
            </a:r>
          </a:p>
          <a:p>
            <a:r>
              <a:rPr lang="en-US" sz="2400" i="0">
                <a:latin typeface="Times New Roman" pitchFamily="18" charset="0"/>
              </a:rPr>
              <a:t>- Đầu hơi cúi.</a:t>
            </a:r>
          </a:p>
          <a:p>
            <a:r>
              <a:rPr lang="en-US" sz="2400" i="0">
                <a:latin typeface="Times New Roman" pitchFamily="18" charset="0"/>
              </a:rPr>
              <a:t>- Mắt cách vở khoảng 25 đến 30 cm.</a:t>
            </a:r>
          </a:p>
          <a:p>
            <a:r>
              <a:rPr lang="en-US" sz="2400" i="0">
                <a:latin typeface="Times New Roman" pitchFamily="18" charset="0"/>
              </a:rPr>
              <a:t>- Tay phải cầm bút.</a:t>
            </a:r>
          </a:p>
          <a:p>
            <a:r>
              <a:rPr lang="en-US" sz="2400" i="0">
                <a:latin typeface="Times New Roman" pitchFamily="18" charset="0"/>
              </a:rPr>
              <a:t>- Tay trái tì nhẹ lên mép vở để giữ.</a:t>
            </a:r>
          </a:p>
          <a:p>
            <a:r>
              <a:rPr lang="en-US" sz="2400" i="0">
                <a:latin typeface="Times New Roman" pitchFamily="18" charset="0"/>
              </a:rPr>
              <a:t>- Hai chân để song song thoải mái.</a:t>
            </a:r>
          </a:p>
          <a:p>
            <a:pPr algn="just" eaLnBrk="0" hangingPunct="0"/>
            <a:endParaRPr lang="en-US" sz="2400" i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3479800"/>
            <a:ext cx="5562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0" u="sng">
                <a:latin typeface="Times New Roman" pitchFamily="18" charset="0"/>
              </a:rPr>
              <a:t>2-Cách cầm bút:</a:t>
            </a:r>
          </a:p>
          <a:p>
            <a:r>
              <a:rPr lang="en-US" sz="2400" i="0">
                <a:latin typeface="Times New Roman" pitchFamily="18" charset="0"/>
              </a:rPr>
              <a:t>- Cầm bút bằng 3 ngón tay: ngón cái, ngón trỏ, ngón giữa.</a:t>
            </a:r>
          </a:p>
          <a:p>
            <a:r>
              <a:rPr lang="en-US" sz="2400" i="0">
                <a:latin typeface="Times New Roman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r>
              <a:rPr lang="en-US" sz="2400" i="0">
                <a:latin typeface="Times New Roman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3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</a:blip>
          <a:srcRect l="56860" t="39471" r="21571" b="43802"/>
          <a:stretch>
            <a:fillRect/>
          </a:stretch>
        </p:blipFill>
        <p:spPr bwMode="auto">
          <a:xfrm>
            <a:off x="6019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971800" y="87868"/>
            <a:ext cx="2512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THỰC HÀNH VIẾT VỞ</a:t>
            </a:r>
          </a:p>
        </p:txBody>
      </p:sp>
    </p:spTree>
    <p:extLst>
      <p:ext uri="{BB962C8B-B14F-4D97-AF65-F5344CB8AC3E}">
        <p14:creationId xmlns:p14="http://schemas.microsoft.com/office/powerpoint/2010/main" val="11107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630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            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Bài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tập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về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nhà</a:t>
            </a:r>
            <a:endParaRPr lang="en-US" sz="4400" b="1" dirty="0">
              <a:solidFill>
                <a:srgbClr val="800000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1.Hoàn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thành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vở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bài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tập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Toán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trong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tuần</a:t>
            </a:r>
            <a:r>
              <a:rPr lang="en-US" sz="4400" b="1">
                <a:solidFill>
                  <a:srgbClr val="800000"/>
                </a:solidFill>
                <a:latin typeface="HP001 4 hàng" pitchFamily="34" charset="0"/>
              </a:rPr>
              <a:t>.</a:t>
            </a:r>
            <a:endParaRPr lang="en-US" sz="4400" b="1" dirty="0">
              <a:solidFill>
                <a:srgbClr val="800000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2.Hoàn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thành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vở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tập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viết</a:t>
            </a:r>
            <a:endParaRPr lang="en-US" sz="4400" b="1" dirty="0">
              <a:solidFill>
                <a:srgbClr val="800000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3.Hoàn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thành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vở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bài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tập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tiếng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Việt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trong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tuần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826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8676" name="Picture 4" descr="user440594_pic95450_12182090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5" name="WordArt 7"/>
          <p:cNvSpPr>
            <a:spLocks noChangeArrowheads="1" noChangeShapeType="1" noTextEdit="1"/>
          </p:cNvSpPr>
          <p:nvPr/>
        </p:nvSpPr>
        <p:spPr bwMode="auto">
          <a:xfrm>
            <a:off x="1257300" y="1066800"/>
            <a:ext cx="6629400" cy="502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em!</a:t>
            </a:r>
          </a:p>
        </p:txBody>
      </p:sp>
    </p:spTree>
    <p:extLst>
      <p:ext uri="{BB962C8B-B14F-4D97-AF65-F5344CB8AC3E}">
        <p14:creationId xmlns:p14="http://schemas.microsoft.com/office/powerpoint/2010/main" val="14426474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Pictur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81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Pictur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791200"/>
            <a:ext cx="10080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19050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6750" y="3175"/>
            <a:ext cx="18288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4800600"/>
            <a:ext cx="160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19827" r="34001" b="47775"/>
          <a:stretch>
            <a:fillRect/>
          </a:stretch>
        </p:blipFill>
        <p:spPr bwMode="auto">
          <a:xfrm>
            <a:off x="855590" y="2245302"/>
            <a:ext cx="7561263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067800" cy="2209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 sz="3200" b="1" dirty="0">
              <a:solidFill>
                <a:srgbClr val="C00000"/>
              </a:solidFill>
              <a:latin typeface="HP001 4 hàng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2895600" y="135255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vi-VN" sz="32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53" name="WordArt 19"/>
          <p:cNvSpPr>
            <a:spLocks noChangeArrowheads="1" noChangeShapeType="1" noTextEdit="1"/>
          </p:cNvSpPr>
          <p:nvPr/>
        </p:nvSpPr>
        <p:spPr bwMode="auto">
          <a:xfrm>
            <a:off x="533400" y="3276600"/>
            <a:ext cx="8077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 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21429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7560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Mẫu chữ\MẪU CHỮ ĐÃ XẾP\Chữ hoa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-1916113"/>
            <a:ext cx="7556500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09600" y="5524500"/>
            <a:ext cx="741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hãy viết vào bảng con chữ R.</a:t>
            </a:r>
          </a:p>
        </p:txBody>
      </p:sp>
      <p:sp>
        <p:nvSpPr>
          <p:cNvPr id="137233" name="AutoShape 17"/>
          <p:cNvSpPr>
            <a:spLocks/>
          </p:cNvSpPr>
          <p:nvPr/>
        </p:nvSpPr>
        <p:spPr bwMode="auto">
          <a:xfrm>
            <a:off x="1005630" y="533400"/>
            <a:ext cx="45719" cy="4343400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-76333" y="2133600"/>
            <a:ext cx="1091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137255" name="Text Box 39"/>
          <p:cNvSpPr txBox="1">
            <a:spLocks noChangeArrowheads="1"/>
          </p:cNvSpPr>
          <p:nvPr/>
        </p:nvSpPr>
        <p:spPr bwMode="auto">
          <a:xfrm>
            <a:off x="4509656" y="228600"/>
            <a:ext cx="3741738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Nét 1 là nét móc ngược trái.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Nét 2 là nét kết hợp của nét cong trên và nét móc ngược phải tạo thành vòng xoắn nhỏ giữa thân chữ.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13532" r="7264" b="17468"/>
          <a:stretch/>
        </p:blipFill>
        <p:spPr>
          <a:xfrm>
            <a:off x="1214366" y="457201"/>
            <a:ext cx="2723324" cy="46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7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1" grpId="0"/>
      <p:bldP spid="137233" grpId="0" animBg="1"/>
      <p:bldP spid="1372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75996"/>
              </p:ext>
            </p:extLst>
          </p:nvPr>
        </p:nvGraphicFramePr>
        <p:xfrm>
          <a:off x="1953490" y="1600200"/>
          <a:ext cx="4876801" cy="3276601"/>
        </p:xfrm>
        <a:graphic>
          <a:graphicData uri="http://schemas.openxmlformats.org/drawingml/2006/table">
            <a:tbl>
              <a:tblPr/>
              <a:tblGrid>
                <a:gridCol w="129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 descr="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8715"/>
            <a:ext cx="23399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7"/>
          <p:cNvSpPr>
            <a:spLocks/>
          </p:cNvSpPr>
          <p:nvPr/>
        </p:nvSpPr>
        <p:spPr bwMode="auto">
          <a:xfrm>
            <a:off x="1676400" y="2138714"/>
            <a:ext cx="71438" cy="2735263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98764" y="3242813"/>
            <a:ext cx="1091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34975" y="5040233"/>
            <a:ext cx="7772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Chữ P gồm 2 nét 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Nét 1 : Nét móc ngược trái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Nét 2 : Nét cong trên</a:t>
            </a:r>
          </a:p>
        </p:txBody>
      </p:sp>
    </p:spTree>
    <p:extLst>
      <p:ext uri="{BB962C8B-B14F-4D97-AF65-F5344CB8AC3E}">
        <p14:creationId xmlns:p14="http://schemas.microsoft.com/office/powerpoint/2010/main" val="37028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U h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525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7"/>
          <p:cNvSpPr>
            <a:spLocks/>
          </p:cNvSpPr>
          <p:nvPr/>
        </p:nvSpPr>
        <p:spPr bwMode="auto">
          <a:xfrm>
            <a:off x="1828800" y="2286000"/>
            <a:ext cx="71438" cy="2422018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64640" y="3048000"/>
            <a:ext cx="1091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0" y="4756509"/>
            <a:ext cx="80772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 * Chữ </a:t>
            </a:r>
            <a:r>
              <a:rPr lang="en-US" sz="2600" b="1">
                <a:solidFill>
                  <a:srgbClr val="FF3300"/>
                </a:solidFill>
                <a:effectLst/>
                <a:latin typeface="HP001 4 hàng" pitchFamily="34" charset="0"/>
              </a:rPr>
              <a:t>H </a:t>
            </a:r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được viết bởi</a:t>
            </a:r>
            <a:r>
              <a:rPr lang="en-US" sz="2600" b="1">
                <a:solidFill>
                  <a:srgbClr val="FF3300"/>
                </a:solidFill>
                <a:effectLst/>
                <a:latin typeface="HP001 4 hàng" pitchFamily="34" charset="0"/>
              </a:rPr>
              <a:t> </a:t>
            </a:r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3 nét : </a:t>
            </a:r>
          </a:p>
          <a:p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    + Nét 1: cong trái kết hợp nét lượn ngang</a:t>
            </a:r>
          </a:p>
          <a:p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    + Nét 2: Kết hợp 3 nét  khuyết dưới, khuyết trên và móc phải</a:t>
            </a:r>
          </a:p>
          <a:p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    + Nét 3: thẳng đứng. </a:t>
            </a:r>
          </a:p>
        </p:txBody>
      </p:sp>
      <p:sp>
        <p:nvSpPr>
          <p:cNvPr id="8" name="Arc 11"/>
          <p:cNvSpPr>
            <a:spLocks/>
          </p:cNvSpPr>
          <p:nvPr/>
        </p:nvSpPr>
        <p:spPr bwMode="auto">
          <a:xfrm rot="9456577">
            <a:off x="2231212" y="2309901"/>
            <a:ext cx="642937" cy="639763"/>
          </a:xfrm>
          <a:custGeom>
            <a:avLst/>
            <a:gdLst>
              <a:gd name="G0" fmla="+- 10300 0 0"/>
              <a:gd name="G1" fmla="+- 21600 0 0"/>
              <a:gd name="G2" fmla="+- 21600 0 0"/>
              <a:gd name="T0" fmla="*/ 0 w 25774"/>
              <a:gd name="T1" fmla="*/ 2614 h 21600"/>
              <a:gd name="T2" fmla="*/ 25774 w 25774"/>
              <a:gd name="T3" fmla="*/ 6530 h 21600"/>
              <a:gd name="T4" fmla="*/ 10300 w 257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774" h="21600" fill="none" extrusionOk="0">
                <a:moveTo>
                  <a:pt x="-1" y="2613"/>
                </a:moveTo>
                <a:cubicBezTo>
                  <a:pt x="3162" y="898"/>
                  <a:pt x="6702" y="-1"/>
                  <a:pt x="10300" y="0"/>
                </a:cubicBezTo>
                <a:cubicBezTo>
                  <a:pt x="16127" y="0"/>
                  <a:pt x="21708" y="2354"/>
                  <a:pt x="25774" y="6529"/>
                </a:cubicBezTo>
              </a:path>
              <a:path w="25774" h="21600" stroke="0" extrusionOk="0">
                <a:moveTo>
                  <a:pt x="-1" y="2613"/>
                </a:moveTo>
                <a:cubicBezTo>
                  <a:pt x="3162" y="898"/>
                  <a:pt x="6702" y="-1"/>
                  <a:pt x="10300" y="0"/>
                </a:cubicBezTo>
                <a:cubicBezTo>
                  <a:pt x="16127" y="0"/>
                  <a:pt x="21708" y="2354"/>
                  <a:pt x="25774" y="6529"/>
                </a:cubicBezTo>
                <a:lnTo>
                  <a:pt x="10300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14"/>
          <p:cNvSpPr>
            <a:spLocks/>
          </p:cNvSpPr>
          <p:nvPr/>
        </p:nvSpPr>
        <p:spPr bwMode="auto">
          <a:xfrm rot="18067484" flipH="1">
            <a:off x="3495152" y="2193250"/>
            <a:ext cx="544513" cy="304800"/>
          </a:xfrm>
          <a:custGeom>
            <a:avLst/>
            <a:gdLst>
              <a:gd name="G0" fmla="+- 6382 0 0"/>
              <a:gd name="G1" fmla="+- 21600 0 0"/>
              <a:gd name="G2" fmla="+- 21600 0 0"/>
              <a:gd name="T0" fmla="*/ 0 w 21856"/>
              <a:gd name="T1" fmla="*/ 964 h 21600"/>
              <a:gd name="T2" fmla="*/ 21856 w 21856"/>
              <a:gd name="T3" fmla="*/ 6530 h 21600"/>
              <a:gd name="T4" fmla="*/ 6382 w 218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6" h="21600" fill="none" extrusionOk="0">
                <a:moveTo>
                  <a:pt x="0" y="964"/>
                </a:moveTo>
                <a:cubicBezTo>
                  <a:pt x="2067" y="325"/>
                  <a:pt x="4218" y="-1"/>
                  <a:pt x="6382" y="0"/>
                </a:cubicBezTo>
                <a:cubicBezTo>
                  <a:pt x="12209" y="0"/>
                  <a:pt x="17790" y="2354"/>
                  <a:pt x="21856" y="6529"/>
                </a:cubicBezTo>
              </a:path>
              <a:path w="21856" h="21600" stroke="0" extrusionOk="0">
                <a:moveTo>
                  <a:pt x="0" y="964"/>
                </a:moveTo>
                <a:cubicBezTo>
                  <a:pt x="2067" y="325"/>
                  <a:pt x="4218" y="-1"/>
                  <a:pt x="6382" y="0"/>
                </a:cubicBezTo>
                <a:cubicBezTo>
                  <a:pt x="12209" y="0"/>
                  <a:pt x="17790" y="2354"/>
                  <a:pt x="21856" y="6529"/>
                </a:cubicBezTo>
                <a:lnTo>
                  <a:pt x="6382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581400" y="265749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02" y="457200"/>
            <a:ext cx="8692598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5" y="0"/>
            <a:ext cx="91365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384572"/>
  <p:tag name="VIOLETTITLE" val="Tuần 24. Ôn chữ hoa: R"/>
  <p:tag name="VIOLETLESSON" val="24"/>
  <p:tag name="VIOLETCATID" val="7840640"/>
  <p:tag name="VIOLETSUBJECT" val="Tập viết 3"/>
  <p:tag name="VIOLETAUTHORID" val="1204042"/>
  <p:tag name="VIOLETAUTHORNAME" val="Đinh Thị Hằng Nga"/>
  <p:tag name="VIOLETAUTHORAVATAR" val="no_avatar.jpg"/>
  <p:tag name="VIOLETAUTHORADDRESS" val=" - "/>
  <p:tag name="VIOLETDATE" val="2022-02-25 16:16:47"/>
  <p:tag name="VIOLETHIT" val="23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413</Words>
  <Application>Microsoft Office PowerPoint</Application>
  <PresentationFormat>On-screen Show (4:3)</PresentationFormat>
  <Paragraphs>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SimSun</vt:lpstr>
      <vt:lpstr>.VnAristote</vt:lpstr>
      <vt:lpstr>Arial</vt:lpstr>
      <vt:lpstr>Calibri</vt:lpstr>
      <vt:lpstr>HP001 4 hàng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66</cp:revision>
  <dcterms:created xsi:type="dcterms:W3CDTF">2018-01-25T13:37:32Z</dcterms:created>
  <dcterms:modified xsi:type="dcterms:W3CDTF">2022-02-27T02:24:08Z</dcterms:modified>
</cp:coreProperties>
</file>