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46" r:id="rId2"/>
    <p:sldId id="257" r:id="rId3"/>
    <p:sldId id="261" r:id="rId4"/>
    <p:sldId id="263" r:id="rId5"/>
    <p:sldId id="264" r:id="rId6"/>
    <p:sldId id="265" r:id="rId7"/>
    <p:sldId id="266" r:id="rId8"/>
    <p:sldId id="324" r:id="rId9"/>
    <p:sldId id="267" r:id="rId10"/>
    <p:sldId id="271" r:id="rId11"/>
    <p:sldId id="286" r:id="rId12"/>
    <p:sldId id="287" r:id="rId13"/>
    <p:sldId id="290" r:id="rId14"/>
    <p:sldId id="279" r:id="rId15"/>
    <p:sldId id="273" r:id="rId16"/>
    <p:sldId id="274" r:id="rId17"/>
    <p:sldId id="321" r:id="rId18"/>
    <p:sldId id="322" r:id="rId19"/>
    <p:sldId id="275" r:id="rId20"/>
    <p:sldId id="276" r:id="rId21"/>
    <p:sldId id="320" r:id="rId22"/>
    <p:sldId id="280" r:id="rId23"/>
    <p:sldId id="291" r:id="rId24"/>
    <p:sldId id="294" r:id="rId25"/>
    <p:sldId id="292" r:id="rId26"/>
    <p:sldId id="281" r:id="rId27"/>
    <p:sldId id="293" r:id="rId28"/>
    <p:sldId id="301" r:id="rId29"/>
    <p:sldId id="282" r:id="rId30"/>
    <p:sldId id="333" r:id="rId31"/>
    <p:sldId id="336" r:id="rId32"/>
    <p:sldId id="309" r:id="rId33"/>
  </p:sldIdLst>
  <p:sldSz cx="9144000" cy="5715000" type="screen16x10"/>
  <p:notesSz cx="6858000" cy="9144000"/>
  <p:defaultTextStyle>
    <a:defPPr>
      <a:defRPr lang="en-US"/>
    </a:defPPr>
    <a:lvl1pPr marL="0" algn="l" defTabSz="984648" rtl="0" eaLnBrk="1" latinLnBrk="0" hangingPunct="1">
      <a:defRPr sz="1900" kern="1200">
        <a:solidFill>
          <a:schemeClr val="tx1"/>
        </a:solidFill>
        <a:latin typeface="+mn-lt"/>
        <a:ea typeface="+mn-ea"/>
        <a:cs typeface="+mn-cs"/>
      </a:defRPr>
    </a:lvl1pPr>
    <a:lvl2pPr marL="492324" algn="l" defTabSz="984648" rtl="0" eaLnBrk="1" latinLnBrk="0" hangingPunct="1">
      <a:defRPr sz="1900" kern="1200">
        <a:solidFill>
          <a:schemeClr val="tx1"/>
        </a:solidFill>
        <a:latin typeface="+mn-lt"/>
        <a:ea typeface="+mn-ea"/>
        <a:cs typeface="+mn-cs"/>
      </a:defRPr>
    </a:lvl2pPr>
    <a:lvl3pPr marL="984648" algn="l" defTabSz="984648" rtl="0" eaLnBrk="1" latinLnBrk="0" hangingPunct="1">
      <a:defRPr sz="1900" kern="1200">
        <a:solidFill>
          <a:schemeClr val="tx1"/>
        </a:solidFill>
        <a:latin typeface="+mn-lt"/>
        <a:ea typeface="+mn-ea"/>
        <a:cs typeface="+mn-cs"/>
      </a:defRPr>
    </a:lvl3pPr>
    <a:lvl4pPr marL="1476972" algn="l" defTabSz="984648" rtl="0" eaLnBrk="1" latinLnBrk="0" hangingPunct="1">
      <a:defRPr sz="1900" kern="1200">
        <a:solidFill>
          <a:schemeClr val="tx1"/>
        </a:solidFill>
        <a:latin typeface="+mn-lt"/>
        <a:ea typeface="+mn-ea"/>
        <a:cs typeface="+mn-cs"/>
      </a:defRPr>
    </a:lvl4pPr>
    <a:lvl5pPr marL="1969297" algn="l" defTabSz="984648" rtl="0" eaLnBrk="1" latinLnBrk="0" hangingPunct="1">
      <a:defRPr sz="1900" kern="1200">
        <a:solidFill>
          <a:schemeClr val="tx1"/>
        </a:solidFill>
        <a:latin typeface="+mn-lt"/>
        <a:ea typeface="+mn-ea"/>
        <a:cs typeface="+mn-cs"/>
      </a:defRPr>
    </a:lvl5pPr>
    <a:lvl6pPr marL="2461620" algn="l" defTabSz="984648" rtl="0" eaLnBrk="1" latinLnBrk="0" hangingPunct="1">
      <a:defRPr sz="1900" kern="1200">
        <a:solidFill>
          <a:schemeClr val="tx1"/>
        </a:solidFill>
        <a:latin typeface="+mn-lt"/>
        <a:ea typeface="+mn-ea"/>
        <a:cs typeface="+mn-cs"/>
      </a:defRPr>
    </a:lvl6pPr>
    <a:lvl7pPr marL="2953945" algn="l" defTabSz="984648" rtl="0" eaLnBrk="1" latinLnBrk="0" hangingPunct="1">
      <a:defRPr sz="1900" kern="1200">
        <a:solidFill>
          <a:schemeClr val="tx1"/>
        </a:solidFill>
        <a:latin typeface="+mn-lt"/>
        <a:ea typeface="+mn-ea"/>
        <a:cs typeface="+mn-cs"/>
      </a:defRPr>
    </a:lvl7pPr>
    <a:lvl8pPr marL="3446269" algn="l" defTabSz="984648" rtl="0" eaLnBrk="1" latinLnBrk="0" hangingPunct="1">
      <a:defRPr sz="1900" kern="1200">
        <a:solidFill>
          <a:schemeClr val="tx1"/>
        </a:solidFill>
        <a:latin typeface="+mn-lt"/>
        <a:ea typeface="+mn-ea"/>
        <a:cs typeface="+mn-cs"/>
      </a:defRPr>
    </a:lvl8pPr>
    <a:lvl9pPr marL="3938593" algn="l" defTabSz="98464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3300"/>
    <a:srgbClr val="FF6699"/>
    <a:srgbClr val="FFFF66"/>
    <a:srgbClr val="00FF99"/>
    <a:srgbClr val="00CC00"/>
    <a:srgbClr val="66FF33"/>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129" d="100"/>
          <a:sy n="129" d="100"/>
        </p:scale>
        <p:origin x="1110" y="120"/>
      </p:cViewPr>
      <p:guideLst>
        <p:guide orient="horz" pos="1800"/>
        <p:guide pos="2880"/>
      </p:guideLst>
    </p:cSldViewPr>
  </p:slideViewPr>
  <p:outlineViewPr>
    <p:cViewPr>
      <p:scale>
        <a:sx n="33" d="100"/>
        <a:sy n="33" d="100"/>
      </p:scale>
      <p:origin x="0" y="38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B0ABF-6B20-40DC-9E32-1123FC3DD297}" type="datetimeFigureOut">
              <a:rPr lang="en-US" smtClean="0"/>
              <a:pPr/>
              <a:t>3/18/2022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524B4E-676A-4C3E-8A31-D811C41F3CED}" type="slidenum">
              <a:rPr lang="en-US" smtClean="0"/>
              <a:pPr/>
              <a:t>‹#›</a:t>
            </a:fld>
            <a:endParaRPr lang="en-US"/>
          </a:p>
        </p:txBody>
      </p:sp>
    </p:spTree>
    <p:extLst>
      <p:ext uri="{BB962C8B-B14F-4D97-AF65-F5344CB8AC3E}">
        <p14:creationId xmlns:p14="http://schemas.microsoft.com/office/powerpoint/2010/main" val="3791968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1775355"/>
            <a:ext cx="7772400" cy="1225021"/>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3/18/2022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3/18/2022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28865"/>
            <a:ext cx="2057400" cy="4876271"/>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28865"/>
            <a:ext cx="6019800" cy="4876271"/>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3/18/2022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3/18/2022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3672417"/>
            <a:ext cx="7772400" cy="1135063"/>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3/18/2022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3/18/2022</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6"/>
          <p:cNvSpPr>
            <a:spLocks noGrp="1"/>
          </p:cNvSpPr>
          <p:nvPr>
            <p:ph type="dt" sz="half" idx="10"/>
          </p:nvPr>
        </p:nvSpPr>
        <p:spPr/>
        <p:txBody>
          <a:bodyPr/>
          <a:lstStyle/>
          <a:p>
            <a:fld id="{1D8BD707-D9CF-40AE-B4C6-C98DA3205C09}" type="datetimeFigureOut">
              <a:rPr lang="en-US" smtClean="0"/>
              <a:pPr/>
              <a:t>3/18/2022</a:t>
            </a:fld>
            <a:endParaRPr lang="en-US"/>
          </a:p>
        </p:txBody>
      </p:sp>
      <p:sp>
        <p:nvSpPr>
          <p:cNvPr id="8" name="Nơi giữ chỗ cho Chân trang 7"/>
          <p:cNvSpPr>
            <a:spLocks noGrp="1"/>
          </p:cNvSpPr>
          <p:nvPr>
            <p:ph type="ftr" sz="quarter" idx="11"/>
          </p:nvPr>
        </p:nvSpPr>
        <p:spPr/>
        <p:txBody>
          <a:bodyPr/>
          <a:lstStyle/>
          <a:p>
            <a:endParaRPr lang="en-US"/>
          </a:p>
        </p:txBody>
      </p:sp>
      <p:sp>
        <p:nvSpPr>
          <p:cNvPr id="9" name="Nơi giữ chỗ cho Số hiệu Bản chiếu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2"/>
          <p:cNvSpPr>
            <a:spLocks noGrp="1"/>
          </p:cNvSpPr>
          <p:nvPr>
            <p:ph type="dt" sz="half" idx="10"/>
          </p:nvPr>
        </p:nvSpPr>
        <p:spPr/>
        <p:txBody>
          <a:bodyPr/>
          <a:lstStyle/>
          <a:p>
            <a:fld id="{1D8BD707-D9CF-40AE-B4C6-C98DA3205C09}" type="datetimeFigureOut">
              <a:rPr lang="en-US" smtClean="0"/>
              <a:pPr/>
              <a:t>3/18/2022</a:t>
            </a:fld>
            <a:endParaRPr lang="en-US"/>
          </a:p>
        </p:txBody>
      </p:sp>
      <p:sp>
        <p:nvSpPr>
          <p:cNvPr id="4" name="Nơi giữ chỗ cho Chân trang 3"/>
          <p:cNvSpPr>
            <a:spLocks noGrp="1"/>
          </p:cNvSpPr>
          <p:nvPr>
            <p:ph type="ftr" sz="quarter" idx="11"/>
          </p:nvPr>
        </p:nvSpPr>
        <p:spPr/>
        <p:txBody>
          <a:bodyPr/>
          <a:lstStyle/>
          <a:p>
            <a:endParaRPr lang="en-US"/>
          </a:p>
        </p:txBody>
      </p:sp>
      <p:sp>
        <p:nvSpPr>
          <p:cNvPr id="5" name="Nơi giữ chỗ cho Số hiệu Bản chiếu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1D8BD707-D9CF-40AE-B4C6-C98DA3205C09}" type="datetimeFigureOut">
              <a:rPr lang="en-US" smtClean="0"/>
              <a:pPr/>
              <a:t>3/18/2022</a:t>
            </a:fld>
            <a:endParaRPr lang="en-US"/>
          </a:p>
        </p:txBody>
      </p:sp>
      <p:sp>
        <p:nvSpPr>
          <p:cNvPr id="3" name="Nơi giữ chỗ cho Chân trang 2"/>
          <p:cNvSpPr>
            <a:spLocks noGrp="1"/>
          </p:cNvSpPr>
          <p:nvPr>
            <p:ph type="ftr" sz="quarter" idx="11"/>
          </p:nvPr>
        </p:nvSpPr>
        <p:spPr/>
        <p:txBody>
          <a:bodyPr/>
          <a:lstStyle/>
          <a:p>
            <a:endParaRPr lang="en-US"/>
          </a:p>
        </p:txBody>
      </p:sp>
      <p:sp>
        <p:nvSpPr>
          <p:cNvPr id="4" name="Nơi giữ chỗ cho Số hiệu Bản chiếu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1" y="227542"/>
            <a:ext cx="3008313" cy="968375"/>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3/18/2022</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000500"/>
            <a:ext cx="5486400" cy="472282"/>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3/18/2022</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vi-VN"/>
              <a:t>Bấm &amp; sửa kiểu tiêu đề</a:t>
            </a:r>
            <a:endParaRPr lang="en-US"/>
          </a:p>
        </p:txBody>
      </p:sp>
      <p:sp>
        <p:nvSpPr>
          <p:cNvPr id="3" name="Nơi giữ chỗ cho Văn bản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3/18/2022</a:t>
            </a:fld>
            <a:endParaRPr lang="en-US"/>
          </a:p>
        </p:txBody>
      </p:sp>
      <p:sp>
        <p:nvSpPr>
          <p:cNvPr id="5" name="Nơi giữ chỗ cho Chân trang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Nơi giữ chỗ cho Số hiệu Bản chiếu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13.xml"/><Relationship Id="rId4" Type="http://schemas.openxmlformats.org/officeDocument/2006/relationships/slide" Target="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hinh-nen-powerpoint-thien-nhien-6">
            <a:extLst>
              <a:ext uri="{FF2B5EF4-FFF2-40B4-BE49-F238E27FC236}">
                <a16:creationId xmlns:a16="http://schemas.microsoft.com/office/drawing/2014/main" id="{2C8D6BC1-042E-4A78-A47F-792ADE3C0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ext Box 8" descr="Thu Dong Nam 50">
            <a:extLst>
              <a:ext uri="{FF2B5EF4-FFF2-40B4-BE49-F238E27FC236}">
                <a16:creationId xmlns:a16="http://schemas.microsoft.com/office/drawing/2014/main" id="{19EB26A0-FAB7-4F38-A720-9AB4A1D2CAB9}"/>
              </a:ext>
            </a:extLst>
          </p:cNvPr>
          <p:cNvSpPr txBox="1">
            <a:spLocks noChangeArrowheads="1"/>
          </p:cNvSpPr>
          <p:nvPr/>
        </p:nvSpPr>
        <p:spPr bwMode="auto">
          <a:xfrm>
            <a:off x="381000" y="571500"/>
            <a:ext cx="8382000" cy="1702485"/>
          </a:xfrm>
          <a:prstGeom prst="rect">
            <a:avLst/>
          </a:prstGeom>
          <a:noFill/>
          <a:ln>
            <a:noFill/>
          </a:ln>
          <a:effectLst>
            <a:prstShdw prst="shdw17" dist="17961" dir="2700000">
              <a:srgbClr val="999999"/>
            </a:prstShdw>
          </a:effectLst>
        </p:spPr>
        <p:txBody>
          <a:bodyPr wrap="square" lIns="22254" tIns="11128" rIns="22254" bIns="11128">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a:spcBef>
                <a:spcPct val="50000"/>
              </a:spcBef>
              <a:buFontTx/>
              <a:buNone/>
              <a:defRPr/>
            </a:pPr>
            <a:r>
              <a:rPr lang="en-US" altLang="vi-VN" sz="2400" b="1" dirty="0" err="1">
                <a:solidFill>
                  <a:schemeClr val="accent6">
                    <a:lumMod val="10000"/>
                  </a:schemeClr>
                </a:solidFill>
                <a:latin typeface="Times New Roman" panose="02020603050405020304" pitchFamily="18" charset="0"/>
                <a:cs typeface="Times New Roman" panose="02020603050405020304" pitchFamily="18" charset="0"/>
              </a:rPr>
              <a:t>Thứ</a:t>
            </a:r>
            <a:r>
              <a:rPr lang="en-US" altLang="vi-VN" sz="2400" b="1" dirty="0">
                <a:solidFill>
                  <a:schemeClr val="accent6">
                    <a:lumMod val="10000"/>
                  </a:schemeClr>
                </a:solidFill>
                <a:latin typeface="Times New Roman" panose="02020603050405020304" pitchFamily="18" charset="0"/>
                <a:cs typeface="Times New Roman" panose="02020603050405020304" pitchFamily="18" charset="0"/>
              </a:rPr>
              <a:t> </a:t>
            </a:r>
            <a:r>
              <a:rPr lang="vi-VN" altLang="vi-VN" sz="2400" b="1" dirty="0">
                <a:solidFill>
                  <a:schemeClr val="accent6">
                    <a:lumMod val="10000"/>
                  </a:schemeClr>
                </a:solidFill>
                <a:latin typeface="Times New Roman" panose="02020603050405020304" pitchFamily="18" charset="0"/>
                <a:cs typeface="Times New Roman" panose="02020603050405020304" pitchFamily="18" charset="0"/>
              </a:rPr>
              <a:t>hai</a:t>
            </a:r>
            <a:r>
              <a:rPr lang="en-US" altLang="vi-VN" sz="2400" b="1" dirty="0">
                <a:solidFill>
                  <a:schemeClr val="accent6">
                    <a:lumMod val="1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6">
                    <a:lumMod val="10000"/>
                  </a:schemeClr>
                </a:solidFill>
                <a:latin typeface="Times New Roman" panose="02020603050405020304" pitchFamily="18" charset="0"/>
                <a:cs typeface="Times New Roman" panose="02020603050405020304" pitchFamily="18" charset="0"/>
              </a:rPr>
              <a:t>ngày</a:t>
            </a:r>
            <a:r>
              <a:rPr lang="en-US" altLang="vi-VN" sz="2400" b="1" dirty="0">
                <a:solidFill>
                  <a:schemeClr val="accent6">
                    <a:lumMod val="10000"/>
                  </a:schemeClr>
                </a:solidFill>
                <a:latin typeface="Times New Roman" panose="02020603050405020304" pitchFamily="18" charset="0"/>
                <a:cs typeface="Times New Roman" panose="02020603050405020304" pitchFamily="18" charset="0"/>
              </a:rPr>
              <a:t> </a:t>
            </a:r>
            <a:r>
              <a:rPr lang="vi-VN" altLang="vi-VN" sz="2400" b="1" dirty="0">
                <a:solidFill>
                  <a:schemeClr val="accent6">
                    <a:lumMod val="10000"/>
                  </a:schemeClr>
                </a:solidFill>
                <a:latin typeface="Times New Roman" panose="02020603050405020304" pitchFamily="18" charset="0"/>
                <a:cs typeface="Times New Roman" panose="02020603050405020304" pitchFamily="18" charset="0"/>
              </a:rPr>
              <a:t>21</a:t>
            </a:r>
            <a:r>
              <a:rPr lang="en-US" altLang="vi-VN" sz="2400" b="1" dirty="0">
                <a:solidFill>
                  <a:schemeClr val="accent6">
                    <a:lumMod val="1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6">
                    <a:lumMod val="10000"/>
                  </a:schemeClr>
                </a:solidFill>
                <a:latin typeface="Times New Roman" panose="02020603050405020304" pitchFamily="18" charset="0"/>
                <a:cs typeface="Times New Roman" panose="02020603050405020304" pitchFamily="18" charset="0"/>
              </a:rPr>
              <a:t>tháng</a:t>
            </a:r>
            <a:r>
              <a:rPr lang="en-US" altLang="vi-VN" sz="2400" b="1" dirty="0">
                <a:solidFill>
                  <a:schemeClr val="accent6">
                    <a:lumMod val="10000"/>
                  </a:schemeClr>
                </a:solidFill>
                <a:latin typeface="Times New Roman" panose="02020603050405020304" pitchFamily="18" charset="0"/>
                <a:cs typeface="Times New Roman" panose="02020603050405020304" pitchFamily="18" charset="0"/>
              </a:rPr>
              <a:t> 3 </a:t>
            </a:r>
            <a:r>
              <a:rPr lang="en-US" altLang="vi-VN" sz="2400" b="1" dirty="0" err="1">
                <a:solidFill>
                  <a:schemeClr val="accent6">
                    <a:lumMod val="10000"/>
                  </a:schemeClr>
                </a:solidFill>
                <a:latin typeface="Times New Roman" panose="02020603050405020304" pitchFamily="18" charset="0"/>
                <a:cs typeface="Times New Roman" panose="02020603050405020304" pitchFamily="18" charset="0"/>
              </a:rPr>
              <a:t>năm</a:t>
            </a:r>
            <a:r>
              <a:rPr lang="en-US" altLang="vi-VN" sz="2400" b="1" dirty="0">
                <a:solidFill>
                  <a:schemeClr val="accent6">
                    <a:lumMod val="10000"/>
                  </a:schemeClr>
                </a:solidFill>
                <a:latin typeface="Times New Roman" panose="02020603050405020304" pitchFamily="18" charset="0"/>
                <a:cs typeface="Times New Roman" panose="02020603050405020304" pitchFamily="18" charset="0"/>
              </a:rPr>
              <a:t> 2022</a:t>
            </a:r>
          </a:p>
          <a:p>
            <a:pPr algn="ctr">
              <a:spcBef>
                <a:spcPct val="50000"/>
              </a:spcBef>
              <a:buFontTx/>
              <a:buNone/>
              <a:defRPr/>
            </a:pPr>
            <a:r>
              <a:rPr lang="en-US" altLang="vi-VN" sz="2400" b="1" u="sng" dirty="0" err="1">
                <a:solidFill>
                  <a:schemeClr val="accent6">
                    <a:lumMod val="10000"/>
                  </a:schemeClr>
                </a:solidFill>
                <a:latin typeface="Times New Roman" panose="02020603050405020304" pitchFamily="18" charset="0"/>
                <a:cs typeface="Times New Roman" panose="02020603050405020304" pitchFamily="18" charset="0"/>
              </a:rPr>
              <a:t>Lịch</a:t>
            </a:r>
            <a:r>
              <a:rPr lang="en-US" altLang="vi-VN" sz="2400" b="1" u="sng" dirty="0">
                <a:solidFill>
                  <a:schemeClr val="accent6">
                    <a:lumMod val="10000"/>
                  </a:schemeClr>
                </a:solidFill>
                <a:latin typeface="Times New Roman" panose="02020603050405020304" pitchFamily="18" charset="0"/>
                <a:cs typeface="Times New Roman" panose="02020603050405020304" pitchFamily="18" charset="0"/>
              </a:rPr>
              <a:t> </a:t>
            </a:r>
            <a:r>
              <a:rPr lang="en-US" altLang="vi-VN" sz="2400" b="1" u="sng" dirty="0" err="1">
                <a:solidFill>
                  <a:schemeClr val="accent6">
                    <a:lumMod val="10000"/>
                  </a:schemeClr>
                </a:solidFill>
                <a:latin typeface="Times New Roman" panose="02020603050405020304" pitchFamily="18" charset="0"/>
                <a:cs typeface="Times New Roman" panose="02020603050405020304" pitchFamily="18" charset="0"/>
              </a:rPr>
              <a:t>sử</a:t>
            </a:r>
            <a:endParaRPr lang="en-US" altLang="vi-VN" sz="2400" b="1" u="sng" dirty="0">
              <a:solidFill>
                <a:schemeClr val="accent6">
                  <a:lumMod val="10000"/>
                </a:schemeClr>
              </a:solidFill>
              <a:latin typeface="Times New Roman" panose="02020603050405020304" pitchFamily="18" charset="0"/>
              <a:cs typeface="Times New Roman" panose="02020603050405020304" pitchFamily="18" charset="0"/>
            </a:endParaRPr>
          </a:p>
          <a:p>
            <a:pPr algn="ctr">
              <a:buNone/>
            </a:pPr>
            <a:r>
              <a:rPr lang="vi-VN" sz="2800" b="1" dirty="0" err="1"/>
              <a:t>Bài</a:t>
            </a:r>
            <a:r>
              <a:rPr lang="vi-VN" sz="2800" b="1" dirty="0"/>
              <a:t> 23: </a:t>
            </a:r>
            <a:r>
              <a:rPr lang="vi-VN" sz="2800" b="1" dirty="0" err="1"/>
              <a:t>Thành</a:t>
            </a:r>
            <a:r>
              <a:rPr lang="vi-VN" sz="2800" b="1" dirty="0"/>
              <a:t> </a:t>
            </a:r>
            <a:r>
              <a:rPr lang="vi-VN" sz="2800" b="1" dirty="0" err="1"/>
              <a:t>thị</a:t>
            </a:r>
            <a:r>
              <a:rPr lang="vi-VN" sz="2800" b="1" dirty="0"/>
              <a:t> ở </a:t>
            </a:r>
            <a:r>
              <a:rPr lang="vi-VN" sz="2800" b="1" dirty="0" err="1"/>
              <a:t>thế</a:t>
            </a:r>
            <a:r>
              <a:rPr lang="vi-VN" sz="2800" b="1" dirty="0"/>
              <a:t> </a:t>
            </a:r>
            <a:r>
              <a:rPr lang="vi-VN" sz="2800" b="1" dirty="0" err="1"/>
              <a:t>kỉ</a:t>
            </a:r>
            <a:r>
              <a:rPr lang="vi-VN" sz="2800" b="1" dirty="0"/>
              <a:t> XVI – XVII</a:t>
            </a:r>
            <a:endParaRPr lang="en-US" altLang="en-US" sz="1200" b="1" dirty="0">
              <a:solidFill>
                <a:srgbClr val="FF0000"/>
              </a:solidFill>
              <a:cs typeface="Times New Roman" panose="02020603050405020304" pitchFamily="18" charset="0"/>
            </a:endParaRPr>
          </a:p>
          <a:p>
            <a:pPr algn="ctr">
              <a:spcBef>
                <a:spcPct val="50000"/>
              </a:spcBef>
              <a:buFontTx/>
              <a:buNone/>
              <a:defRPr/>
            </a:pPr>
            <a:endParaRPr lang="en-US" altLang="vi-VN" sz="1038" b="1" dirty="0">
              <a:solidFill>
                <a:schemeClr val="accent6">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
          <p:cNvGraphicFramePr>
            <a:graphicFrameLocks noGrp="1"/>
          </p:cNvGraphicFramePr>
          <p:nvPr>
            <p:extLst>
              <p:ext uri="{D42A27DB-BD31-4B8C-83A1-F6EECF244321}">
                <p14:modId xmlns:p14="http://schemas.microsoft.com/office/powerpoint/2010/main" val="813431340"/>
              </p:ext>
            </p:extLst>
          </p:nvPr>
        </p:nvGraphicFramePr>
        <p:xfrm>
          <a:off x="210820" y="152400"/>
          <a:ext cx="8645525" cy="5524500"/>
        </p:xfrm>
        <a:graphic>
          <a:graphicData uri="http://schemas.openxmlformats.org/drawingml/2006/table">
            <a:tbl>
              <a:tblPr/>
              <a:tblGrid>
                <a:gridCol w="1770380">
                  <a:extLst>
                    <a:ext uri="{9D8B030D-6E8A-4147-A177-3AD203B41FA5}">
                      <a16:colId xmlns:a16="http://schemas.microsoft.com/office/drawing/2014/main" val="20000"/>
                    </a:ext>
                  </a:extLst>
                </a:gridCol>
                <a:gridCol w="2531745">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Thăng Long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Phố Hiến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Hội 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19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002060"/>
                          </a:solidFill>
                          <a:effectLst/>
                          <a:latin typeface="Times New Roman" pitchFamily="18" charset="0"/>
                        </a:rPr>
                        <a:t>Dân cư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43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Quy mô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thành thị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9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Hoạt động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buôn bán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dirty="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Line 29"/>
          <p:cNvSpPr>
            <a:spLocks noChangeShapeType="1"/>
          </p:cNvSpPr>
          <p:nvPr/>
        </p:nvSpPr>
        <p:spPr bwMode="auto">
          <a:xfrm>
            <a:off x="210820" y="152400"/>
            <a:ext cx="1731716" cy="10272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 Box 30"/>
          <p:cNvSpPr txBox="1">
            <a:spLocks noChangeArrowheads="1"/>
          </p:cNvSpPr>
          <p:nvPr/>
        </p:nvSpPr>
        <p:spPr bwMode="auto">
          <a:xfrm>
            <a:off x="210820" y="6858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002060"/>
                </a:solidFill>
                <a:latin typeface="Times New Roman" pitchFamily="18" charset="0"/>
              </a:rPr>
              <a:t>Đặc điểm</a:t>
            </a:r>
          </a:p>
        </p:txBody>
      </p:sp>
      <p:sp>
        <p:nvSpPr>
          <p:cNvPr id="6" name="Text Box 31"/>
          <p:cNvSpPr txBox="1">
            <a:spLocks noChangeArrowheads="1"/>
          </p:cNvSpPr>
          <p:nvPr/>
        </p:nvSpPr>
        <p:spPr bwMode="auto">
          <a:xfrm>
            <a:off x="609600" y="1524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C00000"/>
                </a:solidFill>
                <a:latin typeface="Times New Roman" pitchFamily="18" charset="0"/>
              </a:rPr>
              <a:t>Thành thị</a:t>
            </a:r>
          </a:p>
        </p:txBody>
      </p:sp>
      <p:sp>
        <p:nvSpPr>
          <p:cNvPr id="7" name="Rectangle 6"/>
          <p:cNvSpPr/>
          <p:nvPr/>
        </p:nvSpPr>
        <p:spPr>
          <a:xfrm>
            <a:off x="2286000" y="1257300"/>
            <a:ext cx="21336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209800" y="1380292"/>
            <a:ext cx="2209800" cy="677108"/>
          </a:xfrm>
          <a:prstGeom prst="rect">
            <a:avLst/>
          </a:prstGeom>
          <a:noFill/>
        </p:spPr>
        <p:txBody>
          <a:bodyPr wrap="square" rtlCol="0">
            <a:spAutoFit/>
          </a:bodyPr>
          <a:lstStyle/>
          <a:p>
            <a:pPr algn="ctr"/>
            <a:r>
              <a:rPr lang="en-US">
                <a:latin typeface="Times New Roman" pitchFamily="18" charset="0"/>
                <a:cs typeface="Times New Roman" pitchFamily="18" charset="0"/>
              </a:rPr>
              <a:t>Đông dân hơn nhiều thành thị ở châu Á.</a:t>
            </a:r>
          </a:p>
        </p:txBody>
      </p:sp>
      <p:sp>
        <p:nvSpPr>
          <p:cNvPr id="8" name="Rectangle 7"/>
          <p:cNvSpPr/>
          <p:nvPr/>
        </p:nvSpPr>
        <p:spPr>
          <a:xfrm>
            <a:off x="4572000" y="12573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781800" y="1257300"/>
            <a:ext cx="1905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400300" y="2476500"/>
            <a:ext cx="1905000" cy="100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72000" y="2476500"/>
            <a:ext cx="20574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572000" y="36576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858000" y="2476500"/>
            <a:ext cx="1905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62200" y="36576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0" y="3657600"/>
            <a:ext cx="1905000" cy="1714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419600" y="1181100"/>
            <a:ext cx="2286000" cy="1261884"/>
          </a:xfrm>
          <a:prstGeom prst="rect">
            <a:avLst/>
          </a:prstGeom>
          <a:noFill/>
        </p:spPr>
        <p:txBody>
          <a:bodyPr wrap="square" rtlCol="0">
            <a:spAutoFit/>
          </a:bodyPr>
          <a:lstStyle/>
          <a:p>
            <a:pPr algn="ctr"/>
            <a:r>
              <a:rPr lang="en-US">
                <a:latin typeface="Times New Roman" pitchFamily="18" charset="0"/>
                <a:cs typeface="Times New Roman" pitchFamily="18" charset="0"/>
              </a:rPr>
              <a:t>Có nhiều dân nước ngoài như Trung Quốc, Hà Lan, Anh, Pháp</a:t>
            </a:r>
          </a:p>
        </p:txBody>
      </p:sp>
      <p:sp>
        <p:nvSpPr>
          <p:cNvPr id="31" name="TextBox 30"/>
          <p:cNvSpPr txBox="1"/>
          <p:nvPr/>
        </p:nvSpPr>
        <p:spPr>
          <a:xfrm>
            <a:off x="6705600" y="1270337"/>
            <a:ext cx="2209800" cy="969496"/>
          </a:xfrm>
          <a:prstGeom prst="rect">
            <a:avLst/>
          </a:prstGeom>
          <a:noFill/>
        </p:spPr>
        <p:txBody>
          <a:bodyPr wrap="square" rtlCol="0">
            <a:spAutoFit/>
          </a:bodyPr>
          <a:lstStyle/>
          <a:p>
            <a:pPr algn="ctr"/>
            <a:r>
              <a:rPr lang="en-US">
                <a:latin typeface="Times New Roman" pitchFamily="18" charset="0"/>
                <a:cs typeface="Times New Roman" pitchFamily="18" charset="0"/>
              </a:rPr>
              <a:t>Là dân địa phương và các nhà buôn Nhật Bản.</a:t>
            </a:r>
          </a:p>
        </p:txBody>
      </p:sp>
      <p:sp>
        <p:nvSpPr>
          <p:cNvPr id="32" name="TextBox 31"/>
          <p:cNvSpPr txBox="1"/>
          <p:nvPr/>
        </p:nvSpPr>
        <p:spPr>
          <a:xfrm>
            <a:off x="2362200" y="2497604"/>
            <a:ext cx="2057400" cy="969496"/>
          </a:xfrm>
          <a:prstGeom prst="rect">
            <a:avLst/>
          </a:prstGeom>
          <a:noFill/>
        </p:spPr>
        <p:txBody>
          <a:bodyPr wrap="square" rtlCol="0">
            <a:spAutoFit/>
          </a:bodyPr>
          <a:lstStyle/>
          <a:p>
            <a:pPr algn="ctr"/>
            <a:r>
              <a:rPr lang="en-US">
                <a:latin typeface="Times New Roman" pitchFamily="18" charset="0"/>
                <a:cs typeface="Times New Roman" pitchFamily="18" charset="0"/>
              </a:rPr>
              <a:t>Lớn bằng thành thị ở một số nước châu Á</a:t>
            </a:r>
          </a:p>
        </p:txBody>
      </p:sp>
      <p:sp>
        <p:nvSpPr>
          <p:cNvPr id="33" name="TextBox 32"/>
          <p:cNvSpPr txBox="1">
            <a:spLocks noChangeArrowheads="1"/>
          </p:cNvSpPr>
          <p:nvPr/>
        </p:nvSpPr>
        <p:spPr bwMode="auto">
          <a:xfrm>
            <a:off x="2133600" y="3499753"/>
            <a:ext cx="2438400"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Những ngày phiên chợ, dân ở các làng lân cận gánh hàng hóa đến đông không thể tưởng tượng được. Buôn bán nhiều mặt hàng: tơ, lụa, vóc, nhiễu </a:t>
            </a:r>
          </a:p>
        </p:txBody>
      </p:sp>
      <p:sp>
        <p:nvSpPr>
          <p:cNvPr id="34" name="TextBox 33"/>
          <p:cNvSpPr txBox="1">
            <a:spLocks noChangeArrowheads="1"/>
          </p:cNvSpPr>
          <p:nvPr/>
        </p:nvSpPr>
        <p:spPr bwMode="auto">
          <a:xfrm>
            <a:off x="4419600" y="3657600"/>
            <a:ext cx="23622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Buôn bán tấp nập, là n</a:t>
            </a:r>
            <a:r>
              <a:rPr lang="vi-VN">
                <a:latin typeface="Times New Roman" pitchFamily="18" charset="0"/>
                <a:cs typeface="Times New Roman" pitchFamily="18" charset="0"/>
              </a:rPr>
              <a:t>ơ</a:t>
            </a:r>
            <a:r>
              <a:rPr lang="en-US">
                <a:latin typeface="Times New Roman" pitchFamily="18" charset="0"/>
                <a:cs typeface="Times New Roman" pitchFamily="18" charset="0"/>
              </a:rPr>
              <a:t>i trung chuyển hàng hoá của n</a:t>
            </a:r>
            <a:r>
              <a:rPr lang="vi-VN">
                <a:latin typeface="Times New Roman" pitchFamily="18" charset="0"/>
                <a:cs typeface="Times New Roman" pitchFamily="18" charset="0"/>
              </a:rPr>
              <a:t>ướ</a:t>
            </a:r>
            <a:r>
              <a:rPr lang="en-US">
                <a:latin typeface="Times New Roman" pitchFamily="18" charset="0"/>
                <a:cs typeface="Times New Roman" pitchFamily="18" charset="0"/>
              </a:rPr>
              <a:t>c ta với n</a:t>
            </a:r>
            <a:r>
              <a:rPr lang="vi-VN">
                <a:latin typeface="Times New Roman" pitchFamily="18" charset="0"/>
                <a:cs typeface="Times New Roman" pitchFamily="18" charset="0"/>
              </a:rPr>
              <a:t>ước</a:t>
            </a:r>
            <a:r>
              <a:rPr lang="en-US">
                <a:latin typeface="Times New Roman" pitchFamily="18" charset="0"/>
                <a:cs typeface="Times New Roman" pitchFamily="18" charset="0"/>
              </a:rPr>
              <a:t> ngoài</a:t>
            </a:r>
          </a:p>
        </p:txBody>
      </p:sp>
      <p:sp>
        <p:nvSpPr>
          <p:cNvPr id="35" name="TextBox 34"/>
          <p:cNvSpPr txBox="1">
            <a:spLocks noChangeArrowheads="1"/>
          </p:cNvSpPr>
          <p:nvPr/>
        </p:nvSpPr>
        <p:spPr bwMode="auto">
          <a:xfrm>
            <a:off x="6629400" y="3678704"/>
            <a:ext cx="228600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Là n</a:t>
            </a:r>
            <a:r>
              <a:rPr lang="vi-VN">
                <a:latin typeface="Times New Roman" pitchFamily="18" charset="0"/>
                <a:cs typeface="Times New Roman" pitchFamily="18" charset="0"/>
              </a:rPr>
              <a:t>ơ</a:t>
            </a:r>
            <a:r>
              <a:rPr lang="en-US">
                <a:latin typeface="Times New Roman" pitchFamily="18" charset="0"/>
                <a:cs typeface="Times New Roman" pitchFamily="18" charset="0"/>
              </a:rPr>
              <a:t>i th</a:t>
            </a:r>
            <a:r>
              <a:rPr lang="vi-VN">
                <a:latin typeface="Times New Roman" pitchFamily="18" charset="0"/>
                <a:cs typeface="Times New Roman" pitchFamily="18" charset="0"/>
              </a:rPr>
              <a:t>ươ</a:t>
            </a:r>
            <a:r>
              <a:rPr lang="en-US">
                <a:latin typeface="Times New Roman" pitchFamily="18" charset="0"/>
                <a:cs typeface="Times New Roman" pitchFamily="18" charset="0"/>
              </a:rPr>
              <a:t>ng nhân ngoại quốc th</a:t>
            </a:r>
            <a:r>
              <a:rPr lang="vi-VN">
                <a:latin typeface="Times New Roman" pitchFamily="18" charset="0"/>
                <a:cs typeface="Times New Roman" pitchFamily="18" charset="0"/>
              </a:rPr>
              <a:t>ường</a:t>
            </a:r>
            <a:r>
              <a:rPr lang="en-US">
                <a:latin typeface="Times New Roman" pitchFamily="18" charset="0"/>
                <a:cs typeface="Times New Roman" pitchFamily="18" charset="0"/>
              </a:rPr>
              <a:t> lui tới buôn bán.</a:t>
            </a:r>
          </a:p>
        </p:txBody>
      </p:sp>
      <p:sp>
        <p:nvSpPr>
          <p:cNvPr id="36" name="TextBox 35"/>
          <p:cNvSpPr txBox="1">
            <a:spLocks noChangeArrowheads="1"/>
          </p:cNvSpPr>
          <p:nvPr/>
        </p:nvSpPr>
        <p:spPr bwMode="auto">
          <a:xfrm>
            <a:off x="4343400" y="2739479"/>
            <a:ext cx="24384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Có h</a:t>
            </a:r>
            <a:r>
              <a:rPr lang="vi-VN">
                <a:latin typeface="Times New Roman" pitchFamily="18" charset="0"/>
                <a:cs typeface="Times New Roman" pitchFamily="18" charset="0"/>
              </a:rPr>
              <a:t>ơ</a:t>
            </a:r>
            <a:r>
              <a:rPr lang="en-US">
                <a:latin typeface="Times New Roman" pitchFamily="18" charset="0"/>
                <a:cs typeface="Times New Roman" pitchFamily="18" charset="0"/>
              </a:rPr>
              <a:t>n 2000 nóc nhà</a:t>
            </a:r>
          </a:p>
        </p:txBody>
      </p:sp>
      <p:sp>
        <p:nvSpPr>
          <p:cNvPr id="37" name="TextBox 36"/>
          <p:cNvSpPr txBox="1">
            <a:spLocks noChangeArrowheads="1"/>
          </p:cNvSpPr>
          <p:nvPr/>
        </p:nvSpPr>
        <p:spPr bwMode="auto">
          <a:xfrm>
            <a:off x="6629400" y="2400300"/>
            <a:ext cx="22860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Hội An là thành phố cảng lớn nhất Đàng Trong, nằm trên đất Quảng Nam</a:t>
            </a:r>
          </a:p>
        </p:txBody>
      </p:sp>
    </p:spTree>
    <p:extLst>
      <p:ext uri="{BB962C8B-B14F-4D97-AF65-F5344CB8AC3E}">
        <p14:creationId xmlns:p14="http://schemas.microsoft.com/office/powerpoint/2010/main" val="839018956"/>
      </p:ext>
    </p:extLst>
  </p:cSld>
  <p:clrMapOvr>
    <a:masterClrMapping/>
  </p:clrMapOvr>
  <p:transition spd="med">
    <p:newsflash/>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circle(in)">
                                      <p:cBhvr>
                                        <p:cTn id="19" dur="2000"/>
                                        <p:tgtEl>
                                          <p:spTgt spid="31"/>
                                        </p:tgtEl>
                                      </p:cBhvr>
                                    </p:animEffec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linds(horizontal)">
                                      <p:cBhvr>
                                        <p:cTn id="31" dur="500"/>
                                        <p:tgtEl>
                                          <p:spTgt spid="36"/>
                                        </p:tgtEl>
                                      </p:cBhvr>
                                    </p:animEffect>
                                  </p:child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linds(horizontal)">
                                      <p:cBhvr>
                                        <p:cTn id="37" dur="500"/>
                                        <p:tgtEl>
                                          <p:spTgt spid="34"/>
                                        </p:tgtEl>
                                      </p:cBhvr>
                                    </p:animEffect>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blinds(horizontal)">
                                      <p:cBhvr>
                                        <p:cTn id="43" dur="500"/>
                                        <p:tgtEl>
                                          <p:spTgt spid="35"/>
                                        </p:tgtEl>
                                      </p:cBhvr>
                                    </p:animEffect>
                                  </p:child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3"/>
                  </p:tgtEl>
                </p:cond>
              </p:nextCondLst>
            </p:seq>
            <p:seq concurrent="1" nextAc="seek">
              <p:cTn id="51" restart="whenNotActive" fill="hold" evtFilter="cancelBubble" nodeType="interactiveSeq">
                <p:stCondLst>
                  <p:cond evt="onClick" delay="0">
                    <p:tgtEl>
                      <p:spTgt spid="24"/>
                    </p:tgtEl>
                  </p:cond>
                </p:stCondLst>
                <p:endSync evt="end" delay="0">
                  <p:rtn val="all"/>
                </p:endSync>
                <p:childTnLst>
                  <p:par>
                    <p:cTn id="52" fill="hold">
                      <p:stCondLst>
                        <p:cond delay="0"/>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barn(inVertical)">
                                      <p:cBhvr>
                                        <p:cTn id="56" dur="500"/>
                                        <p:tgtEl>
                                          <p:spTgt spid="33"/>
                                        </p:tgtEl>
                                      </p:cBhvr>
                                    </p:animEffect>
                                  </p:childTnLst>
                                </p:cTn>
                              </p:par>
                            </p:childTnLst>
                          </p:cTn>
                        </p:par>
                      </p:childTnLst>
                    </p:cTn>
                  </p:par>
                </p:childTnLst>
              </p:cTn>
              <p:nextCondLst>
                <p:cond evt="onClick" delay="0">
                  <p:tgtEl>
                    <p:spTgt spid="24"/>
                  </p:tgtEl>
                </p:cond>
              </p:nextCondLst>
            </p:seq>
          </p:childTnLst>
        </p:cTn>
      </p:par>
    </p:tnLst>
    <p:bldLst>
      <p:bldP spid="17" grpId="0"/>
      <p:bldP spid="30" grpId="0"/>
      <p:bldP spid="31" grpId="0"/>
      <p:bldP spid="32" grpId="0"/>
      <p:bldP spid="33"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76200"/>
            <a:ext cx="8458200" cy="50673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304800" y="5143500"/>
            <a:ext cx="8305800" cy="461665"/>
          </a:xfrm>
          <a:prstGeom prst="rect">
            <a:avLst/>
          </a:prstGeom>
          <a:noFill/>
        </p:spPr>
        <p:txBody>
          <a:bodyPr wrap="square" rtlCol="0">
            <a:spAutoFit/>
          </a:bodyPr>
          <a:lstStyle/>
          <a:p>
            <a:pPr algn="ctr"/>
            <a:r>
              <a:rPr lang="en-US" sz="2400" dirty="0" err="1">
                <a:solidFill>
                  <a:srgbClr val="002060"/>
                </a:solidFill>
                <a:latin typeface="Times New Roman" pitchFamily="18" charset="0"/>
                <a:cs typeface="Times New Roman" pitchFamily="18" charset="0"/>
              </a:rPr>
              <a:t>Hình</a:t>
            </a:r>
            <a:r>
              <a:rPr lang="en-US" sz="2400" dirty="0">
                <a:solidFill>
                  <a:srgbClr val="002060"/>
                </a:solidFill>
                <a:latin typeface="Times New Roman" pitchFamily="18" charset="0"/>
                <a:cs typeface="Times New Roman" pitchFamily="18" charset="0"/>
              </a:rPr>
              <a:t> 1: </a:t>
            </a:r>
            <a:r>
              <a:rPr lang="en-US" sz="2400" dirty="0" err="1">
                <a:solidFill>
                  <a:srgbClr val="002060"/>
                </a:solidFill>
                <a:latin typeface="Times New Roman" pitchFamily="18" charset="0"/>
                <a:cs typeface="Times New Roman" pitchFamily="18" charset="0"/>
              </a:rPr>
              <a:t>Một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góc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Thăng</a:t>
            </a:r>
            <a:r>
              <a:rPr lang="en-US" sz="2400" dirty="0">
                <a:solidFill>
                  <a:srgbClr val="002060"/>
                </a:solidFill>
                <a:latin typeface="Times New Roman" pitchFamily="18" charset="0"/>
                <a:cs typeface="Times New Roman" pitchFamily="18" charset="0"/>
              </a:rPr>
              <a:t> Long ở </a:t>
            </a:r>
            <a:r>
              <a:rPr lang="en-US" sz="2400" dirty="0" err="1">
                <a:solidFill>
                  <a:srgbClr val="002060"/>
                </a:solidFill>
                <a:latin typeface="Times New Roman" pitchFamily="18" charset="0"/>
                <a:cs typeface="Times New Roman" pitchFamily="18" charset="0"/>
              </a:rPr>
              <a:t>thế</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kỉ</a:t>
            </a:r>
            <a:r>
              <a:rPr lang="en-US" sz="2400" dirty="0">
                <a:solidFill>
                  <a:srgbClr val="002060"/>
                </a:solidFill>
                <a:latin typeface="Times New Roman" pitchFamily="18" charset="0"/>
                <a:cs typeface="Times New Roman" pitchFamily="18" charset="0"/>
              </a:rPr>
              <a:t> XVI- XVII (</a:t>
            </a:r>
            <a:r>
              <a:rPr lang="en-US" sz="2400" dirty="0" err="1">
                <a:solidFill>
                  <a:srgbClr val="002060"/>
                </a:solidFill>
                <a:latin typeface="Times New Roman" pitchFamily="18" charset="0"/>
                <a:cs typeface="Times New Roman" pitchFamily="18" charset="0"/>
              </a:rPr>
              <a:t>tranh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cổ</a:t>
            </a:r>
            <a:r>
              <a:rPr lang="en-US" sz="2400"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3320678730"/>
      </p:ext>
    </p:extLst>
  </p:cSld>
  <p:clrMapOvr>
    <a:masterClrMapping/>
  </p:clrMapOvr>
  <p:transition spd="med">
    <p:newsfla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4300"/>
            <a:ext cx="8534400" cy="50292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143000" y="5219700"/>
            <a:ext cx="6629400" cy="461665"/>
          </a:xfrm>
          <a:prstGeom prst="rect">
            <a:avLst/>
          </a:prstGeom>
          <a:noFill/>
        </p:spPr>
        <p:txBody>
          <a:bodyPr wrap="square" rtlCol="0">
            <a:spAutoFit/>
          </a:bodyPr>
          <a:lstStyle/>
          <a:p>
            <a:pPr algn="ctr"/>
            <a:r>
              <a:rPr lang="vi-VN" sz="2400">
                <a:solidFill>
                  <a:srgbClr val="002060"/>
                </a:solidFill>
                <a:latin typeface="Times New Roman" pitchFamily="18" charset="0"/>
                <a:cs typeface="Times New Roman" pitchFamily="18" charset="0"/>
              </a:rPr>
              <a:t>Hình 2: Một góc Hội An ở thế kỉ XVII (tranh cổ)</a:t>
            </a:r>
            <a:endParaRPr lang="en-US" sz="24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991258092"/>
      </p:ext>
    </p:extLst>
  </p:cSld>
  <p:clrMapOvr>
    <a:masterClrMapping/>
  </p:clrMapOvr>
  <p:transition spd="med">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66700"/>
            <a:ext cx="7620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57400" y="4914900"/>
            <a:ext cx="5257800" cy="584775"/>
          </a:xfrm>
          <a:prstGeom prst="rect">
            <a:avLst/>
          </a:prstGeom>
          <a:noFill/>
        </p:spPr>
        <p:txBody>
          <a:bodyPr wrap="square" rtlCol="0">
            <a:spAutoFit/>
          </a:bodyPr>
          <a:lstStyle/>
          <a:p>
            <a:pPr algn="ctr"/>
            <a:r>
              <a:rPr lang="vi-VN" sz="3200" dirty="0">
                <a:solidFill>
                  <a:srgbClr val="002060"/>
                </a:solidFill>
                <a:latin typeface="Times New Roman" pitchFamily="18" charset="0"/>
                <a:cs typeface="Times New Roman" pitchFamily="18" charset="0"/>
              </a:rPr>
              <a:t>Phố Hiến ở thế kỉ XVI- XVII</a:t>
            </a:r>
            <a:endParaRPr 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98387554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219200" y="571500"/>
            <a:ext cx="6522156" cy="243840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solidFill>
                  <a:srgbClr val="C00000"/>
                </a:solidFill>
                <a:latin typeface="Times New Roman" pitchFamily="18" charset="0"/>
                <a:cs typeface="Times New Roman" pitchFamily="18" charset="0"/>
              </a:rPr>
              <a:t>Thi mô tả một số thành thị của nước ta ở thế kỉ XVI- XVII</a:t>
            </a:r>
          </a:p>
        </p:txBody>
      </p:sp>
      <p:pic>
        <p:nvPicPr>
          <p:cNvPr id="5" name="Picture 4" descr="CMISC104">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4057119"/>
            <a:ext cx="1738489"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MISC104">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14299"/>
            <a:ext cx="18288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738489" y="3619500"/>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Box 7">
            <a:hlinkClick r:id="rId4" action="ppaction://hlinksldjump"/>
          </p:cNvPr>
          <p:cNvSpPr txBox="1"/>
          <p:nvPr/>
        </p:nvSpPr>
        <p:spPr>
          <a:xfrm>
            <a:off x="1600200" y="3691235"/>
            <a:ext cx="1830977" cy="461665"/>
          </a:xfrm>
          <a:prstGeom prst="rect">
            <a:avLst/>
          </a:prstGeom>
          <a:noFill/>
        </p:spPr>
        <p:txBody>
          <a:bodyPr wrap="square" rtlCol="0">
            <a:spAutoFit/>
          </a:bodyPr>
          <a:lstStyle/>
          <a:p>
            <a:pPr algn="ctr"/>
            <a:r>
              <a:rPr lang="vi-VN" sz="2400">
                <a:solidFill>
                  <a:srgbClr val="002060"/>
                </a:solidFill>
                <a:latin typeface="+mj-lt"/>
              </a:rPr>
              <a:t>Thăng Long</a:t>
            </a:r>
            <a:endParaRPr lang="en-US" sz="2400">
              <a:solidFill>
                <a:srgbClr val="002060"/>
              </a:solidFill>
              <a:latin typeface="+mj-lt"/>
            </a:endParaRPr>
          </a:p>
        </p:txBody>
      </p:sp>
      <p:sp>
        <p:nvSpPr>
          <p:cNvPr id="9" name="Rectangle 8"/>
          <p:cNvSpPr/>
          <p:nvPr/>
        </p:nvSpPr>
        <p:spPr>
          <a:xfrm>
            <a:off x="3717512" y="3619500"/>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TextBox 9">
            <a:hlinkClick r:id="rId5" action="ppaction://hlinksldjump"/>
          </p:cNvPr>
          <p:cNvSpPr txBox="1"/>
          <p:nvPr/>
        </p:nvSpPr>
        <p:spPr>
          <a:xfrm>
            <a:off x="3579223" y="3691235"/>
            <a:ext cx="1830977" cy="461665"/>
          </a:xfrm>
          <a:prstGeom prst="rect">
            <a:avLst/>
          </a:prstGeom>
          <a:noFill/>
        </p:spPr>
        <p:txBody>
          <a:bodyPr wrap="square" rtlCol="0">
            <a:spAutoFit/>
          </a:bodyPr>
          <a:lstStyle/>
          <a:p>
            <a:pPr algn="ctr"/>
            <a:r>
              <a:rPr lang="vi-VN" sz="2400">
                <a:solidFill>
                  <a:srgbClr val="002060"/>
                </a:solidFill>
                <a:latin typeface="+mj-lt"/>
              </a:rPr>
              <a:t>Phố Hiến</a:t>
            </a:r>
            <a:endParaRPr lang="en-US" sz="2400">
              <a:solidFill>
                <a:srgbClr val="002060"/>
              </a:solidFill>
              <a:latin typeface="+mj-lt"/>
            </a:endParaRPr>
          </a:p>
        </p:txBody>
      </p:sp>
      <p:sp>
        <p:nvSpPr>
          <p:cNvPr id="11" name="Rectangle 10"/>
          <p:cNvSpPr/>
          <p:nvPr/>
        </p:nvSpPr>
        <p:spPr>
          <a:xfrm>
            <a:off x="5777089" y="3619500"/>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TextBox 11">
            <a:hlinkClick r:id="rId6" action="ppaction://hlinksldjump"/>
          </p:cNvPr>
          <p:cNvSpPr txBox="1"/>
          <p:nvPr/>
        </p:nvSpPr>
        <p:spPr>
          <a:xfrm>
            <a:off x="5638800" y="3691235"/>
            <a:ext cx="1830977" cy="461665"/>
          </a:xfrm>
          <a:prstGeom prst="rect">
            <a:avLst/>
          </a:prstGeom>
          <a:noFill/>
        </p:spPr>
        <p:txBody>
          <a:bodyPr wrap="square" rtlCol="0">
            <a:spAutoFit/>
          </a:bodyPr>
          <a:lstStyle/>
          <a:p>
            <a:pPr algn="ctr"/>
            <a:r>
              <a:rPr lang="vi-VN" sz="2400">
                <a:solidFill>
                  <a:srgbClr val="002060"/>
                </a:solidFill>
                <a:latin typeface="+mj-lt"/>
              </a:rPr>
              <a:t>Hội An</a:t>
            </a:r>
            <a:endParaRPr lang="en-US" sz="2400">
              <a:solidFill>
                <a:srgbClr val="002060"/>
              </a:solidFill>
              <a:latin typeface="+mj-lt"/>
            </a:endParaRPr>
          </a:p>
        </p:txBody>
      </p:sp>
    </p:spTree>
    <p:extLst>
      <p:ext uri="{BB962C8B-B14F-4D97-AF65-F5344CB8AC3E}">
        <p14:creationId xmlns:p14="http://schemas.microsoft.com/office/powerpoint/2010/main" val="1440224897"/>
      </p:ext>
    </p:extLst>
  </p:cSld>
  <p:clrMapOvr>
    <a:masterClrMapping/>
  </p:clrMapOvr>
  <p:transition spd="med">
    <p:newsfla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0" y="114300"/>
            <a:ext cx="3886200" cy="1133965"/>
          </a:xfrm>
          <a:prstGeom prst="rect">
            <a:avLst/>
          </a:prstGeom>
          <a:noFill/>
        </p:spPr>
        <p:txBody>
          <a:bodyPr wrap="square" rtlCol="0">
            <a:spAutoFit/>
          </a:bodyPr>
          <a:lstStyle/>
          <a:p>
            <a:pPr algn="ctr">
              <a:lnSpc>
                <a:spcPct val="150000"/>
              </a:lnSpc>
              <a:defRPr/>
            </a:pPr>
            <a:r>
              <a:rPr lang="en-US" sz="2400" b="1" kern="0">
                <a:solidFill>
                  <a:srgbClr val="C00000"/>
                </a:solidFill>
                <a:latin typeface="Times New Roman" pitchFamily="18" charset="0"/>
                <a:cs typeface="Times New Roman" pitchFamily="18" charset="0"/>
              </a:rPr>
              <a:t>Cảnh Th</a:t>
            </a:r>
            <a:r>
              <a:rPr lang="vi-VN" sz="2400" b="1" kern="0">
                <a:solidFill>
                  <a:srgbClr val="C00000"/>
                </a:solidFill>
                <a:latin typeface="Times New Roman" pitchFamily="18" charset="0"/>
                <a:cs typeface="Times New Roman" pitchFamily="18" charset="0"/>
              </a:rPr>
              <a:t>ă</a:t>
            </a:r>
            <a:r>
              <a:rPr lang="en-US" sz="2400" b="1" kern="0">
                <a:solidFill>
                  <a:srgbClr val="C00000"/>
                </a:solidFill>
                <a:latin typeface="Times New Roman" pitchFamily="18" charset="0"/>
                <a:cs typeface="Times New Roman" pitchFamily="18" charset="0"/>
              </a:rPr>
              <a:t>ng Long x</a:t>
            </a:r>
            <a:r>
              <a:rPr lang="vi-VN" sz="2400" b="1" kern="0">
                <a:solidFill>
                  <a:srgbClr val="C00000"/>
                </a:solidFill>
                <a:latin typeface="Times New Roman" pitchFamily="18" charset="0"/>
                <a:cs typeface="Times New Roman" pitchFamily="18" charset="0"/>
              </a:rPr>
              <a:t>ư</a:t>
            </a:r>
            <a:r>
              <a:rPr lang="en-US" sz="2400" b="1" kern="0">
                <a:solidFill>
                  <a:srgbClr val="C00000"/>
                </a:solidFill>
                <a:latin typeface="Times New Roman" pitchFamily="18" charset="0"/>
                <a:cs typeface="Times New Roman" pitchFamily="18" charset="0"/>
              </a:rPr>
              <a:t>a</a:t>
            </a:r>
          </a:p>
          <a:p>
            <a:pPr algn="ctr">
              <a:lnSpc>
                <a:spcPct val="150000"/>
              </a:lnSpc>
              <a:defRPr/>
            </a:pPr>
            <a:r>
              <a:rPr lang="en-US" sz="2400" b="1" kern="0">
                <a:solidFill>
                  <a:srgbClr val="C00000"/>
                </a:solidFill>
                <a:latin typeface="Times New Roman" pitchFamily="18" charset="0"/>
                <a:cs typeface="Times New Roman" pitchFamily="18" charset="0"/>
              </a:rPr>
              <a:t> (Hà Nội ngày nay)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1385710"/>
            <a:ext cx="4171176" cy="4214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385710"/>
            <a:ext cx="4038600" cy="4214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5" descr="hang-quat-pho-nghe-xua-cua-dat-thang-lo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199" y="1387121"/>
            <a:ext cx="6665955" cy="388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48776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00" y="114300"/>
            <a:ext cx="3886200" cy="1133965"/>
          </a:xfrm>
          <a:prstGeom prst="rect">
            <a:avLst/>
          </a:prstGeom>
          <a:noFill/>
        </p:spPr>
        <p:txBody>
          <a:bodyPr wrap="square" rtlCol="0">
            <a:spAutoFit/>
          </a:bodyPr>
          <a:lstStyle/>
          <a:p>
            <a:pPr algn="ctr">
              <a:lnSpc>
                <a:spcPct val="150000"/>
              </a:lnSpc>
              <a:defRPr/>
            </a:pPr>
            <a:r>
              <a:rPr lang="en-US" sz="2400" b="1" kern="0">
                <a:solidFill>
                  <a:srgbClr val="C00000"/>
                </a:solidFill>
                <a:latin typeface="Times New Roman" pitchFamily="18" charset="0"/>
                <a:cs typeface="Times New Roman" pitchFamily="18" charset="0"/>
              </a:rPr>
              <a:t>Cảnh Th</a:t>
            </a:r>
            <a:r>
              <a:rPr lang="vi-VN" sz="2400" b="1" kern="0">
                <a:solidFill>
                  <a:srgbClr val="C00000"/>
                </a:solidFill>
                <a:latin typeface="Times New Roman" pitchFamily="18" charset="0"/>
                <a:cs typeface="Times New Roman" pitchFamily="18" charset="0"/>
              </a:rPr>
              <a:t>ă</a:t>
            </a:r>
            <a:r>
              <a:rPr lang="en-US" sz="2400" b="1" kern="0">
                <a:solidFill>
                  <a:srgbClr val="C00000"/>
                </a:solidFill>
                <a:latin typeface="Times New Roman" pitchFamily="18" charset="0"/>
                <a:cs typeface="Times New Roman" pitchFamily="18" charset="0"/>
              </a:rPr>
              <a:t>ng Long x</a:t>
            </a:r>
            <a:r>
              <a:rPr lang="vi-VN" sz="2400" b="1" kern="0">
                <a:solidFill>
                  <a:srgbClr val="C00000"/>
                </a:solidFill>
                <a:latin typeface="Times New Roman" pitchFamily="18" charset="0"/>
                <a:cs typeface="Times New Roman" pitchFamily="18" charset="0"/>
              </a:rPr>
              <a:t>ư</a:t>
            </a:r>
            <a:r>
              <a:rPr lang="en-US" sz="2400" b="1" kern="0">
                <a:solidFill>
                  <a:srgbClr val="C00000"/>
                </a:solidFill>
                <a:latin typeface="Times New Roman" pitchFamily="18" charset="0"/>
                <a:cs typeface="Times New Roman" pitchFamily="18" charset="0"/>
              </a:rPr>
              <a:t>a</a:t>
            </a:r>
          </a:p>
          <a:p>
            <a:pPr algn="ctr">
              <a:lnSpc>
                <a:spcPct val="150000"/>
              </a:lnSpc>
              <a:defRPr/>
            </a:pPr>
            <a:r>
              <a:rPr lang="en-US" sz="2400" b="1" kern="0">
                <a:solidFill>
                  <a:srgbClr val="C00000"/>
                </a:solidFill>
                <a:latin typeface="Times New Roman" pitchFamily="18" charset="0"/>
                <a:cs typeface="Times New Roman" pitchFamily="18" charset="0"/>
              </a:rPr>
              <a:t> (Hà Nội ngày nay)</a:t>
            </a:r>
          </a:p>
        </p:txBody>
      </p:sp>
      <p:pic>
        <p:nvPicPr>
          <p:cNvPr id="9" name="Picture 5" descr="Hanoi1471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66" y="1282131"/>
            <a:ext cx="811106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
          <p:cNvSpPr txBox="1">
            <a:spLocks noChangeArrowheads="1"/>
          </p:cNvSpPr>
          <p:nvPr/>
        </p:nvSpPr>
        <p:spPr bwMode="auto">
          <a:xfrm>
            <a:off x="3124200" y="4976773"/>
            <a:ext cx="259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srgbClr val="002060"/>
                </a:solidFill>
                <a:latin typeface="Times New Roman" pitchFamily="18" charset="0"/>
                <a:cs typeface="Times New Roman" pitchFamily="18" charset="0"/>
              </a:rPr>
              <a:t>Phố Hàng Đồng</a:t>
            </a:r>
          </a:p>
        </p:txBody>
      </p:sp>
      <p:pic>
        <p:nvPicPr>
          <p:cNvPr id="11" name="Picture 5" descr="Hanoi147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65" y="1282132"/>
            <a:ext cx="8111067" cy="370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
          <p:cNvSpPr txBox="1">
            <a:spLocks noChangeArrowheads="1"/>
          </p:cNvSpPr>
          <p:nvPr/>
        </p:nvSpPr>
        <p:spPr bwMode="auto">
          <a:xfrm>
            <a:off x="3324719" y="4991100"/>
            <a:ext cx="27712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Bạc</a:t>
            </a:r>
          </a:p>
        </p:txBody>
      </p:sp>
      <p:pic>
        <p:nvPicPr>
          <p:cNvPr id="13" name="Picture 5" descr="Hanoi147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65" y="1248266"/>
            <a:ext cx="8111068" cy="37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 hidden="1"/>
          <p:cNvSpPr txBox="1">
            <a:spLocks noChangeArrowheads="1"/>
          </p:cNvSpPr>
          <p:nvPr/>
        </p:nvSpPr>
        <p:spPr bwMode="auto">
          <a:xfrm>
            <a:off x="3366487" y="4991100"/>
            <a:ext cx="2500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Đào</a:t>
            </a:r>
          </a:p>
        </p:txBody>
      </p:sp>
      <p:pic>
        <p:nvPicPr>
          <p:cNvPr id="15" name="Picture 5" descr="Hanoi1471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466" y="1248266"/>
            <a:ext cx="8111066" cy="37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2"/>
          <p:cNvSpPr txBox="1">
            <a:spLocks noChangeArrowheads="1"/>
          </p:cNvSpPr>
          <p:nvPr/>
        </p:nvSpPr>
        <p:spPr bwMode="auto">
          <a:xfrm>
            <a:off x="3305386" y="4986635"/>
            <a:ext cx="30192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Đường</a:t>
            </a: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466" y="1227098"/>
            <a:ext cx="8111066" cy="37640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Box 2"/>
          <p:cNvSpPr txBox="1">
            <a:spLocks noChangeArrowheads="1"/>
          </p:cNvSpPr>
          <p:nvPr/>
        </p:nvSpPr>
        <p:spPr bwMode="auto">
          <a:xfrm>
            <a:off x="2590800" y="4986635"/>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Cửa hiệu Đức Hòa- Phố Hàng Đào</a:t>
            </a:r>
          </a:p>
        </p:txBody>
      </p:sp>
      <p:pic>
        <p:nvPicPr>
          <p:cNvPr id="19" name="Picture 5" descr="Hanoi147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66" y="1227097"/>
            <a:ext cx="8156293"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
          <p:cNvSpPr txBox="1">
            <a:spLocks noChangeArrowheads="1"/>
          </p:cNvSpPr>
          <p:nvPr/>
        </p:nvSpPr>
        <p:spPr bwMode="auto">
          <a:xfrm>
            <a:off x="3352543" y="4991100"/>
            <a:ext cx="2514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Đào</a:t>
            </a:r>
          </a:p>
        </p:txBody>
      </p:sp>
      <p:sp>
        <p:nvSpPr>
          <p:cNvPr id="23" name="TextBox 2"/>
          <p:cNvSpPr txBox="1">
            <a:spLocks noChangeArrowheads="1"/>
          </p:cNvSpPr>
          <p:nvPr/>
        </p:nvSpPr>
        <p:spPr bwMode="auto">
          <a:xfrm>
            <a:off x="3504943" y="4991100"/>
            <a:ext cx="2514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Ngang</a:t>
            </a:r>
          </a:p>
        </p:txBody>
      </p:sp>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750" y="1227097"/>
            <a:ext cx="8136009" cy="3880420"/>
          </a:xfrm>
          <a:prstGeom prst="rect">
            <a:avLst/>
          </a:prstGeom>
        </p:spPr>
      </p:pic>
    </p:spTree>
    <p:extLst>
      <p:ext uri="{BB962C8B-B14F-4D97-AF65-F5344CB8AC3E}">
        <p14:creationId xmlns:p14="http://schemas.microsoft.com/office/powerpoint/2010/main" val="3040143750"/>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14"/>
                                        </p:tgtEl>
                                        <p:attrNameLst>
                                          <p:attrName>ppt_x</p:attrName>
                                        </p:attrNameLst>
                                      </p:cBhvr>
                                      <p:tavLst>
                                        <p:tav tm="0">
                                          <p:val>
                                            <p:strVal val="ppt_x"/>
                                          </p:val>
                                        </p:tav>
                                        <p:tav tm="100000">
                                          <p:val>
                                            <p:strVal val="ppt_x"/>
                                          </p:val>
                                        </p:tav>
                                      </p:tavLst>
                                    </p:anim>
                                    <p:anim calcmode="lin" valueType="num">
                                      <p:cBhvr additive="base">
                                        <p:cTn id="12" dur="500"/>
                                        <p:tgtEl>
                                          <p:spTgt spid="14"/>
                                        </p:tgtEl>
                                        <p:attrNameLst>
                                          <p:attrName>ppt_y</p:attrName>
                                        </p:attrNameLst>
                                      </p:cBhvr>
                                      <p:tavLst>
                                        <p:tav tm="0">
                                          <p:val>
                                            <p:strVal val="ppt_y"/>
                                          </p:val>
                                        </p:tav>
                                        <p:tav tm="100000">
                                          <p:val>
                                            <p:strVal val="1+ppt_h/2"/>
                                          </p:val>
                                        </p:tav>
                                      </p:tavLst>
                                    </p:anim>
                                    <p:set>
                                      <p:cBhvr>
                                        <p:cTn id="13" dur="1" fill="hold">
                                          <p:stCondLst>
                                            <p:cond delay="499"/>
                                          </p:stCondLst>
                                        </p:cTn>
                                        <p:tgtEl>
                                          <p:spTgt spid="14"/>
                                        </p:tgtEl>
                                        <p:attrNameLst>
                                          <p:attrName>style.visibility</p:attrName>
                                        </p:attrNameLst>
                                      </p:cBhvr>
                                      <p:to>
                                        <p:strVal val="hidden"/>
                                      </p:to>
                                    </p:set>
                                  </p:childTnLst>
                                </p:cTn>
                              </p:par>
                              <p:par>
                                <p:cTn id="14" presetID="2" presetClass="exit" presetSubtype="4" fill="hold" nodeType="withEffect">
                                  <p:stCondLst>
                                    <p:cond delay="0"/>
                                  </p:stCondLst>
                                  <p:childTnLst>
                                    <p:anim calcmode="lin" valueType="num">
                                      <p:cBhvr additive="base">
                                        <p:cTn id="15" dur="500"/>
                                        <p:tgtEl>
                                          <p:spTgt spid="13"/>
                                        </p:tgtEl>
                                        <p:attrNameLst>
                                          <p:attrName>ppt_x</p:attrName>
                                        </p:attrNameLst>
                                      </p:cBhvr>
                                      <p:tavLst>
                                        <p:tav tm="0">
                                          <p:val>
                                            <p:strVal val="ppt_x"/>
                                          </p:val>
                                        </p:tav>
                                        <p:tav tm="100000">
                                          <p:val>
                                            <p:strVal val="ppt_x"/>
                                          </p:val>
                                        </p:tav>
                                      </p:tavLst>
                                    </p:anim>
                                    <p:anim calcmode="lin" valueType="num">
                                      <p:cBhvr additive="base">
                                        <p:cTn id="16" dur="500"/>
                                        <p:tgtEl>
                                          <p:spTgt spid="13"/>
                                        </p:tgtEl>
                                        <p:attrNameLst>
                                          <p:attrName>ppt_y</p:attrName>
                                        </p:attrNameLst>
                                      </p:cBhvr>
                                      <p:tavLst>
                                        <p:tav tm="0">
                                          <p:val>
                                            <p:strVal val="ppt_y"/>
                                          </p:val>
                                        </p:tav>
                                        <p:tav tm="100000">
                                          <p:val>
                                            <p:strVal val="1+ppt_h/2"/>
                                          </p:val>
                                        </p:tav>
                                      </p:tavLst>
                                    </p:anim>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500"/>
                                        <p:tgtEl>
                                          <p:spTgt spid="9"/>
                                        </p:tgtEl>
                                        <p:attrNameLst>
                                          <p:attrName>ppt_x</p:attrName>
                                        </p:attrNameLst>
                                      </p:cBhvr>
                                      <p:tavLst>
                                        <p:tav tm="0">
                                          <p:val>
                                            <p:strVal val="ppt_x"/>
                                          </p:val>
                                        </p:tav>
                                        <p:tav tm="100000">
                                          <p:val>
                                            <p:strVal val="ppt_x"/>
                                          </p:val>
                                        </p:tav>
                                      </p:tavLst>
                                    </p:anim>
                                    <p:anim calcmode="lin" valueType="num">
                                      <p:cBhvr additive="base">
                                        <p:cTn id="30" dur="500"/>
                                        <p:tgtEl>
                                          <p:spTgt spid="9"/>
                                        </p:tgtEl>
                                        <p:attrNameLst>
                                          <p:attrName>ppt_y</p:attrName>
                                        </p:attrNameLst>
                                      </p:cBhvr>
                                      <p:tavLst>
                                        <p:tav tm="0">
                                          <p:val>
                                            <p:strVal val="ppt_y"/>
                                          </p:val>
                                        </p:tav>
                                        <p:tav tm="100000">
                                          <p:val>
                                            <p:strVal val="1+ppt_h/2"/>
                                          </p:val>
                                        </p:tav>
                                      </p:tavLst>
                                    </p:anim>
                                    <p:set>
                                      <p:cBhvr>
                                        <p:cTn id="31" dur="1" fill="hold">
                                          <p:stCondLst>
                                            <p:cond delay="499"/>
                                          </p:stCondLst>
                                        </p:cTn>
                                        <p:tgtEl>
                                          <p:spTgt spid="9"/>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10"/>
                                        </p:tgtEl>
                                        <p:attrNameLst>
                                          <p:attrName>ppt_x</p:attrName>
                                        </p:attrNameLst>
                                      </p:cBhvr>
                                      <p:tavLst>
                                        <p:tav tm="0">
                                          <p:val>
                                            <p:strVal val="ppt_x"/>
                                          </p:val>
                                        </p:tav>
                                        <p:tav tm="100000">
                                          <p:val>
                                            <p:strVal val="ppt_x"/>
                                          </p:val>
                                        </p:tav>
                                      </p:tavLst>
                                    </p:anim>
                                    <p:anim calcmode="lin" valueType="num">
                                      <p:cBhvr additive="base">
                                        <p:cTn id="34" dur="500"/>
                                        <p:tgtEl>
                                          <p:spTgt spid="10"/>
                                        </p:tgtEl>
                                        <p:attrNameLst>
                                          <p:attrName>ppt_y</p:attrName>
                                        </p:attrNameLst>
                                      </p:cBhvr>
                                      <p:tavLst>
                                        <p:tav tm="0">
                                          <p:val>
                                            <p:strVal val="ppt_y"/>
                                          </p:val>
                                        </p:tav>
                                        <p:tav tm="100000">
                                          <p:val>
                                            <p:strVal val="1+ppt_h/2"/>
                                          </p:val>
                                        </p:tav>
                                      </p:tavLst>
                                    </p:anim>
                                    <p:set>
                                      <p:cBhvr>
                                        <p:cTn id="35" dur="1" fill="hold">
                                          <p:stCondLst>
                                            <p:cond delay="499"/>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50"/>
                                        <p:tgtEl>
                                          <p:spTgt spid="12"/>
                                        </p:tgtEl>
                                      </p:cBhvr>
                                    </p:animEffect>
                                    <p:anim calcmode="lin" valueType="num">
                                      <p:cBhvr>
                                        <p:cTn id="41" dur="250" fill="hold"/>
                                        <p:tgtEl>
                                          <p:spTgt spid="12"/>
                                        </p:tgtEl>
                                        <p:attrNameLst>
                                          <p:attrName>ppt_x</p:attrName>
                                        </p:attrNameLst>
                                      </p:cBhvr>
                                      <p:tavLst>
                                        <p:tav tm="0">
                                          <p:val>
                                            <p:strVal val="#ppt_x"/>
                                          </p:val>
                                        </p:tav>
                                        <p:tav tm="100000">
                                          <p:val>
                                            <p:strVal val="#ppt_x"/>
                                          </p:val>
                                        </p:tav>
                                      </p:tavLst>
                                    </p:anim>
                                    <p:anim calcmode="lin" valueType="num">
                                      <p:cBhvr>
                                        <p:cTn id="42" dur="25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250"/>
                                        <p:tgtEl>
                                          <p:spTgt spid="11"/>
                                        </p:tgtEl>
                                      </p:cBhvr>
                                    </p:animEffect>
                                    <p:anim calcmode="lin" valueType="num">
                                      <p:cBhvr>
                                        <p:cTn id="46" dur="250" fill="hold"/>
                                        <p:tgtEl>
                                          <p:spTgt spid="11"/>
                                        </p:tgtEl>
                                        <p:attrNameLst>
                                          <p:attrName>ppt_x</p:attrName>
                                        </p:attrNameLst>
                                      </p:cBhvr>
                                      <p:tavLst>
                                        <p:tav tm="0">
                                          <p:val>
                                            <p:strVal val="#ppt_x"/>
                                          </p:val>
                                        </p:tav>
                                        <p:tav tm="100000">
                                          <p:val>
                                            <p:strVal val="#ppt_x"/>
                                          </p:val>
                                        </p:tav>
                                      </p:tavLst>
                                    </p:anim>
                                    <p:anim calcmode="lin" valueType="num">
                                      <p:cBhvr>
                                        <p:cTn id="47"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1" nodeType="clickEffect">
                                  <p:stCondLst>
                                    <p:cond delay="0"/>
                                  </p:stCondLst>
                                  <p:childTnLst>
                                    <p:anim calcmode="lin" valueType="num">
                                      <p:cBhvr additive="base">
                                        <p:cTn id="51" dur="500"/>
                                        <p:tgtEl>
                                          <p:spTgt spid="12"/>
                                        </p:tgtEl>
                                        <p:attrNameLst>
                                          <p:attrName>ppt_x</p:attrName>
                                        </p:attrNameLst>
                                      </p:cBhvr>
                                      <p:tavLst>
                                        <p:tav tm="0">
                                          <p:val>
                                            <p:strVal val="ppt_x"/>
                                          </p:val>
                                        </p:tav>
                                        <p:tav tm="100000">
                                          <p:val>
                                            <p:strVal val="ppt_x"/>
                                          </p:val>
                                        </p:tav>
                                      </p:tavLst>
                                    </p:anim>
                                    <p:anim calcmode="lin" valueType="num">
                                      <p:cBhvr additive="base">
                                        <p:cTn id="52" dur="500"/>
                                        <p:tgtEl>
                                          <p:spTgt spid="12"/>
                                        </p:tgtEl>
                                        <p:attrNameLst>
                                          <p:attrName>ppt_y</p:attrName>
                                        </p:attrNameLst>
                                      </p:cBhvr>
                                      <p:tavLst>
                                        <p:tav tm="0">
                                          <p:val>
                                            <p:strVal val="ppt_y"/>
                                          </p:val>
                                        </p:tav>
                                        <p:tav tm="100000">
                                          <p:val>
                                            <p:strVal val="1+ppt_h/2"/>
                                          </p:val>
                                        </p:tav>
                                      </p:tavLst>
                                    </p:anim>
                                    <p:set>
                                      <p:cBhvr>
                                        <p:cTn id="53" dur="1" fill="hold">
                                          <p:stCondLst>
                                            <p:cond delay="499"/>
                                          </p:stCondLst>
                                        </p:cTn>
                                        <p:tgtEl>
                                          <p:spTgt spid="12"/>
                                        </p:tgtEl>
                                        <p:attrNameLst>
                                          <p:attrName>style.visibility</p:attrName>
                                        </p:attrNameLst>
                                      </p:cBhvr>
                                      <p:to>
                                        <p:strVal val="hidden"/>
                                      </p:to>
                                    </p:set>
                                  </p:childTnLst>
                                </p:cTn>
                              </p:par>
                              <p:par>
                                <p:cTn id="54" presetID="2" presetClass="exit" presetSubtype="4" fill="hold" nodeType="withEffect">
                                  <p:stCondLst>
                                    <p:cond delay="0"/>
                                  </p:stCondLst>
                                  <p:childTnLst>
                                    <p:anim calcmode="lin" valueType="num">
                                      <p:cBhvr additive="base">
                                        <p:cTn id="55" dur="500"/>
                                        <p:tgtEl>
                                          <p:spTgt spid="11"/>
                                        </p:tgtEl>
                                        <p:attrNameLst>
                                          <p:attrName>ppt_x</p:attrName>
                                        </p:attrNameLst>
                                      </p:cBhvr>
                                      <p:tavLst>
                                        <p:tav tm="0">
                                          <p:val>
                                            <p:strVal val="ppt_x"/>
                                          </p:val>
                                        </p:tav>
                                        <p:tav tm="100000">
                                          <p:val>
                                            <p:strVal val="ppt_x"/>
                                          </p:val>
                                        </p:tav>
                                      </p:tavLst>
                                    </p:anim>
                                    <p:anim calcmode="lin" valueType="num">
                                      <p:cBhvr additive="base">
                                        <p:cTn id="56" dur="500"/>
                                        <p:tgtEl>
                                          <p:spTgt spid="11"/>
                                        </p:tgtEl>
                                        <p:attrNameLst>
                                          <p:attrName>ppt_y</p:attrName>
                                        </p:attrNameLst>
                                      </p:cBhvr>
                                      <p:tavLst>
                                        <p:tav tm="0">
                                          <p:val>
                                            <p:strVal val="ppt_y"/>
                                          </p:val>
                                        </p:tav>
                                        <p:tav tm="100000">
                                          <p:val>
                                            <p:strVal val="1+ppt_h/2"/>
                                          </p:val>
                                        </p:tav>
                                      </p:tavLst>
                                    </p:anim>
                                    <p:set>
                                      <p:cBhvr>
                                        <p:cTn id="57" dur="1" fill="hold">
                                          <p:stCondLst>
                                            <p:cond delay="499"/>
                                          </p:stCondLst>
                                        </p:cTn>
                                        <p:tgtEl>
                                          <p:spTgt spid="1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anim calcmode="lin" valueType="num">
                                      <p:cBhvr>
                                        <p:cTn id="63" dur="500" fill="hold"/>
                                        <p:tgtEl>
                                          <p:spTgt spid="16"/>
                                        </p:tgtEl>
                                        <p:attrNameLst>
                                          <p:attrName>ppt_x</p:attrName>
                                        </p:attrNameLst>
                                      </p:cBhvr>
                                      <p:tavLst>
                                        <p:tav tm="0">
                                          <p:val>
                                            <p:strVal val="#ppt_x"/>
                                          </p:val>
                                        </p:tav>
                                        <p:tav tm="100000">
                                          <p:val>
                                            <p:strVal val="#ppt_x"/>
                                          </p:val>
                                        </p:tav>
                                      </p:tavLst>
                                    </p:anim>
                                    <p:anim calcmode="lin" valueType="num">
                                      <p:cBhvr>
                                        <p:cTn id="64" dur="5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anim calcmode="lin" valueType="num">
                                      <p:cBhvr>
                                        <p:cTn id="68" dur="500" fill="hold"/>
                                        <p:tgtEl>
                                          <p:spTgt spid="15"/>
                                        </p:tgtEl>
                                        <p:attrNameLst>
                                          <p:attrName>ppt_x</p:attrName>
                                        </p:attrNameLst>
                                      </p:cBhvr>
                                      <p:tavLst>
                                        <p:tav tm="0">
                                          <p:val>
                                            <p:strVal val="#ppt_x"/>
                                          </p:val>
                                        </p:tav>
                                        <p:tav tm="100000">
                                          <p:val>
                                            <p:strVal val="#ppt_x"/>
                                          </p:val>
                                        </p:tav>
                                      </p:tavLst>
                                    </p:anim>
                                    <p:anim calcmode="lin" valueType="num">
                                      <p:cBhvr>
                                        <p:cTn id="6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16"/>
                                        </p:tgtEl>
                                        <p:attrNameLst>
                                          <p:attrName>ppt_x</p:attrName>
                                        </p:attrNameLst>
                                      </p:cBhvr>
                                      <p:tavLst>
                                        <p:tav tm="0">
                                          <p:val>
                                            <p:strVal val="ppt_x"/>
                                          </p:val>
                                        </p:tav>
                                        <p:tav tm="100000">
                                          <p:val>
                                            <p:strVal val="ppt_x"/>
                                          </p:val>
                                        </p:tav>
                                      </p:tavLst>
                                    </p:anim>
                                    <p:anim calcmode="lin" valueType="num">
                                      <p:cBhvr additive="base">
                                        <p:cTn id="74" dur="500"/>
                                        <p:tgtEl>
                                          <p:spTgt spid="16"/>
                                        </p:tgtEl>
                                        <p:attrNameLst>
                                          <p:attrName>ppt_y</p:attrName>
                                        </p:attrNameLst>
                                      </p:cBhvr>
                                      <p:tavLst>
                                        <p:tav tm="0">
                                          <p:val>
                                            <p:strVal val="ppt_y"/>
                                          </p:val>
                                        </p:tav>
                                        <p:tav tm="100000">
                                          <p:val>
                                            <p:strVal val="1+ppt_h/2"/>
                                          </p:val>
                                        </p:tav>
                                      </p:tavLst>
                                    </p:anim>
                                    <p:set>
                                      <p:cBhvr>
                                        <p:cTn id="75" dur="1" fill="hold">
                                          <p:stCondLst>
                                            <p:cond delay="499"/>
                                          </p:stCondLst>
                                        </p:cTn>
                                        <p:tgtEl>
                                          <p:spTgt spid="16"/>
                                        </p:tgtEl>
                                        <p:attrNameLst>
                                          <p:attrName>style.visibility</p:attrName>
                                        </p:attrNameLst>
                                      </p:cBhvr>
                                      <p:to>
                                        <p:strVal val="hidden"/>
                                      </p:to>
                                    </p:set>
                                  </p:childTnLst>
                                </p:cTn>
                              </p:par>
                              <p:par>
                                <p:cTn id="76" presetID="2" presetClass="exit" presetSubtype="4" fill="hold" nodeType="withEffect">
                                  <p:stCondLst>
                                    <p:cond delay="0"/>
                                  </p:stCondLst>
                                  <p:childTnLst>
                                    <p:anim calcmode="lin" valueType="num">
                                      <p:cBhvr additive="base">
                                        <p:cTn id="77" dur="500"/>
                                        <p:tgtEl>
                                          <p:spTgt spid="15"/>
                                        </p:tgtEl>
                                        <p:attrNameLst>
                                          <p:attrName>ppt_x</p:attrName>
                                        </p:attrNameLst>
                                      </p:cBhvr>
                                      <p:tavLst>
                                        <p:tav tm="0">
                                          <p:val>
                                            <p:strVal val="ppt_x"/>
                                          </p:val>
                                        </p:tav>
                                        <p:tav tm="100000">
                                          <p:val>
                                            <p:strVal val="ppt_x"/>
                                          </p:val>
                                        </p:tav>
                                      </p:tavLst>
                                    </p:anim>
                                    <p:anim calcmode="lin" valueType="num">
                                      <p:cBhvr additive="base">
                                        <p:cTn id="78" dur="500"/>
                                        <p:tgtEl>
                                          <p:spTgt spid="15"/>
                                        </p:tgtEl>
                                        <p:attrNameLst>
                                          <p:attrName>ppt_y</p:attrName>
                                        </p:attrNameLst>
                                      </p:cBhvr>
                                      <p:tavLst>
                                        <p:tav tm="0">
                                          <p:val>
                                            <p:strVal val="ppt_y"/>
                                          </p:val>
                                        </p:tav>
                                        <p:tav tm="100000">
                                          <p:val>
                                            <p:strVal val="1+ppt_h/2"/>
                                          </p:val>
                                        </p:tav>
                                      </p:tavLst>
                                    </p:anim>
                                    <p:set>
                                      <p:cBhvr>
                                        <p:cTn id="79" dur="1" fill="hold">
                                          <p:stCondLst>
                                            <p:cond delay="499"/>
                                          </p:stCondLst>
                                        </p:cTn>
                                        <p:tgtEl>
                                          <p:spTgt spid="1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1000"/>
                                        <p:tgtEl>
                                          <p:spTgt spid="20"/>
                                        </p:tgtEl>
                                      </p:cBhvr>
                                    </p:animEffect>
                                    <p:anim calcmode="lin" valueType="num">
                                      <p:cBhvr>
                                        <p:cTn id="90" dur="1000" fill="hold"/>
                                        <p:tgtEl>
                                          <p:spTgt spid="20"/>
                                        </p:tgtEl>
                                        <p:attrNameLst>
                                          <p:attrName>ppt_x</p:attrName>
                                        </p:attrNameLst>
                                      </p:cBhvr>
                                      <p:tavLst>
                                        <p:tav tm="0">
                                          <p:val>
                                            <p:strVal val="#ppt_x"/>
                                          </p:val>
                                        </p:tav>
                                        <p:tav tm="100000">
                                          <p:val>
                                            <p:strVal val="#ppt_x"/>
                                          </p:val>
                                        </p:tav>
                                      </p:tavLst>
                                    </p:anim>
                                    <p:anim calcmode="lin" valueType="num">
                                      <p:cBhvr>
                                        <p:cTn id="9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xit" presetSubtype="4" fill="hold" nodeType="clickEffect">
                                  <p:stCondLst>
                                    <p:cond delay="0"/>
                                  </p:stCondLst>
                                  <p:childTnLst>
                                    <p:anim calcmode="lin" valueType="num">
                                      <p:cBhvr additive="base">
                                        <p:cTn id="95" dur="500"/>
                                        <p:tgtEl>
                                          <p:spTgt spid="19"/>
                                        </p:tgtEl>
                                        <p:attrNameLst>
                                          <p:attrName>ppt_x</p:attrName>
                                        </p:attrNameLst>
                                      </p:cBhvr>
                                      <p:tavLst>
                                        <p:tav tm="0">
                                          <p:val>
                                            <p:strVal val="ppt_x"/>
                                          </p:val>
                                        </p:tav>
                                        <p:tav tm="100000">
                                          <p:val>
                                            <p:strVal val="ppt_x"/>
                                          </p:val>
                                        </p:tav>
                                      </p:tavLst>
                                    </p:anim>
                                    <p:anim calcmode="lin" valueType="num">
                                      <p:cBhvr additive="base">
                                        <p:cTn id="96" dur="500"/>
                                        <p:tgtEl>
                                          <p:spTgt spid="19"/>
                                        </p:tgtEl>
                                        <p:attrNameLst>
                                          <p:attrName>ppt_y</p:attrName>
                                        </p:attrNameLst>
                                      </p:cBhvr>
                                      <p:tavLst>
                                        <p:tav tm="0">
                                          <p:val>
                                            <p:strVal val="ppt_y"/>
                                          </p:val>
                                        </p:tav>
                                        <p:tav tm="100000">
                                          <p:val>
                                            <p:strVal val="1+ppt_h/2"/>
                                          </p:val>
                                        </p:tav>
                                      </p:tavLst>
                                    </p:anim>
                                    <p:set>
                                      <p:cBhvr>
                                        <p:cTn id="97" dur="1" fill="hold">
                                          <p:stCondLst>
                                            <p:cond delay="499"/>
                                          </p:stCondLst>
                                        </p:cTn>
                                        <p:tgtEl>
                                          <p:spTgt spid="19"/>
                                        </p:tgtEl>
                                        <p:attrNameLst>
                                          <p:attrName>style.visibility</p:attrName>
                                        </p:attrNameLst>
                                      </p:cBhvr>
                                      <p:to>
                                        <p:strVal val="hidden"/>
                                      </p:to>
                                    </p:set>
                                  </p:childTnLst>
                                </p:cTn>
                              </p:par>
                              <p:par>
                                <p:cTn id="98" presetID="2" presetClass="exit" presetSubtype="4" fill="hold" grpId="1" nodeType="withEffect">
                                  <p:stCondLst>
                                    <p:cond delay="0"/>
                                  </p:stCondLst>
                                  <p:childTnLst>
                                    <p:anim calcmode="lin" valueType="num">
                                      <p:cBhvr additive="base">
                                        <p:cTn id="99" dur="500"/>
                                        <p:tgtEl>
                                          <p:spTgt spid="20"/>
                                        </p:tgtEl>
                                        <p:attrNameLst>
                                          <p:attrName>ppt_x</p:attrName>
                                        </p:attrNameLst>
                                      </p:cBhvr>
                                      <p:tavLst>
                                        <p:tav tm="0">
                                          <p:val>
                                            <p:strVal val="ppt_x"/>
                                          </p:val>
                                        </p:tav>
                                        <p:tav tm="100000">
                                          <p:val>
                                            <p:strVal val="ppt_x"/>
                                          </p:val>
                                        </p:tav>
                                      </p:tavLst>
                                    </p:anim>
                                    <p:anim calcmode="lin" valueType="num">
                                      <p:cBhvr additive="base">
                                        <p:cTn id="100" dur="500"/>
                                        <p:tgtEl>
                                          <p:spTgt spid="20"/>
                                        </p:tgtEl>
                                        <p:attrNameLst>
                                          <p:attrName>ppt_y</p:attrName>
                                        </p:attrNameLst>
                                      </p:cBhvr>
                                      <p:tavLst>
                                        <p:tav tm="0">
                                          <p:val>
                                            <p:strVal val="ppt_y"/>
                                          </p:val>
                                        </p:tav>
                                        <p:tav tm="100000">
                                          <p:val>
                                            <p:strVal val="1+ppt_h/2"/>
                                          </p:val>
                                        </p:tav>
                                      </p:tavLst>
                                    </p:anim>
                                    <p:set>
                                      <p:cBhvr>
                                        <p:cTn id="101" dur="1" fill="hold">
                                          <p:stCondLst>
                                            <p:cond delay="499"/>
                                          </p:stCondLst>
                                        </p:cTn>
                                        <p:tgtEl>
                                          <p:spTgt spid="20"/>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fade">
                                      <p:cBhvr>
                                        <p:cTn id="106" dur="1000"/>
                                        <p:tgtEl>
                                          <p:spTgt spid="18"/>
                                        </p:tgtEl>
                                      </p:cBhvr>
                                    </p:animEffect>
                                    <p:anim calcmode="lin" valueType="num">
                                      <p:cBhvr>
                                        <p:cTn id="107" dur="1000" fill="hold"/>
                                        <p:tgtEl>
                                          <p:spTgt spid="18"/>
                                        </p:tgtEl>
                                        <p:attrNameLst>
                                          <p:attrName>ppt_x</p:attrName>
                                        </p:attrNameLst>
                                      </p:cBhvr>
                                      <p:tavLst>
                                        <p:tav tm="0">
                                          <p:val>
                                            <p:strVal val="#ppt_x"/>
                                          </p:val>
                                        </p:tav>
                                        <p:tav tm="100000">
                                          <p:val>
                                            <p:strVal val="#ppt_x"/>
                                          </p:val>
                                        </p:tav>
                                      </p:tavLst>
                                    </p:anim>
                                    <p:anim calcmode="lin" valueType="num">
                                      <p:cBhvr>
                                        <p:cTn id="108" dur="1000" fill="hold"/>
                                        <p:tgtEl>
                                          <p:spTgt spid="18"/>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fade">
                                      <p:cBhvr>
                                        <p:cTn id="111" dur="1000"/>
                                        <p:tgtEl>
                                          <p:spTgt spid="17"/>
                                        </p:tgtEl>
                                      </p:cBhvr>
                                    </p:animEffect>
                                    <p:anim calcmode="lin" valueType="num">
                                      <p:cBhvr>
                                        <p:cTn id="112" dur="1000" fill="hold"/>
                                        <p:tgtEl>
                                          <p:spTgt spid="17"/>
                                        </p:tgtEl>
                                        <p:attrNameLst>
                                          <p:attrName>ppt_x</p:attrName>
                                        </p:attrNameLst>
                                      </p:cBhvr>
                                      <p:tavLst>
                                        <p:tav tm="0">
                                          <p:val>
                                            <p:strVal val="#ppt_x"/>
                                          </p:val>
                                        </p:tav>
                                        <p:tav tm="100000">
                                          <p:val>
                                            <p:strVal val="#ppt_x"/>
                                          </p:val>
                                        </p:tav>
                                      </p:tavLst>
                                    </p:anim>
                                    <p:anim calcmode="lin" valueType="num">
                                      <p:cBhvr>
                                        <p:cTn id="1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xit" presetSubtype="4" fill="hold" grpId="1" nodeType="clickEffect">
                                  <p:stCondLst>
                                    <p:cond delay="0"/>
                                  </p:stCondLst>
                                  <p:childTnLst>
                                    <p:anim calcmode="lin" valueType="num">
                                      <p:cBhvr additive="base">
                                        <p:cTn id="117" dur="500"/>
                                        <p:tgtEl>
                                          <p:spTgt spid="18"/>
                                        </p:tgtEl>
                                        <p:attrNameLst>
                                          <p:attrName>ppt_x</p:attrName>
                                        </p:attrNameLst>
                                      </p:cBhvr>
                                      <p:tavLst>
                                        <p:tav tm="0">
                                          <p:val>
                                            <p:strVal val="ppt_x"/>
                                          </p:val>
                                        </p:tav>
                                        <p:tav tm="100000">
                                          <p:val>
                                            <p:strVal val="ppt_x"/>
                                          </p:val>
                                        </p:tav>
                                      </p:tavLst>
                                    </p:anim>
                                    <p:anim calcmode="lin" valueType="num">
                                      <p:cBhvr additive="base">
                                        <p:cTn id="118" dur="500"/>
                                        <p:tgtEl>
                                          <p:spTgt spid="18"/>
                                        </p:tgtEl>
                                        <p:attrNameLst>
                                          <p:attrName>ppt_y</p:attrName>
                                        </p:attrNameLst>
                                      </p:cBhvr>
                                      <p:tavLst>
                                        <p:tav tm="0">
                                          <p:val>
                                            <p:strVal val="ppt_y"/>
                                          </p:val>
                                        </p:tav>
                                        <p:tav tm="100000">
                                          <p:val>
                                            <p:strVal val="1+ppt_h/2"/>
                                          </p:val>
                                        </p:tav>
                                      </p:tavLst>
                                    </p:anim>
                                    <p:set>
                                      <p:cBhvr>
                                        <p:cTn id="119" dur="1" fill="hold">
                                          <p:stCondLst>
                                            <p:cond delay="499"/>
                                          </p:stCondLst>
                                        </p:cTn>
                                        <p:tgtEl>
                                          <p:spTgt spid="18"/>
                                        </p:tgtEl>
                                        <p:attrNameLst>
                                          <p:attrName>style.visibility</p:attrName>
                                        </p:attrNameLst>
                                      </p:cBhvr>
                                      <p:to>
                                        <p:strVal val="hidden"/>
                                      </p:to>
                                    </p:set>
                                  </p:childTnLst>
                                </p:cTn>
                              </p:par>
                              <p:par>
                                <p:cTn id="120" presetID="2" presetClass="exit" presetSubtype="4" fill="hold" nodeType="withEffect">
                                  <p:stCondLst>
                                    <p:cond delay="0"/>
                                  </p:stCondLst>
                                  <p:childTnLst>
                                    <p:anim calcmode="lin" valueType="num">
                                      <p:cBhvr additive="base">
                                        <p:cTn id="121" dur="500"/>
                                        <p:tgtEl>
                                          <p:spTgt spid="17"/>
                                        </p:tgtEl>
                                        <p:attrNameLst>
                                          <p:attrName>ppt_x</p:attrName>
                                        </p:attrNameLst>
                                      </p:cBhvr>
                                      <p:tavLst>
                                        <p:tav tm="0">
                                          <p:val>
                                            <p:strVal val="ppt_x"/>
                                          </p:val>
                                        </p:tav>
                                        <p:tav tm="100000">
                                          <p:val>
                                            <p:strVal val="ppt_x"/>
                                          </p:val>
                                        </p:tav>
                                      </p:tavLst>
                                    </p:anim>
                                    <p:anim calcmode="lin" valueType="num">
                                      <p:cBhvr additive="base">
                                        <p:cTn id="122" dur="500"/>
                                        <p:tgtEl>
                                          <p:spTgt spid="17"/>
                                        </p:tgtEl>
                                        <p:attrNameLst>
                                          <p:attrName>ppt_y</p:attrName>
                                        </p:attrNameLst>
                                      </p:cBhvr>
                                      <p:tavLst>
                                        <p:tav tm="0">
                                          <p:val>
                                            <p:strVal val="ppt_y"/>
                                          </p:val>
                                        </p:tav>
                                        <p:tav tm="100000">
                                          <p:val>
                                            <p:strVal val="1+ppt_h/2"/>
                                          </p:val>
                                        </p:tav>
                                      </p:tavLst>
                                    </p:anim>
                                    <p:set>
                                      <p:cBhvr>
                                        <p:cTn id="123" dur="1" fill="hold">
                                          <p:stCondLst>
                                            <p:cond delay="499"/>
                                          </p:stCondLst>
                                        </p:cTn>
                                        <p:tgtEl>
                                          <p:spTgt spid="17"/>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6" presetClass="entr" presetSubtype="21" fill="hold" grpId="0" nodeType="click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barn(inVertical)">
                                      <p:cBhvr>
                                        <p:cTn id="128" dur="500"/>
                                        <p:tgtEl>
                                          <p:spTgt spid="23"/>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24"/>
                                        </p:tgtEl>
                                        <p:attrNameLst>
                                          <p:attrName>style.visibility</p:attrName>
                                        </p:attrNameLst>
                                      </p:cBhvr>
                                      <p:to>
                                        <p:strVal val="visible"/>
                                      </p:to>
                                    </p:set>
                                    <p:animEffect transition="in" filter="fade">
                                      <p:cBhvr>
                                        <p:cTn id="133" dur="1000"/>
                                        <p:tgtEl>
                                          <p:spTgt spid="24"/>
                                        </p:tgtEl>
                                      </p:cBhvr>
                                    </p:animEffect>
                                    <p:anim calcmode="lin" valueType="num">
                                      <p:cBhvr>
                                        <p:cTn id="134" dur="1000" fill="hold"/>
                                        <p:tgtEl>
                                          <p:spTgt spid="24"/>
                                        </p:tgtEl>
                                        <p:attrNameLst>
                                          <p:attrName>ppt_x</p:attrName>
                                        </p:attrNameLst>
                                      </p:cBhvr>
                                      <p:tavLst>
                                        <p:tav tm="0">
                                          <p:val>
                                            <p:strVal val="#ppt_x"/>
                                          </p:val>
                                        </p:tav>
                                        <p:tav tm="100000">
                                          <p:val>
                                            <p:strVal val="#ppt_x"/>
                                          </p:val>
                                        </p:tav>
                                      </p:tavLst>
                                    </p:anim>
                                    <p:anim calcmode="lin" valueType="num">
                                      <p:cBhvr>
                                        <p:cTn id="1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P spid="12" grpId="1"/>
      <p:bldP spid="14" grpId="0"/>
      <p:bldP spid="14" grpId="1"/>
      <p:bldP spid="16" grpId="0"/>
      <p:bldP spid="16" grpId="1"/>
      <p:bldP spid="18" grpId="0"/>
      <p:bldP spid="18" grpId="1"/>
      <p:bldP spid="20" grpId="0"/>
      <p:bldP spid="20" grpId="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14875" cy="570520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9050"/>
            <a:ext cx="4724400" cy="5695950"/>
          </a:xfrm>
          <a:prstGeom prst="rect">
            <a:avLst/>
          </a:prstGeom>
        </p:spPr>
      </p:pic>
    </p:spTree>
    <p:extLst>
      <p:ext uri="{BB962C8B-B14F-4D97-AF65-F5344CB8AC3E}">
        <p14:creationId xmlns:p14="http://schemas.microsoft.com/office/powerpoint/2010/main" val="386699988"/>
      </p:ext>
    </p:extLst>
  </p:cSld>
  <p:clrMapOvr>
    <a:masterClrMapping/>
  </p:clrMapOvr>
  <p:transition spd="med">
    <p:newsfla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90500"/>
            <a:ext cx="40576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6700"/>
            <a:ext cx="426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4770438"/>
            <a:ext cx="8991600" cy="830262"/>
          </a:xfrm>
          <a:prstGeom prst="rect">
            <a:avLst/>
          </a:prstGeom>
        </p:spPr>
        <p:txBody>
          <a:bodyPr>
            <a:spAutoFit/>
          </a:bodyPr>
          <a:lstStyle/>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Ngày</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1 – 8 - 2010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Hoàng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thành</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Long </a:t>
            </a:r>
          </a:p>
          <a:p>
            <a:pPr algn="ctr">
              <a:defRPr/>
            </a:pP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được</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UNESCO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công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nhận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di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sản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v</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n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hoá</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thế</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gi</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ới</a:t>
            </a:r>
            <a:endParaRPr lang="en-US" sz="2400" b="1" kern="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445956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1800" decel="100000" fill="hold"/>
                                        <p:tgtEl>
                                          <p:spTgt spid="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4600" y="-38100"/>
            <a:ext cx="4419600" cy="1569660"/>
          </a:xfrm>
          <a:prstGeom prst="rect">
            <a:avLst/>
          </a:prstGeom>
        </p:spPr>
        <p:txBody>
          <a:bodyPr wrap="square">
            <a:spAutoFit/>
          </a:bodyPr>
          <a:lstStyle/>
          <a:p>
            <a:pPr algn="ctr">
              <a:lnSpc>
                <a:spcPct val="150000"/>
              </a:lnSpc>
              <a:defRPr/>
            </a:pPr>
            <a:r>
              <a:rPr lang="en-US" sz="3200" b="1" kern="0" dirty="0" err="1">
                <a:solidFill>
                  <a:srgbClr val="C00000"/>
                </a:solidFill>
                <a:latin typeface="Times New Roman" pitchFamily="18" charset="0"/>
                <a:cs typeface="Times New Roman" pitchFamily="18" charset="0"/>
              </a:rPr>
              <a:t>Cảnh</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Phố</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Hiến</a:t>
            </a:r>
            <a:r>
              <a:rPr lang="en-US" sz="3200" b="1" kern="0" dirty="0">
                <a:solidFill>
                  <a:srgbClr val="C00000"/>
                </a:solidFill>
                <a:latin typeface="Times New Roman" pitchFamily="18" charset="0"/>
                <a:cs typeface="Times New Roman" pitchFamily="18" charset="0"/>
              </a:rPr>
              <a:t>  </a:t>
            </a:r>
          </a:p>
          <a:p>
            <a:pPr algn="ctr">
              <a:lnSpc>
                <a:spcPct val="150000"/>
              </a:lnSpc>
              <a:defRPr/>
            </a:pPr>
            <a:r>
              <a:rPr lang="en-US" sz="3200" b="1" kern="0" dirty="0">
                <a:solidFill>
                  <a:srgbClr val="C00000"/>
                </a:solidFill>
                <a:latin typeface="Times New Roman" pitchFamily="18" charset="0"/>
                <a:cs typeface="Times New Roman" pitchFamily="18" charset="0"/>
              </a:rPr>
              <a:t>(H</a:t>
            </a:r>
            <a:r>
              <a:rPr lang="vi-VN" sz="3200" b="1" kern="0" dirty="0">
                <a:solidFill>
                  <a:srgbClr val="C00000"/>
                </a:solidFill>
                <a:latin typeface="Times New Roman" pitchFamily="18" charset="0"/>
                <a:cs typeface="Times New Roman" pitchFamily="18" charset="0"/>
              </a:rPr>
              <a:t>ư</a:t>
            </a:r>
            <a:r>
              <a:rPr lang="en-US" sz="3200" b="1" kern="0" dirty="0" err="1">
                <a:solidFill>
                  <a:srgbClr val="C00000"/>
                </a:solidFill>
                <a:latin typeface="Times New Roman" pitchFamily="18" charset="0"/>
                <a:cs typeface="Times New Roman" pitchFamily="18" charset="0"/>
              </a:rPr>
              <a:t>ng</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Yên</a:t>
            </a:r>
            <a:r>
              <a:rPr lang="en-US" sz="3200" b="1" kern="0" dirty="0">
                <a:solidFill>
                  <a:srgbClr val="C00000"/>
                </a:solidFill>
                <a:latin typeface="Times New Roman" pitchFamily="18" charset="0"/>
                <a:cs typeface="Times New Roman" pitchFamily="18"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5067" y="1638300"/>
            <a:ext cx="4407206" cy="335280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14500"/>
            <a:ext cx="4191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444700"/>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5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333500"/>
            <a:ext cx="8153400" cy="1207421"/>
          </a:xfrm>
          <a:prstGeom prst="rect">
            <a:avLst/>
          </a:prstGeom>
        </p:spPr>
        <p:txBody>
          <a:bodyPr wrap="square" lIns="98465" tIns="49232" rIns="98465" bIns="49232">
            <a:spAutoFit/>
          </a:bodyPr>
          <a:lstStyle/>
          <a:p>
            <a:r>
              <a:rPr lang="en-US" sz="3400" b="1" i="1" u="sng" dirty="0" err="1">
                <a:solidFill>
                  <a:srgbClr val="C00000"/>
                </a:solidFill>
                <a:latin typeface="Times New Roman" pitchFamily="18" charset="0"/>
                <a:cs typeface="Times New Roman" pitchFamily="18" charset="0"/>
              </a:rPr>
              <a:t>Câu</a:t>
            </a:r>
            <a:r>
              <a:rPr lang="en-US" sz="3400" b="1" i="1" u="sng" dirty="0">
                <a:solidFill>
                  <a:srgbClr val="C00000"/>
                </a:solidFill>
                <a:latin typeface="Times New Roman" pitchFamily="18" charset="0"/>
                <a:cs typeface="Times New Roman" pitchFamily="18" charset="0"/>
              </a:rPr>
              <a:t> </a:t>
            </a:r>
            <a:r>
              <a:rPr lang="en-US" sz="3400" b="1" i="1" u="sng" dirty="0" err="1">
                <a:solidFill>
                  <a:srgbClr val="C00000"/>
                </a:solidFill>
                <a:latin typeface="Times New Roman" pitchFamily="18" charset="0"/>
                <a:cs typeface="Times New Roman" pitchFamily="18" charset="0"/>
              </a:rPr>
              <a:t>hỏi</a:t>
            </a:r>
            <a:r>
              <a:rPr lang="en-US" sz="3400" b="1" i="1" u="sng" dirty="0">
                <a:solidFill>
                  <a:srgbClr val="C00000"/>
                </a:solidFill>
                <a:latin typeface="Times New Roman" pitchFamily="18" charset="0"/>
                <a:cs typeface="Times New Roman" pitchFamily="18" charset="0"/>
              </a:rPr>
              <a:t>:</a:t>
            </a:r>
            <a:r>
              <a:rPr lang="en-US" sz="3400" b="1" i="1" dirty="0">
                <a:solidFill>
                  <a:srgbClr val="C00000"/>
                </a:solidFill>
                <a:latin typeface="Times New Roman" pitchFamily="18" charset="0"/>
                <a:cs typeface="Times New Roman" pitchFamily="18" charset="0"/>
              </a:rPr>
              <a:t> </a:t>
            </a:r>
            <a:r>
              <a:rPr lang="nl-NL" sz="3600" b="1" i="1" dirty="0">
                <a:solidFill>
                  <a:srgbClr val="FF0000"/>
                </a:solidFill>
                <a:latin typeface="Times New Roman" panose="02020603050405020304" pitchFamily="18" charset="0"/>
                <a:cs typeface="Times New Roman" panose="02020603050405020304" pitchFamily="18" charset="0"/>
              </a:rPr>
              <a:t>Nêu kết quả của cuộc khẩn hoang và ý nghĩa của nó?</a:t>
            </a:r>
            <a:endParaRPr lang="en-US" sz="3600" b="1" i="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676400" y="571500"/>
            <a:ext cx="5638800" cy="707886"/>
          </a:xfrm>
          <a:prstGeom prst="rect">
            <a:avLst/>
          </a:prstGeom>
        </p:spPr>
        <p:txBody>
          <a:bodyPr wrap="square">
            <a:spAutoFit/>
          </a:bodyPr>
          <a:lstStyle/>
          <a:p>
            <a:pPr>
              <a:defRPr/>
            </a:pPr>
            <a:r>
              <a:rPr lang="en-US" altLang="en-US" sz="4000" b="1" kern="0">
                <a:solidFill>
                  <a:srgbClr val="C00000"/>
                </a:solidFill>
                <a:latin typeface="HP001 4 hàng" panose="020B0603050302020204" pitchFamily="34" charset="-93"/>
                <a:ea typeface="HP001"/>
                <a:cs typeface="Times New Roman" panose="02020603050405020304" pitchFamily="18" charset="0"/>
              </a:rPr>
              <a:t>         </a:t>
            </a:r>
            <a:r>
              <a:rPr lang="en-US" altLang="en-US" sz="4000" b="1" kern="0">
                <a:solidFill>
                  <a:srgbClr val="C00000"/>
                </a:solidFill>
                <a:latin typeface="Times New Roman" pitchFamily="18" charset="0"/>
                <a:ea typeface="HP001"/>
                <a:cs typeface="Times New Roman" pitchFamily="18" charset="0"/>
              </a:rPr>
              <a:t>Khởi động</a:t>
            </a:r>
            <a:endParaRPr lang="en-US" altLang="en-US" sz="4000" b="1" kern="0" dirty="0">
              <a:solidFill>
                <a:srgbClr val="C00000"/>
              </a:solidFill>
              <a:latin typeface="Times New Roman" pitchFamily="18" charset="0"/>
              <a:ea typeface="HP001"/>
              <a:cs typeface="Times New Roman" pitchFamily="18" charset="0"/>
            </a:endParaRPr>
          </a:p>
        </p:txBody>
      </p:sp>
    </p:spTree>
    <p:extLst>
      <p:ext uri="{BB962C8B-B14F-4D97-AF65-F5344CB8AC3E}">
        <p14:creationId xmlns:p14="http://schemas.microsoft.com/office/powerpoint/2010/main" val="4138819396"/>
      </p:ext>
    </p:extLst>
  </p:cSld>
  <p:clrMapOvr>
    <a:masterClrMapping/>
  </p:clrMapOvr>
  <p:transition spd="med">
    <p:newsfla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9775" y="190500"/>
            <a:ext cx="4652025" cy="1323439"/>
          </a:xfrm>
          <a:prstGeom prst="rect">
            <a:avLst/>
          </a:prstGeom>
        </p:spPr>
        <p:txBody>
          <a:bodyPr wrap="square">
            <a:spAutoFit/>
          </a:bodyPr>
          <a:lstStyle/>
          <a:p>
            <a:pPr algn="ctr">
              <a:defRPr/>
            </a:pPr>
            <a:r>
              <a:rPr lang="en-US" sz="3200" b="1" kern="0" dirty="0" err="1">
                <a:solidFill>
                  <a:srgbClr val="C00000"/>
                </a:solidFill>
                <a:latin typeface="Times New Roman" pitchFamily="18" charset="0"/>
                <a:cs typeface="Times New Roman" pitchFamily="18" charset="0"/>
              </a:rPr>
              <a:t>Cảnh</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Hội</a:t>
            </a:r>
            <a:r>
              <a:rPr lang="en-US" sz="3200" b="1" kern="0" dirty="0">
                <a:solidFill>
                  <a:srgbClr val="C00000"/>
                </a:solidFill>
                <a:latin typeface="Times New Roman" pitchFamily="18" charset="0"/>
                <a:cs typeface="Times New Roman" pitchFamily="18" charset="0"/>
              </a:rPr>
              <a:t> </a:t>
            </a:r>
            <a:r>
              <a:rPr lang="en-US" sz="3200" b="1" kern="0">
                <a:solidFill>
                  <a:srgbClr val="C00000"/>
                </a:solidFill>
                <a:latin typeface="Times New Roman" pitchFamily="18" charset="0"/>
                <a:cs typeface="Times New Roman" pitchFamily="18" charset="0"/>
              </a:rPr>
              <a:t>An </a:t>
            </a:r>
          </a:p>
          <a:p>
            <a:pPr algn="ctr">
              <a:lnSpc>
                <a:spcPct val="150000"/>
              </a:lnSpc>
              <a:defRPr/>
            </a:pPr>
            <a:r>
              <a:rPr lang="en-US" sz="3200" b="1" kern="0">
                <a:solidFill>
                  <a:srgbClr val="C00000"/>
                </a:solidFill>
                <a:latin typeface="Times New Roman" pitchFamily="18" charset="0"/>
                <a:cs typeface="Times New Roman" pitchFamily="18" charset="0"/>
              </a:rPr>
              <a:t>(</a:t>
            </a:r>
            <a:r>
              <a:rPr lang="en-US" sz="3200" b="1" kern="0" dirty="0" err="1">
                <a:solidFill>
                  <a:srgbClr val="C00000"/>
                </a:solidFill>
                <a:latin typeface="Times New Roman" pitchFamily="18" charset="0"/>
                <a:cs typeface="Times New Roman" pitchFamily="18" charset="0"/>
              </a:rPr>
              <a:t>Quảng</a:t>
            </a:r>
            <a:r>
              <a:rPr lang="en-US" sz="3200" b="1" kern="0" dirty="0">
                <a:solidFill>
                  <a:srgbClr val="C00000"/>
                </a:solidFill>
                <a:latin typeface="Times New Roman" pitchFamily="18" charset="0"/>
                <a:cs typeface="Times New Roman" pitchFamily="18" charset="0"/>
              </a:rPr>
              <a:t> Nam)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656644"/>
            <a:ext cx="5486399" cy="34868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656644"/>
            <a:ext cx="5486399" cy="348685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688395"/>
            <a:ext cx="5486400" cy="353130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1656644"/>
            <a:ext cx="5486399" cy="356305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5000" y="1656644"/>
            <a:ext cx="5486399" cy="3582106"/>
          </a:xfrm>
          <a:prstGeom prst="rect">
            <a:avLst/>
          </a:prstGeom>
        </p:spPr>
      </p:pic>
    </p:spTree>
    <p:extLst>
      <p:ext uri="{BB962C8B-B14F-4D97-AF65-F5344CB8AC3E}">
        <p14:creationId xmlns:p14="http://schemas.microsoft.com/office/powerpoint/2010/main" val="155149360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lum bright="-2000" contrast="12000"/>
          </a:blip>
          <a:srcRect r="29313"/>
          <a:stretch>
            <a:fillRect/>
          </a:stretch>
        </p:blipFill>
        <p:spPr bwMode="auto">
          <a:xfrm>
            <a:off x="1600200" y="190500"/>
            <a:ext cx="5638800" cy="4544568"/>
          </a:xfrm>
          <a:prstGeom prst="rect">
            <a:avLst/>
          </a:prstGeom>
          <a:noFill/>
          <a:ln w="9525">
            <a:noFill/>
            <a:miter lim="800000"/>
            <a:headEnd/>
            <a:tailEnd/>
          </a:ln>
          <a:effectLst/>
          <a:scene3d>
            <a:camera prst="orthographicFront"/>
            <a:lightRig rig="threePt" dir="t"/>
          </a:scene3d>
          <a:sp3d>
            <a:bevelT/>
          </a:sp3d>
        </p:spPr>
      </p:pic>
      <p:sp>
        <p:nvSpPr>
          <p:cNvPr id="4" name="Rectangle 3"/>
          <p:cNvSpPr/>
          <p:nvPr/>
        </p:nvSpPr>
        <p:spPr>
          <a:xfrm>
            <a:off x="0" y="4743006"/>
            <a:ext cx="8991600" cy="830262"/>
          </a:xfrm>
          <a:prstGeom prst="rect">
            <a:avLst/>
          </a:prstGeom>
        </p:spPr>
        <p:txBody>
          <a:bodyPr>
            <a:spAutoFit/>
          </a:bodyPr>
          <a:lstStyle/>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Ngày</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5 – 12 - 1999 </a:t>
            </a:r>
          </a:p>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Phố</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cổ</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Hội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An </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được</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UNESCO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công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nhận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di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sản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v</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n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hoá</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thế</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gi</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ới</a:t>
            </a:r>
            <a:endParaRPr lang="en-US" sz="2400" b="1" kern="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34113445"/>
      </p:ext>
    </p:extLst>
  </p:cSld>
  <p:clrMapOvr>
    <a:masterClrMapping/>
  </p:clrMapOvr>
  <p:transition spd="med">
    <p:newsfla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7" name="Picture 11" descr="ag00317_">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24000" y="836593"/>
            <a:ext cx="6248400" cy="954107"/>
          </a:xfrm>
          <a:prstGeom prst="rect">
            <a:avLst/>
          </a:prstGeom>
          <a:noFill/>
        </p:spPr>
        <p:txBody>
          <a:bodyPr wrap="square" rtlCol="0">
            <a:spAutoFit/>
          </a:bodyPr>
          <a:lstStyle/>
          <a:p>
            <a:pPr algn="ctr"/>
            <a:r>
              <a:rPr lang="en-US" sz="2800">
                <a:solidFill>
                  <a:srgbClr val="C00000"/>
                </a:solidFill>
                <a:latin typeface="Times New Roman" pitchFamily="18" charset="0"/>
                <a:cs typeface="Times New Roman" pitchFamily="18" charset="0"/>
              </a:rPr>
              <a:t>Em có nhận xét gì về dân số của các thành thị nước ta thế kỉ XVI- XVII</a:t>
            </a:r>
            <a:r>
              <a:rPr lang="vi-VN" sz="2800">
                <a:solidFill>
                  <a:srgbClr val="C00000"/>
                </a:solidFill>
                <a:latin typeface="Times New Roman" pitchFamily="18" charset="0"/>
                <a:cs typeface="Times New Roman" pitchFamily="18" charset="0"/>
              </a:rPr>
              <a:t>?</a:t>
            </a:r>
            <a:endParaRPr lang="en-US" sz="28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7147170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
                                        <p:tgtEl>
                                          <p:spTgt spid="6"/>
                                        </p:tgtEl>
                                      </p:cBhvr>
                                    </p:animEffect>
                                    <p:anim calcmode="lin" valueType="num">
                                      <p:cBhvr>
                                        <p:cTn id="8" dur="10" fill="hold"/>
                                        <p:tgtEl>
                                          <p:spTgt spid="6"/>
                                        </p:tgtEl>
                                        <p:attrNameLst>
                                          <p:attrName>ppt_x</p:attrName>
                                        </p:attrNameLst>
                                      </p:cBhvr>
                                      <p:tavLst>
                                        <p:tav tm="0">
                                          <p:val>
                                            <p:strVal val="#ppt_x"/>
                                          </p:val>
                                        </p:tav>
                                        <p:tav tm="100000">
                                          <p:val>
                                            <p:strVal val="#ppt_x"/>
                                          </p:val>
                                        </p:tav>
                                      </p:tavLst>
                                    </p:anim>
                                    <p:anim calcmode="lin" valueType="num">
                                      <p:cBhvr>
                                        <p:cTn id="9" dur="1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
                                        <p:tgtEl>
                                          <p:spTgt spid="7"/>
                                        </p:tgtEl>
                                      </p:cBhvr>
                                    </p:animEffect>
                                    <p:anim calcmode="lin" valueType="num">
                                      <p:cBhvr>
                                        <p:cTn id="13" dur="10" fill="hold"/>
                                        <p:tgtEl>
                                          <p:spTgt spid="7"/>
                                        </p:tgtEl>
                                        <p:attrNameLst>
                                          <p:attrName>ppt_x</p:attrName>
                                        </p:attrNameLst>
                                      </p:cBhvr>
                                      <p:tavLst>
                                        <p:tav tm="0">
                                          <p:val>
                                            <p:strVal val="#ppt_x"/>
                                          </p:val>
                                        </p:tav>
                                        <p:tav tm="100000">
                                          <p:val>
                                            <p:strVal val="#ppt_x"/>
                                          </p:val>
                                        </p:tav>
                                      </p:tavLst>
                                    </p:anim>
                                    <p:anim calcmode="lin" valueType="num">
                                      <p:cBhvr>
                                        <p:cTn id="14" dur="1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ang-quat-pho-nghe-xua-cua-dat-thang-lo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590" y="-34089"/>
            <a:ext cx="4384431" cy="308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Dell\Downloads\Ha-Noi-Xu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099"/>
            <a:ext cx="476759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C:\Users\Dell\Downloads\cho-hoi-an4-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048001"/>
            <a:ext cx="5181600" cy="270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Users\Dell\Downloads\ha-noi-xua-giaoduc.net.v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87841"/>
            <a:ext cx="3962400" cy="27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38100"/>
            <a:ext cx="5791200"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srgbClr val="FFFF00"/>
                </a:solidFill>
                <a:latin typeface="Times New Roman" pitchFamily="18" charset="0"/>
                <a:cs typeface="Times New Roman" pitchFamily="18" charset="0"/>
              </a:rPr>
              <a:t>Cảnh dân cư đông đúc ở thế kỉ XVI-XVII</a:t>
            </a:r>
          </a:p>
        </p:txBody>
      </p:sp>
    </p:spTree>
    <p:extLst>
      <p:ext uri="{BB962C8B-B14F-4D97-AF65-F5344CB8AC3E}">
        <p14:creationId xmlns:p14="http://schemas.microsoft.com/office/powerpoint/2010/main" val="338437707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5" name="Picture 11" descr="ag00317_">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0" y="883503"/>
            <a:ext cx="6248400" cy="830997"/>
          </a:xfrm>
          <a:prstGeom prst="rect">
            <a:avLst/>
          </a:prstGeom>
          <a:noFill/>
        </p:spPr>
        <p:txBody>
          <a:bodyPr wrap="square" rtlCol="0">
            <a:spAutoFit/>
          </a:bodyPr>
          <a:lstStyle/>
          <a:p>
            <a:pPr algn="ctr"/>
            <a:r>
              <a:rPr lang="en-US" sz="2400">
                <a:solidFill>
                  <a:srgbClr val="C00000"/>
                </a:solidFill>
                <a:latin typeface="Times New Roman" pitchFamily="18" charset="0"/>
                <a:cs typeface="Times New Roman" pitchFamily="18" charset="0"/>
              </a:rPr>
              <a:t>Em có nhận xét gì về quy mô của các thành thị nước ta thế kỉ XVI- XVII</a:t>
            </a:r>
            <a:r>
              <a:rPr lang="vi-VN" sz="2400">
                <a:solidFill>
                  <a:srgbClr val="C00000"/>
                </a:solidFill>
                <a:latin typeface="Times New Roman" pitchFamily="18" charset="0"/>
                <a:cs typeface="Times New Roman" pitchFamily="18" charset="0"/>
              </a:rPr>
              <a:t>?</a:t>
            </a:r>
            <a:endParaRPr lang="en-US" sz="24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9166951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
                                        <p:tgtEl>
                                          <p:spTgt spid="5"/>
                                        </p:tgtEl>
                                      </p:cBhvr>
                                    </p:animEffect>
                                    <p:anim calcmode="lin" valueType="num">
                                      <p:cBhvr>
                                        <p:cTn id="13" dur="10" fill="hold"/>
                                        <p:tgtEl>
                                          <p:spTgt spid="5"/>
                                        </p:tgtEl>
                                        <p:attrNameLst>
                                          <p:attrName>ppt_x</p:attrName>
                                        </p:attrNameLst>
                                      </p:cBhvr>
                                      <p:tavLst>
                                        <p:tav tm="0">
                                          <p:val>
                                            <p:strVal val="#ppt_x"/>
                                          </p:val>
                                        </p:tav>
                                        <p:tav tm="100000">
                                          <p:val>
                                            <p:strVal val="#ppt_x"/>
                                          </p:val>
                                        </p:tav>
                                      </p:tavLst>
                                    </p:anim>
                                    <p:anim calcmode="lin" valueType="num">
                                      <p:cBhvr>
                                        <p:cTn id="14" dur="1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thumb_flex-1303859860447283_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Dell\Downloads\pho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Dell\Downloads\pho_co_hon_xua_ha_than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33701"/>
            <a:ext cx="4572000" cy="282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Dell\Downloads\duong-tran-ph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0021" y="2933700"/>
            <a:ext cx="4572000" cy="282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0"/>
            <a:ext cx="6400800"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err="1">
                <a:solidFill>
                  <a:srgbClr val="FFFF00"/>
                </a:solidFill>
                <a:latin typeface="Times New Roman" pitchFamily="18" charset="0"/>
                <a:cs typeface="Times New Roman" pitchFamily="18" charset="0"/>
              </a:rPr>
              <a:t>Cảnh</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nhà</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cửa</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đường</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xá</a:t>
            </a:r>
            <a:r>
              <a:rPr lang="en-US" sz="2400" dirty="0">
                <a:solidFill>
                  <a:srgbClr val="FFFF00"/>
                </a:solidFill>
                <a:latin typeface="Times New Roman" pitchFamily="18" charset="0"/>
                <a:cs typeface="Times New Roman" pitchFamily="18" charset="0"/>
              </a:rPr>
              <a:t> ở </a:t>
            </a:r>
            <a:r>
              <a:rPr lang="en-US" sz="2400" dirty="0" err="1">
                <a:solidFill>
                  <a:srgbClr val="FFFF00"/>
                </a:solidFill>
                <a:latin typeface="Times New Roman" pitchFamily="18" charset="0"/>
                <a:cs typeface="Times New Roman" pitchFamily="18" charset="0"/>
              </a:rPr>
              <a:t>thế</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ki</a:t>
            </a:r>
            <a:r>
              <a:rPr lang="en-US" sz="2400" dirty="0">
                <a:solidFill>
                  <a:srgbClr val="FFFF00"/>
                </a:solidFill>
                <a:latin typeface="Times New Roman" pitchFamily="18" charset="0"/>
                <a:cs typeface="Times New Roman" pitchFamily="18" charset="0"/>
              </a:rPr>
              <a:t> XVI-XVII</a:t>
            </a:r>
          </a:p>
        </p:txBody>
      </p:sp>
    </p:spTree>
    <p:extLst>
      <p:ext uri="{BB962C8B-B14F-4D97-AF65-F5344CB8AC3E}">
        <p14:creationId xmlns:p14="http://schemas.microsoft.com/office/powerpoint/2010/main" val="114629207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sp>
        <p:nvSpPr>
          <p:cNvPr id="4"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5" name="Picture 11" descr="ag00317_">
            <a:hlinkClick r:id="" action="ppaction://noaction"/>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0" y="883503"/>
            <a:ext cx="6248400" cy="830997"/>
          </a:xfrm>
          <a:prstGeom prst="rect">
            <a:avLst/>
          </a:prstGeom>
          <a:noFill/>
        </p:spPr>
        <p:txBody>
          <a:bodyPr wrap="square" rtlCol="0">
            <a:spAutoFit/>
          </a:bodyPr>
          <a:lstStyle/>
          <a:p>
            <a:pPr algn="ctr"/>
            <a:r>
              <a:rPr lang="en-US" sz="2400">
                <a:solidFill>
                  <a:srgbClr val="C00000"/>
                </a:solidFill>
                <a:latin typeface="Times New Roman" pitchFamily="18" charset="0"/>
                <a:cs typeface="Times New Roman" pitchFamily="18" charset="0"/>
              </a:rPr>
              <a:t>Em có nhận xét gì về hoạt động buôn bán của các thành thị nước ta thế kỉ XVI- XVII</a:t>
            </a:r>
            <a:r>
              <a:rPr lang="vi-VN" sz="2400">
                <a:solidFill>
                  <a:srgbClr val="C00000"/>
                </a:solidFill>
                <a:latin typeface="Times New Roman" pitchFamily="18" charset="0"/>
                <a:cs typeface="Times New Roman" pitchFamily="18" charset="0"/>
              </a:rPr>
              <a:t>?</a:t>
            </a:r>
            <a:endParaRPr lang="en-US" sz="24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7147170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
                                        <p:tgtEl>
                                          <p:spTgt spid="5"/>
                                        </p:tgtEl>
                                      </p:cBhvr>
                                    </p:animEffect>
                                    <p:anim calcmode="lin" valueType="num">
                                      <p:cBhvr>
                                        <p:cTn id="13" dur="10" fill="hold"/>
                                        <p:tgtEl>
                                          <p:spTgt spid="5"/>
                                        </p:tgtEl>
                                        <p:attrNameLst>
                                          <p:attrName>ppt_x</p:attrName>
                                        </p:attrNameLst>
                                      </p:cBhvr>
                                      <p:tavLst>
                                        <p:tav tm="0">
                                          <p:val>
                                            <p:strVal val="#ppt_x"/>
                                          </p:val>
                                        </p:tav>
                                        <p:tav tm="100000">
                                          <p:val>
                                            <p:strVal val="#ppt_x"/>
                                          </p:val>
                                        </p:tav>
                                      </p:tavLst>
                                    </p:anim>
                                    <p:anim calcmode="lin" valueType="num">
                                      <p:cBhvr>
                                        <p:cTn id="14" dur="1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684" y="2857500"/>
            <a:ext cx="4343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4" y="2857500"/>
            <a:ext cx="4800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0"/>
            <a:ext cx="4343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71" y="0"/>
            <a:ext cx="4757629" cy="2857500"/>
          </a:xfrm>
          <a:prstGeom prst="rect">
            <a:avLst/>
          </a:prstGeom>
        </p:spPr>
      </p:pic>
      <p:sp>
        <p:nvSpPr>
          <p:cNvPr id="6" name="Rectangle 5"/>
          <p:cNvSpPr/>
          <p:nvPr/>
        </p:nvSpPr>
        <p:spPr>
          <a:xfrm>
            <a:off x="0" y="38100"/>
            <a:ext cx="8839200" cy="523875"/>
          </a:xfrm>
          <a:prstGeom prst="rect">
            <a:avLst/>
          </a:prstGeom>
          <a:solidFill>
            <a:srgbClr val="FF0000"/>
          </a:solidFill>
        </p:spPr>
        <p:txBody>
          <a:bodyPr>
            <a:spAutoFit/>
          </a:bodyPr>
          <a:lstStyle/>
          <a:p>
            <a:pPr algn="ctr">
              <a:defRPr/>
            </a:pP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Cảnh</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buôn</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bán</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sôi</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động ở</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thành</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thị</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ở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thế</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kỉ</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XVI-XVII</a:t>
            </a:r>
          </a:p>
        </p:txBody>
      </p:sp>
    </p:spTree>
    <p:extLst>
      <p:ext uri="{BB962C8B-B14F-4D97-AF65-F5344CB8AC3E}">
        <p14:creationId xmlns:p14="http://schemas.microsoft.com/office/powerpoint/2010/main" val="1913458247"/>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flipH="1">
            <a:off x="228600" y="266700"/>
            <a:ext cx="8506326" cy="1676400"/>
          </a:xfrm>
          <a:prstGeom prst="wedgeRoundRectCallout">
            <a:avLst>
              <a:gd name="adj1" fmla="val -35845"/>
              <a:gd name="adj2" fmla="val 123401"/>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algn="just">
              <a:lnSpc>
                <a:spcPct val="150000"/>
              </a:lnSpc>
              <a:defRPr/>
            </a:pPr>
            <a:r>
              <a:rPr lang="vi-VN" sz="2800">
                <a:solidFill>
                  <a:srgbClr val="C00000"/>
                </a:solidFill>
                <a:latin typeface="Times New Roman" pitchFamily="18" charset="0"/>
                <a:cs typeface="Times New Roman" pitchFamily="18" charset="0"/>
              </a:rPr>
              <a:t>Theo em</a:t>
            </a:r>
            <a:r>
              <a:rPr lang="en-US" sz="2800">
                <a:solidFill>
                  <a:srgbClr val="C00000"/>
                </a:solidFill>
                <a:latin typeface="Times New Roman" pitchFamily="18" charset="0"/>
                <a:cs typeface="Times New Roman" pitchFamily="18" charset="0"/>
              </a:rPr>
              <a:t>, tại sao ở thế kỉ XVI- XVII hoạt động buôn bán của 3 thành thị trên lại sôi động như vậy</a:t>
            </a:r>
            <a:r>
              <a:rPr lang="vi-VN" sz="2800">
                <a:solidFill>
                  <a:srgbClr val="C00000"/>
                </a:solidFill>
                <a:latin typeface="Times New Roman" pitchFamily="18" charset="0"/>
                <a:cs typeface="Times New Roman" pitchFamily="18" charset="0"/>
              </a:rPr>
              <a:t>?</a:t>
            </a: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6" name="Picture 21" descr="j0232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3918" y="3176545"/>
            <a:ext cx="217805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946863"/>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flipH="1">
            <a:off x="228600" y="266700"/>
            <a:ext cx="8506326" cy="1676400"/>
          </a:xfrm>
          <a:prstGeom prst="wedgeRoundRectCallout">
            <a:avLst>
              <a:gd name="adj1" fmla="val -35845"/>
              <a:gd name="adj2" fmla="val 123401"/>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algn="just">
              <a:lnSpc>
                <a:spcPct val="150000"/>
              </a:lnSpc>
              <a:defRPr/>
            </a:pPr>
            <a:r>
              <a:rPr lang="vi-VN" sz="2800">
                <a:solidFill>
                  <a:srgbClr val="C00000"/>
                </a:solidFill>
                <a:latin typeface="Times New Roman" pitchFamily="18" charset="0"/>
                <a:cs typeface="Times New Roman" pitchFamily="18" charset="0"/>
              </a:rPr>
              <a:t>Theo em</a:t>
            </a:r>
            <a:r>
              <a:rPr lang="en-US" sz="2800">
                <a:solidFill>
                  <a:srgbClr val="C00000"/>
                </a:solidFill>
                <a:latin typeface="Times New Roman" pitchFamily="18" charset="0"/>
                <a:cs typeface="Times New Roman" pitchFamily="18" charset="0"/>
              </a:rPr>
              <a:t>,</a:t>
            </a:r>
            <a:r>
              <a:rPr lang="vi-VN" sz="2800">
                <a:solidFill>
                  <a:srgbClr val="C00000"/>
                </a:solidFill>
                <a:latin typeface="Times New Roman" pitchFamily="18" charset="0"/>
                <a:cs typeface="Times New Roman" pitchFamily="18" charset="0"/>
              </a:rPr>
              <a:t> cảnh hoạt động buôn bán sôi động ở các thành thị nói lên điều gì về tình hình kinh tế nước ta thời đó?</a:t>
            </a: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6" name="Picture 21" descr="j0232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3918" y="3176545"/>
            <a:ext cx="217805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57200" y="1399044"/>
            <a:ext cx="8277726" cy="2677656"/>
          </a:xfrm>
          <a:prstGeom prst="rect">
            <a:avLst/>
          </a:prstGeom>
        </p:spPr>
        <p:txBody>
          <a:bodyPr wrap="square">
            <a:spAutoFit/>
          </a:bodyPr>
          <a:lstStyle/>
          <a:p>
            <a:pPr algn="just">
              <a:lnSpc>
                <a:spcPct val="150000"/>
              </a:lnSpc>
            </a:pPr>
            <a:r>
              <a:rPr lang="en-US" sz="2800">
                <a:solidFill>
                  <a:srgbClr val="002060"/>
                </a:solidFill>
                <a:latin typeface="Times New Roman" pitchFamily="18" charset="0"/>
                <a:cs typeface="Times New Roman" pitchFamily="18" charset="0"/>
              </a:rPr>
              <a:t>     </a:t>
            </a:r>
            <a:r>
              <a:rPr lang="vi-VN" sz="2800">
                <a:solidFill>
                  <a:srgbClr val="002060"/>
                </a:solidFill>
                <a:latin typeface="Times New Roman" pitchFamily="18" charset="0"/>
                <a:cs typeface="Times New Roman" pitchFamily="18" charset="0"/>
              </a:rPr>
              <a:t>Qua hoạt động buôn bán nói lên tình hình kinh tế nước ta thời đó rất phát triển đặc biệt là nông nghiệp, tiểu thủ công nghiệp và thương nghiệp, tạo ra nhiều sản phẩm để trao đổi, mua bán.</a:t>
            </a:r>
            <a:endParaRPr lang="en-US" sz="28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17147170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6"/>
                                        </p:tgtEl>
                                        <p:attrNameLst>
                                          <p:attrName>ppt_x</p:attrName>
                                        </p:attrNameLst>
                                      </p:cBhvr>
                                      <p:tavLst>
                                        <p:tav tm="0">
                                          <p:val>
                                            <p:strVal val="ppt_x"/>
                                          </p:val>
                                        </p:tav>
                                        <p:tav tm="100000">
                                          <p:val>
                                            <p:strVal val="ppt_x"/>
                                          </p:val>
                                        </p:tav>
                                      </p:tavLst>
                                    </p:anim>
                                    <p:anim calcmode="lin" valueType="num">
                                      <p:cBhvr additive="base">
                                        <p:cTn id="18" dur="500"/>
                                        <p:tgtEl>
                                          <p:spTgt spid="6"/>
                                        </p:tgtEl>
                                        <p:attrNameLst>
                                          <p:attrName>ppt_y</p:attrName>
                                        </p:attrNameLst>
                                      </p:cBhvr>
                                      <p:tavLst>
                                        <p:tav tm="0">
                                          <p:val>
                                            <p:strVal val="ppt_y"/>
                                          </p:val>
                                        </p:tav>
                                        <p:tav tm="100000">
                                          <p:val>
                                            <p:strVal val="1+ppt_h/2"/>
                                          </p:val>
                                        </p:tav>
                                      </p:tavLst>
                                    </p:anim>
                                    <p:set>
                                      <p:cBhvr>
                                        <p:cTn id="19" dur="1" fill="hold">
                                          <p:stCondLst>
                                            <p:cond delay="499"/>
                                          </p:stCondLst>
                                        </p:cTn>
                                        <p:tgtEl>
                                          <p:spTgt spid="6"/>
                                        </p:tgtEl>
                                        <p:attrNameLst>
                                          <p:attrName>style.visibility</p:attrName>
                                        </p:attrNameLst>
                                      </p:cBhvr>
                                      <p:to>
                                        <p:strVal val="hidden"/>
                                      </p:to>
                                    </p:set>
                                  </p:childTnLst>
                                </p:cTn>
                              </p:par>
                              <p:par>
                                <p:cTn id="20" presetID="2" presetClass="exit" presetSubtype="4" fill="hold" grpId="1" nodeType="withEffect">
                                  <p:stCondLst>
                                    <p:cond delay="0"/>
                                  </p:stCondLst>
                                  <p:childTnLst>
                                    <p:anim calcmode="lin" valueType="num">
                                      <p:cBhvr additive="base">
                                        <p:cTn id="21" dur="500"/>
                                        <p:tgtEl>
                                          <p:spTgt spid="5"/>
                                        </p:tgtEl>
                                        <p:attrNameLst>
                                          <p:attrName>ppt_x</p:attrName>
                                        </p:attrNameLst>
                                      </p:cBhvr>
                                      <p:tavLst>
                                        <p:tav tm="0">
                                          <p:val>
                                            <p:strVal val="ppt_x"/>
                                          </p:val>
                                        </p:tav>
                                        <p:tav tm="100000">
                                          <p:val>
                                            <p:strVal val="ppt_x"/>
                                          </p:val>
                                        </p:tav>
                                      </p:tavLst>
                                    </p:anim>
                                    <p:anim calcmode="lin" valueType="num">
                                      <p:cBhvr additive="base">
                                        <p:cTn id="22" dur="500"/>
                                        <p:tgtEl>
                                          <p:spTgt spid="5"/>
                                        </p:tgtEl>
                                        <p:attrNameLst>
                                          <p:attrName>ppt_y</p:attrName>
                                        </p:attrNameLst>
                                      </p:cBhvr>
                                      <p:tavLst>
                                        <p:tav tm="0">
                                          <p:val>
                                            <p:strVal val="ppt_y"/>
                                          </p:val>
                                        </p:tav>
                                        <p:tav tm="100000">
                                          <p:val>
                                            <p:strVal val="1+ppt_h/2"/>
                                          </p:val>
                                        </p:tav>
                                      </p:tavLst>
                                    </p:anim>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11430"/>
            <a:ext cx="4559300" cy="284607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995930"/>
            <a:ext cx="4381500" cy="271907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 y="2995930"/>
            <a:ext cx="4546600" cy="268478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11430"/>
            <a:ext cx="4381500" cy="2846070"/>
          </a:xfrm>
          <a:prstGeom prst="rect">
            <a:avLst/>
          </a:prstGeom>
        </p:spPr>
      </p:pic>
    </p:spTree>
    <p:extLst>
      <p:ext uri="{BB962C8B-B14F-4D97-AF65-F5344CB8AC3E}">
        <p14:creationId xmlns:p14="http://schemas.microsoft.com/office/powerpoint/2010/main" val="3123408668"/>
      </p:ext>
    </p:extLst>
  </p:cSld>
  <p:clrMapOvr>
    <a:masterClrMapping/>
  </p:clrMapOvr>
  <p:transition spd="med">
    <p:newsfla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620565"/>
            <a:ext cx="7620000" cy="2608535"/>
          </a:xfrm>
          <a:prstGeom prst="rect">
            <a:avLst/>
          </a:prstGeom>
          <a:noFill/>
        </p:spPr>
        <p:txBody>
          <a:bodyPr wrap="square" rtlCol="0">
            <a:spAutoFit/>
          </a:bodyPr>
          <a:lstStyle/>
          <a:p>
            <a:pPr algn="just">
              <a:lnSpc>
                <a:spcPct val="150000"/>
              </a:lnSpc>
            </a:pPr>
            <a:r>
              <a:rPr lang="vi-VN" sz="2800">
                <a:solidFill>
                  <a:srgbClr val="002060"/>
                </a:solidFill>
                <a:latin typeface="+mj-lt"/>
              </a:rPr>
              <a:t>Thành thị nước ta lúc đó tập trung đông người, quy mô hoạt động và buôn bán rộng lớn, sầm uất. Sự phát triển của thành thị phản ánh sự phát triển mạnh của nông nghiệp, tiểu thủ công nghiệp.</a:t>
            </a:r>
            <a:endParaRPr lang="en-US" sz="2800">
              <a:solidFill>
                <a:srgbClr val="002060"/>
              </a:solidFill>
              <a:latin typeface="+mj-lt"/>
            </a:endParaRPr>
          </a:p>
        </p:txBody>
      </p:sp>
      <p:sp>
        <p:nvSpPr>
          <p:cNvPr id="4" name="TextBox 3"/>
          <p:cNvSpPr txBox="1"/>
          <p:nvPr/>
        </p:nvSpPr>
        <p:spPr>
          <a:xfrm>
            <a:off x="2286000" y="723900"/>
            <a:ext cx="4419600" cy="584775"/>
          </a:xfrm>
          <a:prstGeom prst="rect">
            <a:avLst/>
          </a:prstGeom>
          <a:noFill/>
        </p:spPr>
        <p:txBody>
          <a:bodyPr wrap="square" rtlCol="0">
            <a:spAutoFit/>
          </a:bodyPr>
          <a:lstStyle/>
          <a:p>
            <a:pPr algn="ctr"/>
            <a:r>
              <a:rPr lang="en-US" sz="3200" b="1">
                <a:solidFill>
                  <a:srgbClr val="C00000"/>
                </a:solidFill>
                <a:latin typeface="Times New Roman" pitchFamily="18" charset="0"/>
                <a:cs typeface="Times New Roman" pitchFamily="18" charset="0"/>
              </a:rPr>
              <a:t>KẾT LUẬN</a:t>
            </a:r>
          </a:p>
        </p:txBody>
      </p:sp>
    </p:spTree>
    <p:extLst>
      <p:ext uri="{BB962C8B-B14F-4D97-AF65-F5344CB8AC3E}">
        <p14:creationId xmlns:p14="http://schemas.microsoft.com/office/powerpoint/2010/main" val="2240731715"/>
      </p:ext>
    </p:extLst>
  </p:cSld>
  <p:clrMapOvr>
    <a:masterClrMapping/>
  </p:clrMapOvr>
  <p:transition spd="med">
    <p:newsfla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4" name="Picture 11" descr="ag00317_">
            <a:hlinkClick r:id="" action="ppaction://noaction"/>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24000" y="883503"/>
            <a:ext cx="6248400" cy="830997"/>
          </a:xfrm>
          <a:prstGeom prst="rect">
            <a:avLst/>
          </a:prstGeom>
          <a:noFill/>
        </p:spPr>
        <p:txBody>
          <a:bodyPr wrap="square" rtlCol="0">
            <a:spAutoFit/>
          </a:bodyPr>
          <a:lstStyle/>
          <a:p>
            <a:pPr algn="ctr"/>
            <a:r>
              <a:rPr lang="en-US" sz="2400">
                <a:solidFill>
                  <a:srgbClr val="C00000"/>
                </a:solidFill>
                <a:latin typeface="Times New Roman" pitchFamily="18" charset="0"/>
                <a:cs typeface="Times New Roman" pitchFamily="18" charset="0"/>
              </a:rPr>
              <a:t>Làm gì để xây dựng quê hương đất nước và giữ gìn các khu di tích cổ mà ông cha để lại?</a:t>
            </a:r>
          </a:p>
        </p:txBody>
      </p:sp>
    </p:spTree>
    <p:extLst>
      <p:ext uri="{BB962C8B-B14F-4D97-AF65-F5344CB8AC3E}">
        <p14:creationId xmlns:p14="http://schemas.microsoft.com/office/powerpoint/2010/main" val="1821747492"/>
      </p:ext>
    </p:extLst>
  </p:cSld>
  <p:clrMapOvr>
    <a:masterClrMapping/>
  </p:clrMapOvr>
  <p:transition spd="med">
    <p:newsfla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638300"/>
            <a:ext cx="8382000" cy="3046988"/>
          </a:xfrm>
          <a:prstGeom prst="rect">
            <a:avLst/>
          </a:prstGeom>
          <a:noFill/>
        </p:spPr>
        <p:txBody>
          <a:bodyPr wrap="square" rtlCol="0">
            <a:spAutoFit/>
          </a:bodyPr>
          <a:lstStyle/>
          <a:p>
            <a:pPr algn="just">
              <a:lnSpc>
                <a:spcPct val="150000"/>
              </a:lnSpc>
            </a:pPr>
            <a:r>
              <a:rPr lang="en-US" sz="3200">
                <a:solidFill>
                  <a:srgbClr val="002060"/>
                </a:solidFill>
                <a:latin typeface="Times New Roman" pitchFamily="18" charset="0"/>
                <a:cs typeface="Times New Roman" pitchFamily="18" charset="0"/>
              </a:rPr>
              <a:t>- Vào thế kỉ XVI-XVII, một số thành thị ở nước ta trở nên phồn thịnh.</a:t>
            </a:r>
          </a:p>
          <a:p>
            <a:pPr algn="just">
              <a:lnSpc>
                <a:spcPct val="150000"/>
              </a:lnSpc>
            </a:pPr>
            <a:r>
              <a:rPr lang="en-US" sz="3200">
                <a:solidFill>
                  <a:srgbClr val="002060"/>
                </a:solidFill>
                <a:latin typeface="Times New Roman" pitchFamily="18" charset="0"/>
                <a:cs typeface="Times New Roman" pitchFamily="18" charset="0"/>
              </a:rPr>
              <a:t>- Thăng Long, Phố Hiến, Hội An là những thành thị nổi tiếng thời đó.</a:t>
            </a:r>
          </a:p>
        </p:txBody>
      </p:sp>
      <p:sp>
        <p:nvSpPr>
          <p:cNvPr id="5" name="TextBox 4"/>
          <p:cNvSpPr txBox="1"/>
          <p:nvPr/>
        </p:nvSpPr>
        <p:spPr>
          <a:xfrm>
            <a:off x="2743200" y="647700"/>
            <a:ext cx="3657600" cy="584775"/>
          </a:xfrm>
          <a:prstGeom prst="rect">
            <a:avLst/>
          </a:prstGeom>
          <a:noFill/>
        </p:spPr>
        <p:txBody>
          <a:bodyPr wrap="square" rtlCol="0">
            <a:spAutoFit/>
          </a:bodyPr>
          <a:lstStyle/>
          <a:p>
            <a:pPr algn="ctr"/>
            <a:r>
              <a:rPr lang="en-US" sz="3200" b="1" u="sng">
                <a:solidFill>
                  <a:srgbClr val="C00000"/>
                </a:solidFill>
                <a:latin typeface="Times New Roman" pitchFamily="18" charset="0"/>
                <a:cs typeface="Times New Roman" pitchFamily="18" charset="0"/>
              </a:rPr>
              <a:t>KẾT LUẬN</a:t>
            </a:r>
          </a:p>
        </p:txBody>
      </p:sp>
      <p:sp>
        <p:nvSpPr>
          <p:cNvPr id="4" name="Right Arrow 3">
            <a:hlinkClick r:id="" action="ppaction://noaction"/>
          </p:cNvPr>
          <p:cNvSpPr/>
          <p:nvPr/>
        </p:nvSpPr>
        <p:spPr>
          <a:xfrm>
            <a:off x="685800" y="4762500"/>
            <a:ext cx="304800" cy="304800"/>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70067101"/>
      </p:ext>
    </p:extLst>
  </p:cSld>
  <p:clrMapOvr>
    <a:masterClrMapping/>
  </p:clrMapOvr>
  <p:transition spd="med">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auto">
          <a:xfrm>
            <a:off x="2133600" y="800100"/>
            <a:ext cx="4648200" cy="13716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pPr algn="ctr" eaLnBrk="0" hangingPunct="0"/>
            <a:endParaRPr lang="en-US" altLang="en-US" sz="3200" b="1">
              <a:solidFill>
                <a:srgbClr val="00B050"/>
              </a:solidFill>
              <a:latin typeface="Times New Roman" pitchFamily="18" charset="0"/>
              <a:cs typeface="Times New Roman" pitchFamily="18" charset="0"/>
            </a:endParaRPr>
          </a:p>
        </p:txBody>
      </p:sp>
      <p:pic>
        <p:nvPicPr>
          <p:cNvPr id="5" name="Picture 11" descr="ag00317_">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514600" y="1104900"/>
            <a:ext cx="3810000" cy="584775"/>
          </a:xfrm>
          <a:prstGeom prst="rect">
            <a:avLst/>
          </a:prstGeom>
          <a:noFill/>
        </p:spPr>
        <p:txBody>
          <a:bodyPr wrap="square" rtlCol="0">
            <a:spAutoFit/>
          </a:bodyPr>
          <a:lstStyle/>
          <a:p>
            <a:pPr algn="ctr"/>
            <a:r>
              <a:rPr lang="en-US" altLang="en-US" sz="3200" b="1">
                <a:solidFill>
                  <a:srgbClr val="C00000"/>
                </a:solidFill>
                <a:latin typeface="Times New Roman" pitchFamily="18" charset="0"/>
                <a:cs typeface="Times New Roman" pitchFamily="18" charset="0"/>
              </a:rPr>
              <a:t>Thành thị là gì?</a:t>
            </a:r>
          </a:p>
        </p:txBody>
      </p:sp>
      <p:sp>
        <p:nvSpPr>
          <p:cNvPr id="7" name="TextBox 6"/>
          <p:cNvSpPr txBox="1"/>
          <p:nvPr/>
        </p:nvSpPr>
        <p:spPr>
          <a:xfrm>
            <a:off x="1295400" y="952500"/>
            <a:ext cx="6629400" cy="384721"/>
          </a:xfrm>
          <a:prstGeom prst="rect">
            <a:avLst/>
          </a:prstGeom>
          <a:noFill/>
        </p:spPr>
        <p:txBody>
          <a:bodyPr wrap="square" rtlCol="0">
            <a:spAutoFit/>
          </a:bodyPr>
          <a:lstStyle/>
          <a:p>
            <a:endParaRPr lang="en-US"/>
          </a:p>
        </p:txBody>
      </p:sp>
      <p:sp>
        <p:nvSpPr>
          <p:cNvPr id="12" name="Text Box 4"/>
          <p:cNvSpPr txBox="1">
            <a:spLocks noChangeArrowheads="1"/>
          </p:cNvSpPr>
          <p:nvPr/>
        </p:nvSpPr>
        <p:spPr bwMode="auto">
          <a:xfrm>
            <a:off x="609600" y="2019300"/>
            <a:ext cx="2209800"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Thành thị là</a:t>
            </a:r>
          </a:p>
        </p:txBody>
      </p:sp>
      <p:sp>
        <p:nvSpPr>
          <p:cNvPr id="13" name="Text Box 5"/>
          <p:cNvSpPr txBox="1">
            <a:spLocks noChangeArrowheads="1"/>
          </p:cNvSpPr>
          <p:nvPr/>
        </p:nvSpPr>
        <p:spPr bwMode="auto">
          <a:xfrm>
            <a:off x="3352800" y="1333500"/>
            <a:ext cx="465931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Trung tâm chính trị, quân sự.</a:t>
            </a:r>
          </a:p>
        </p:txBody>
      </p:sp>
      <p:sp>
        <p:nvSpPr>
          <p:cNvPr id="14" name="Text Box 6"/>
          <p:cNvSpPr txBox="1">
            <a:spLocks noChangeArrowheads="1"/>
          </p:cNvSpPr>
          <p:nvPr/>
        </p:nvSpPr>
        <p:spPr bwMode="auto">
          <a:xfrm>
            <a:off x="3467100" y="2019300"/>
            <a:ext cx="4579937"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Nơi tập trung đông dân cư</a:t>
            </a:r>
          </a:p>
        </p:txBody>
      </p:sp>
      <p:sp>
        <p:nvSpPr>
          <p:cNvPr id="15" name="Text Box 7"/>
          <p:cNvSpPr txBox="1">
            <a:spLocks noChangeArrowheads="1"/>
          </p:cNvSpPr>
          <p:nvPr/>
        </p:nvSpPr>
        <p:spPr bwMode="auto">
          <a:xfrm>
            <a:off x="3352800" y="2769163"/>
            <a:ext cx="4953000" cy="130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Nơi có công nghiệp và thương nghiệp phát triển</a:t>
            </a:r>
          </a:p>
        </p:txBody>
      </p:sp>
      <p:sp>
        <p:nvSpPr>
          <p:cNvPr id="16" name="Line 8"/>
          <p:cNvSpPr>
            <a:spLocks noChangeShapeType="1"/>
          </p:cNvSpPr>
          <p:nvPr/>
        </p:nvSpPr>
        <p:spPr bwMode="auto">
          <a:xfrm flipV="1">
            <a:off x="2719387" y="1933575"/>
            <a:ext cx="609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
        <p:nvSpPr>
          <p:cNvPr id="17" name="Line 9"/>
          <p:cNvSpPr>
            <a:spLocks noChangeShapeType="1"/>
          </p:cNvSpPr>
          <p:nvPr/>
        </p:nvSpPr>
        <p:spPr bwMode="auto">
          <a:xfrm flipV="1">
            <a:off x="2719387" y="2466975"/>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
        <p:nvSpPr>
          <p:cNvPr id="18" name="Line 10"/>
          <p:cNvSpPr>
            <a:spLocks noChangeShapeType="1"/>
          </p:cNvSpPr>
          <p:nvPr/>
        </p:nvSpPr>
        <p:spPr bwMode="auto">
          <a:xfrm>
            <a:off x="2719387" y="2466975"/>
            <a:ext cx="609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312963068"/>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
                                        <p:tgtEl>
                                          <p:spTgt spid="5"/>
                                        </p:tgtEl>
                                      </p:cBhvr>
                                    </p:animEffect>
                                    <p:anim calcmode="lin" valueType="num">
                                      <p:cBhvr>
                                        <p:cTn id="13" dur="10" fill="hold"/>
                                        <p:tgtEl>
                                          <p:spTgt spid="5"/>
                                        </p:tgtEl>
                                        <p:attrNameLst>
                                          <p:attrName>ppt_x</p:attrName>
                                        </p:attrNameLst>
                                      </p:cBhvr>
                                      <p:tavLst>
                                        <p:tav tm="0">
                                          <p:val>
                                            <p:strVal val="#ppt_x"/>
                                          </p:val>
                                        </p:tav>
                                        <p:tav tm="100000">
                                          <p:val>
                                            <p:strVal val="#ppt_x"/>
                                          </p:val>
                                        </p:tav>
                                      </p:tavLst>
                                    </p:anim>
                                    <p:anim calcmode="lin" valueType="num">
                                      <p:cBhvr>
                                        <p:cTn id="14" dur="1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
                                        <p:tgtEl>
                                          <p:spTgt spid="6"/>
                                        </p:tgtEl>
                                      </p:cBhvr>
                                    </p:animEffect>
                                    <p:anim calcmode="lin" valueType="num">
                                      <p:cBhvr>
                                        <p:cTn id="19" dur="10" fill="hold"/>
                                        <p:tgtEl>
                                          <p:spTgt spid="6"/>
                                        </p:tgtEl>
                                        <p:attrNameLst>
                                          <p:attrName>ppt_x</p:attrName>
                                        </p:attrNameLst>
                                      </p:cBhvr>
                                      <p:tavLst>
                                        <p:tav tm="0">
                                          <p:val>
                                            <p:strVal val="#ppt_x"/>
                                          </p:val>
                                        </p:tav>
                                        <p:tav tm="100000">
                                          <p:val>
                                            <p:strVal val="#ppt_x"/>
                                          </p:val>
                                        </p:tav>
                                      </p:tavLst>
                                    </p:anim>
                                    <p:anim calcmode="lin" valueType="num">
                                      <p:cBhvr>
                                        <p:cTn id="20" dur="1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par>
                                <p:cTn id="27" presetID="2" presetClass="exit" presetSubtype="4" fill="hold" nodeType="withEffect">
                                  <p:stCondLst>
                                    <p:cond delay="0"/>
                                  </p:stCondLst>
                                  <p:childTnLst>
                                    <p:anim calcmode="lin" valueType="num">
                                      <p:cBhvr additive="base">
                                        <p:cTn id="28" dur="500"/>
                                        <p:tgtEl>
                                          <p:spTgt spid="5"/>
                                        </p:tgtEl>
                                        <p:attrNameLst>
                                          <p:attrName>ppt_x</p:attrName>
                                        </p:attrNameLst>
                                      </p:cBhvr>
                                      <p:tavLst>
                                        <p:tav tm="0">
                                          <p:val>
                                            <p:strVal val="ppt_x"/>
                                          </p:val>
                                        </p:tav>
                                        <p:tav tm="100000">
                                          <p:val>
                                            <p:strVal val="ppt_x"/>
                                          </p:val>
                                        </p:tav>
                                      </p:tavLst>
                                    </p:anim>
                                    <p:anim calcmode="lin" valueType="num">
                                      <p:cBhvr additive="base">
                                        <p:cTn id="29" dur="500"/>
                                        <p:tgtEl>
                                          <p:spTgt spid="5"/>
                                        </p:tgtEl>
                                        <p:attrNameLst>
                                          <p:attrName>ppt_y</p:attrName>
                                        </p:attrNameLst>
                                      </p:cBhvr>
                                      <p:tavLst>
                                        <p:tav tm="0">
                                          <p:val>
                                            <p:strVal val="ppt_y"/>
                                          </p:val>
                                        </p:tav>
                                        <p:tav tm="100000">
                                          <p:val>
                                            <p:strVal val="1+ppt_h/2"/>
                                          </p:val>
                                        </p:tav>
                                      </p:tavLst>
                                    </p:anim>
                                    <p:set>
                                      <p:cBhvr>
                                        <p:cTn id="30" dur="1" fill="hold">
                                          <p:stCondLst>
                                            <p:cond delay="499"/>
                                          </p:stCondLst>
                                        </p:cTn>
                                        <p:tgtEl>
                                          <p:spTgt spid="5"/>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6"/>
                                        </p:tgtEl>
                                        <p:attrNameLst>
                                          <p:attrName>ppt_x</p:attrName>
                                        </p:attrNameLst>
                                      </p:cBhvr>
                                      <p:tavLst>
                                        <p:tav tm="0">
                                          <p:val>
                                            <p:strVal val="ppt_x"/>
                                          </p:val>
                                        </p:tav>
                                        <p:tav tm="100000">
                                          <p:val>
                                            <p:strVal val="ppt_x"/>
                                          </p:val>
                                        </p:tav>
                                      </p:tavLst>
                                    </p:anim>
                                    <p:anim calcmode="lin" valueType="num">
                                      <p:cBhvr additive="base">
                                        <p:cTn id="33" dur="500"/>
                                        <p:tgtEl>
                                          <p:spTgt spid="6"/>
                                        </p:tgtEl>
                                        <p:attrNameLst>
                                          <p:attrName>ppt_y</p:attrName>
                                        </p:attrNameLst>
                                      </p:cBhvr>
                                      <p:tavLst>
                                        <p:tav tm="0">
                                          <p:val>
                                            <p:strVal val="ppt_y"/>
                                          </p:val>
                                        </p:tav>
                                        <p:tav tm="100000">
                                          <p:val>
                                            <p:strVal val="1+ppt_h/2"/>
                                          </p:val>
                                        </p:tav>
                                      </p:tavLst>
                                    </p:anim>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heckerboard(across)">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strips(downRight)">
                                      <p:cBhvr>
                                        <p:cTn id="44" dur="10"/>
                                        <p:tgtEl>
                                          <p:spTgt spid="17"/>
                                        </p:tgtEl>
                                      </p:cBhvr>
                                    </p:animEffect>
                                  </p:childTnLst>
                                </p:cTn>
                              </p:par>
                              <p:par>
                                <p:cTn id="45" presetID="3" presetClass="entr" presetSubtype="5"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vertical)">
                                      <p:cBhvr>
                                        <p:cTn id="47" dur="1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strips(downRight)">
                                      <p:cBhvr>
                                        <p:cTn id="52" dur="10"/>
                                        <p:tgtEl>
                                          <p:spTgt spid="18"/>
                                        </p:tgtEl>
                                      </p:cBhvr>
                                    </p:animEffect>
                                  </p:childTnLst>
                                </p:cTn>
                              </p:par>
                              <p:par>
                                <p:cTn id="53" presetID="3" presetClass="entr" presetSubtype="5"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linds(vertical)">
                                      <p:cBhvr>
                                        <p:cTn id="55" dur="1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6"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strips(downRight)">
                                      <p:cBhvr>
                                        <p:cTn id="60" dur="10"/>
                                        <p:tgtEl>
                                          <p:spTgt spid="16"/>
                                        </p:tgtEl>
                                      </p:cBhvr>
                                    </p:animEffect>
                                  </p:childTnLst>
                                </p:cTn>
                              </p:par>
                              <p:par>
                                <p:cTn id="61" presetID="3" presetClass="entr" presetSubtype="5"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blinds(vertical)">
                                      <p:cBhvr>
                                        <p:cTn id="63" dur="1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P spid="6" grpId="1"/>
      <p:bldP spid="12" grpId="0"/>
      <p:bldP spid="13" grpId="0"/>
      <p:bldP spid="14" grpId="0"/>
      <p:bldP spid="15" grpId="0"/>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7"/>
          <p:cNvSpPr>
            <a:spLocks noChangeArrowheads="1"/>
          </p:cNvSpPr>
          <p:nvPr/>
        </p:nvSpPr>
        <p:spPr bwMode="auto">
          <a:xfrm>
            <a:off x="1371600" y="3429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7" name="Picture 11" descr="ag00317_">
            <a:hlinkClick r:id="" action="ppaction://noaction"/>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24000" y="723900"/>
            <a:ext cx="6248400" cy="954107"/>
          </a:xfrm>
          <a:prstGeom prst="rect">
            <a:avLst/>
          </a:prstGeom>
          <a:noFill/>
        </p:spPr>
        <p:txBody>
          <a:bodyPr wrap="square" rtlCol="0">
            <a:spAutoFit/>
          </a:bodyPr>
          <a:lstStyle/>
          <a:p>
            <a:pPr algn="ctr"/>
            <a:r>
              <a:rPr lang="en-US" sz="2800">
                <a:solidFill>
                  <a:srgbClr val="C00000"/>
                </a:solidFill>
                <a:latin typeface="Times New Roman" pitchFamily="18" charset="0"/>
                <a:cs typeface="Times New Roman" pitchFamily="18" charset="0"/>
              </a:rPr>
              <a:t>Ở</a:t>
            </a:r>
            <a:r>
              <a:rPr lang="vi-VN" sz="2800">
                <a:solidFill>
                  <a:srgbClr val="C00000"/>
                </a:solidFill>
                <a:latin typeface="Times New Roman" pitchFamily="18" charset="0"/>
                <a:cs typeface="Times New Roman" pitchFamily="18" charset="0"/>
              </a:rPr>
              <a:t> thế kỉ XVI- XVII</a:t>
            </a:r>
            <a:r>
              <a:rPr lang="en-US" sz="2800">
                <a:solidFill>
                  <a:srgbClr val="C00000"/>
                </a:solidFill>
                <a:latin typeface="Times New Roman" pitchFamily="18" charset="0"/>
                <a:cs typeface="Times New Roman" pitchFamily="18" charset="0"/>
              </a:rPr>
              <a:t>,</a:t>
            </a:r>
            <a:r>
              <a:rPr lang="vi-VN" sz="2800">
                <a:solidFill>
                  <a:srgbClr val="C00000"/>
                </a:solidFill>
                <a:latin typeface="Times New Roman" pitchFamily="18" charset="0"/>
                <a:cs typeface="Times New Roman" pitchFamily="18" charset="0"/>
              </a:rPr>
              <a:t> nước ta có những thành thị nào nổi tiếng?</a:t>
            </a:r>
            <a:endParaRPr lang="en-US" sz="28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790409349"/>
      </p:ext>
    </p:extLst>
  </p:cSld>
  <p:clrMapOvr>
    <a:masterClrMapping/>
  </p:clrMapOvr>
  <p:transition spd="med">
    <p:newsfla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1028700"/>
            <a:ext cx="6096000" cy="8382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latin typeface="Times New Roman" pitchFamily="18" charset="0"/>
                <a:cs typeface="Times New Roman" pitchFamily="18" charset="0"/>
              </a:rPr>
              <a:t>Thành thị ở thế kỉ XVI -XVII</a:t>
            </a:r>
          </a:p>
        </p:txBody>
      </p:sp>
      <p:sp>
        <p:nvSpPr>
          <p:cNvPr id="5" name="Oval 4"/>
          <p:cNvSpPr/>
          <p:nvPr/>
        </p:nvSpPr>
        <p:spPr>
          <a:xfrm>
            <a:off x="381000" y="2431225"/>
            <a:ext cx="23622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6" name="Oval 5"/>
          <p:cNvSpPr/>
          <p:nvPr/>
        </p:nvSpPr>
        <p:spPr>
          <a:xfrm>
            <a:off x="3390900" y="2507425"/>
            <a:ext cx="23622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7" name="Oval 6"/>
          <p:cNvSpPr/>
          <p:nvPr/>
        </p:nvSpPr>
        <p:spPr>
          <a:xfrm>
            <a:off x="6248400" y="2507425"/>
            <a:ext cx="25146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8" name="TextBox 7"/>
          <p:cNvSpPr txBox="1"/>
          <p:nvPr/>
        </p:nvSpPr>
        <p:spPr>
          <a:xfrm>
            <a:off x="381000" y="2705100"/>
            <a:ext cx="2362200" cy="1077218"/>
          </a:xfrm>
          <a:prstGeom prst="rect">
            <a:avLst/>
          </a:prstGeom>
          <a:noFill/>
        </p:spPr>
        <p:txBody>
          <a:bodyPr wrap="square" rtlCol="0">
            <a:spAutoFit/>
          </a:bodyPr>
          <a:lstStyle/>
          <a:p>
            <a:pPr algn="ctr"/>
            <a:r>
              <a:rPr lang="en-US" sz="3200">
                <a:solidFill>
                  <a:srgbClr val="002060"/>
                </a:solidFill>
                <a:latin typeface="Times New Roman" pitchFamily="18" charset="0"/>
                <a:cs typeface="Times New Roman" pitchFamily="18" charset="0"/>
              </a:rPr>
              <a:t>Thăng Long</a:t>
            </a:r>
          </a:p>
          <a:p>
            <a:pPr algn="ctr"/>
            <a:r>
              <a:rPr lang="en-US" sz="3200">
                <a:solidFill>
                  <a:srgbClr val="002060"/>
                </a:solidFill>
                <a:latin typeface="Times New Roman" pitchFamily="18" charset="0"/>
                <a:cs typeface="Times New Roman" pitchFamily="18" charset="0"/>
              </a:rPr>
              <a:t>(Hà Nội)</a:t>
            </a:r>
          </a:p>
        </p:txBody>
      </p:sp>
      <p:sp>
        <p:nvSpPr>
          <p:cNvPr id="9" name="TextBox 8"/>
          <p:cNvSpPr txBox="1"/>
          <p:nvPr/>
        </p:nvSpPr>
        <p:spPr>
          <a:xfrm>
            <a:off x="3352800" y="2770882"/>
            <a:ext cx="2362200" cy="1077218"/>
          </a:xfrm>
          <a:prstGeom prst="rect">
            <a:avLst/>
          </a:prstGeom>
          <a:noFill/>
        </p:spPr>
        <p:txBody>
          <a:bodyPr wrap="square" rtlCol="0">
            <a:spAutoFit/>
          </a:bodyPr>
          <a:lstStyle/>
          <a:p>
            <a:pPr algn="ctr"/>
            <a:r>
              <a:rPr lang="en-US" sz="3200">
                <a:solidFill>
                  <a:srgbClr val="002060"/>
                </a:solidFill>
                <a:latin typeface="Times New Roman" pitchFamily="18" charset="0"/>
                <a:cs typeface="Times New Roman" pitchFamily="18" charset="0"/>
              </a:rPr>
              <a:t>Phố Hiến</a:t>
            </a:r>
          </a:p>
          <a:p>
            <a:pPr algn="ctr"/>
            <a:r>
              <a:rPr lang="en-US" sz="3200">
                <a:solidFill>
                  <a:srgbClr val="002060"/>
                </a:solidFill>
                <a:latin typeface="Times New Roman" pitchFamily="18" charset="0"/>
                <a:cs typeface="Times New Roman" pitchFamily="18" charset="0"/>
              </a:rPr>
              <a:t>(Hưng Yên)</a:t>
            </a:r>
          </a:p>
        </p:txBody>
      </p:sp>
      <p:sp>
        <p:nvSpPr>
          <p:cNvPr id="10" name="TextBox 9"/>
          <p:cNvSpPr txBox="1"/>
          <p:nvPr/>
        </p:nvSpPr>
        <p:spPr>
          <a:xfrm>
            <a:off x="6172200" y="2705100"/>
            <a:ext cx="2667000" cy="1077218"/>
          </a:xfrm>
          <a:prstGeom prst="rect">
            <a:avLst/>
          </a:prstGeom>
          <a:noFill/>
        </p:spPr>
        <p:txBody>
          <a:bodyPr wrap="square" rtlCol="0">
            <a:spAutoFit/>
          </a:bodyPr>
          <a:lstStyle/>
          <a:p>
            <a:pPr algn="ctr"/>
            <a:r>
              <a:rPr lang="en-US" sz="3200">
                <a:solidFill>
                  <a:srgbClr val="002060"/>
                </a:solidFill>
                <a:latin typeface="Times New Roman" pitchFamily="18" charset="0"/>
                <a:cs typeface="Times New Roman" pitchFamily="18" charset="0"/>
              </a:rPr>
              <a:t>Hội An</a:t>
            </a:r>
          </a:p>
          <a:p>
            <a:pPr algn="ctr"/>
            <a:r>
              <a:rPr lang="en-US" sz="3200">
                <a:solidFill>
                  <a:srgbClr val="002060"/>
                </a:solidFill>
                <a:latin typeface="Times New Roman" pitchFamily="18" charset="0"/>
                <a:cs typeface="Times New Roman" pitchFamily="18" charset="0"/>
              </a:rPr>
              <a:t>(Quảng Nam)</a:t>
            </a:r>
          </a:p>
        </p:txBody>
      </p:sp>
      <p:cxnSp>
        <p:nvCxnSpPr>
          <p:cNvPr id="11" name="Straight Arrow Connector 10"/>
          <p:cNvCxnSpPr/>
          <p:nvPr/>
        </p:nvCxnSpPr>
        <p:spPr>
          <a:xfrm>
            <a:off x="4572000" y="1893248"/>
            <a:ext cx="2819400" cy="5379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a:endCxn id="6" idx="0"/>
          </p:cNvCxnSpPr>
          <p:nvPr/>
        </p:nvCxnSpPr>
        <p:spPr>
          <a:xfrm>
            <a:off x="4572000" y="1893248"/>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H="1">
            <a:off x="1676400" y="1882671"/>
            <a:ext cx="2895600" cy="47235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93942393"/>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par>
                          <p:cTn id="27" fill="hold">
                            <p:stCondLst>
                              <p:cond delay="500"/>
                            </p:stCondLst>
                            <p:childTnLst>
                              <p:par>
                                <p:cTn id="28" presetID="42" presetClass="entr" presetSubtype="0" fill="hold"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1000"/>
                                        <p:tgtEl>
                                          <p:spTgt spid="9">
                                            <p:txEl>
                                              <p:pRg st="0" end="0"/>
                                            </p:txEl>
                                          </p:spTgt>
                                        </p:tgtEl>
                                      </p:cBhvr>
                                    </p:animEffect>
                                    <p:anim calcmode="lin" valueType="num">
                                      <p:cBhvr>
                                        <p:cTn id="3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Effect transition="in" filter="fade">
                                      <p:cBhvr>
                                        <p:cTn id="49" dur="500"/>
                                        <p:tgtEl>
                                          <p:spTgt spid="1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8">
                                            <p:txEl>
                                              <p:pRg st="1" end="1"/>
                                            </p:txEl>
                                          </p:spTgt>
                                        </p:tgtEl>
                                        <p:attrNameLst>
                                          <p:attrName>style.visibility</p:attrName>
                                        </p:attrNameLst>
                                      </p:cBhvr>
                                      <p:to>
                                        <p:strVal val="visible"/>
                                      </p:to>
                                    </p:set>
                                    <p:animEffect transition="in" filter="barn(inVertical)">
                                      <p:cBhvr>
                                        <p:cTn id="54" dur="500"/>
                                        <p:tgtEl>
                                          <p:spTgt spid="8">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9">
                                            <p:txEl>
                                              <p:pRg st="1" end="1"/>
                                            </p:txEl>
                                          </p:spTgt>
                                        </p:tgtEl>
                                        <p:attrNameLst>
                                          <p:attrName>style.visibility</p:attrName>
                                        </p:attrNameLst>
                                      </p:cBhvr>
                                      <p:to>
                                        <p:strVal val="visible"/>
                                      </p:to>
                                    </p:set>
                                    <p:animEffect transition="in" filter="fade">
                                      <p:cBhvr>
                                        <p:cTn id="59" dur="1000"/>
                                        <p:tgtEl>
                                          <p:spTgt spid="9">
                                            <p:txEl>
                                              <p:pRg st="1" end="1"/>
                                            </p:txEl>
                                          </p:spTgt>
                                        </p:tgtEl>
                                      </p:cBhvr>
                                    </p:animEffect>
                                    <p:anim calcmode="lin" valueType="num">
                                      <p:cBhvr>
                                        <p:cTn id="6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6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10">
                                            <p:txEl>
                                              <p:pRg st="1" end="1"/>
                                            </p:txEl>
                                          </p:spTgt>
                                        </p:tgtEl>
                                        <p:attrNameLst>
                                          <p:attrName>style.visibility</p:attrName>
                                        </p:attrNameLst>
                                      </p:cBhvr>
                                      <p:to>
                                        <p:strVal val="visible"/>
                                      </p:to>
                                    </p:set>
                                    <p:animEffect transition="in" filter="circle(in)">
                                      <p:cBhvr>
                                        <p:cTn id="66"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7"/>
          <p:cNvSpPr txBox="1">
            <a:spLocks noChangeArrowheads="1"/>
          </p:cNvSpPr>
          <p:nvPr/>
        </p:nvSpPr>
        <p:spPr bwMode="auto">
          <a:xfrm>
            <a:off x="0" y="36374"/>
            <a:ext cx="4191000" cy="175432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Bef>
                <a:spcPct val="50000"/>
              </a:spcBef>
            </a:pPr>
            <a:r>
              <a:rPr lang="en-US" sz="2400">
                <a:solidFill>
                  <a:srgbClr val="000099"/>
                </a:solidFill>
                <a:latin typeface="Times New Roman" pitchFamily="18" charset="0"/>
                <a:cs typeface="Times New Roman" pitchFamily="18" charset="0"/>
              </a:rPr>
              <a:t>  Quan sát và xác định vị trí của 3 thành thị Thăng Long, Phố Hiến, Hội An trên lược đồ.</a:t>
            </a:r>
          </a:p>
        </p:txBody>
      </p:sp>
      <p:grpSp>
        <p:nvGrpSpPr>
          <p:cNvPr id="23" name="Group 20"/>
          <p:cNvGrpSpPr>
            <a:grpSpLocks/>
          </p:cNvGrpSpPr>
          <p:nvPr/>
        </p:nvGrpSpPr>
        <p:grpSpPr bwMode="auto">
          <a:xfrm>
            <a:off x="4028786" y="5940"/>
            <a:ext cx="5267781" cy="5744024"/>
            <a:chOff x="1152" y="-12"/>
            <a:chExt cx="3265" cy="4354"/>
          </a:xfrm>
        </p:grpSpPr>
        <p:pic>
          <p:nvPicPr>
            <p:cNvPr id="24" name="Picture 2" descr="Copy of map-vietna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 y="0"/>
              <a:ext cx="2886" cy="4078"/>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3"/>
            <p:cNvSpPr txBox="1">
              <a:spLocks noChangeArrowheads="1"/>
            </p:cNvSpPr>
            <p:nvPr/>
          </p:nvSpPr>
          <p:spPr bwMode="auto">
            <a:xfrm>
              <a:off x="1429" y="-12"/>
              <a:ext cx="43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err="1">
                  <a:solidFill>
                    <a:srgbClr val="0000FF"/>
                  </a:solidFill>
                  <a:latin typeface="Times New Roman" pitchFamily="18" charset="0"/>
                  <a:cs typeface="Times New Roman" pitchFamily="18" charset="0"/>
                </a:rPr>
                <a:t>Trung</a:t>
              </a:r>
              <a:r>
                <a:rPr lang="en-US" sz="1400" dirty="0">
                  <a:solidFill>
                    <a:srgbClr val="0000FF"/>
                  </a:solidFill>
                  <a:latin typeface="Times New Roman" pitchFamily="18" charset="0"/>
                  <a:cs typeface="Times New Roman" pitchFamily="18" charset="0"/>
                </a:rPr>
                <a:t> </a:t>
              </a:r>
            </a:p>
          </p:txBody>
        </p:sp>
        <p:sp>
          <p:nvSpPr>
            <p:cNvPr id="26" name="Text Box 4"/>
            <p:cNvSpPr txBox="1">
              <a:spLocks noChangeArrowheads="1"/>
            </p:cNvSpPr>
            <p:nvPr/>
          </p:nvSpPr>
          <p:spPr bwMode="auto">
            <a:xfrm>
              <a:off x="2744" y="16"/>
              <a:ext cx="36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err="1">
                  <a:solidFill>
                    <a:srgbClr val="0000FF"/>
                  </a:solidFill>
                  <a:latin typeface="Times New Roman" pitchFamily="18" charset="0"/>
                  <a:cs typeface="Times New Roman" pitchFamily="18" charset="0"/>
                </a:rPr>
                <a:t>Quốc</a:t>
              </a:r>
              <a:endParaRPr lang="en-US" sz="1400" b="1" dirty="0">
                <a:solidFill>
                  <a:srgbClr val="0000FF"/>
                </a:solidFill>
                <a:latin typeface="Times New Roman" pitchFamily="18" charset="0"/>
                <a:cs typeface="Times New Roman" pitchFamily="18" charset="0"/>
              </a:endParaRPr>
            </a:p>
          </p:txBody>
        </p:sp>
        <p:sp>
          <p:nvSpPr>
            <p:cNvPr id="27" name="Line 5"/>
            <p:cNvSpPr>
              <a:spLocks noChangeShapeType="1"/>
            </p:cNvSpPr>
            <p:nvPr/>
          </p:nvSpPr>
          <p:spPr bwMode="auto">
            <a:xfrm>
              <a:off x="1347" y="0"/>
              <a:ext cx="0" cy="43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28" name="Line 6"/>
            <p:cNvSpPr>
              <a:spLocks noChangeShapeType="1"/>
            </p:cNvSpPr>
            <p:nvPr/>
          </p:nvSpPr>
          <p:spPr bwMode="auto">
            <a:xfrm>
              <a:off x="4396" y="0"/>
              <a:ext cx="0" cy="43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29" name="Oval 7"/>
            <p:cNvSpPr>
              <a:spLocks noChangeArrowheads="1"/>
            </p:cNvSpPr>
            <p:nvPr/>
          </p:nvSpPr>
          <p:spPr bwMode="auto">
            <a:xfrm>
              <a:off x="2243" y="638"/>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0000"/>
                </a:solidFill>
                <a:latin typeface="Times New Roman" pitchFamily="18" charset="0"/>
                <a:cs typeface="Times New Roman" pitchFamily="18" charset="0"/>
              </a:endParaRPr>
            </a:p>
          </p:txBody>
        </p:sp>
        <p:sp>
          <p:nvSpPr>
            <p:cNvPr id="30" name="Text Box 8"/>
            <p:cNvSpPr txBox="1">
              <a:spLocks noChangeArrowheads="1"/>
            </p:cNvSpPr>
            <p:nvPr/>
          </p:nvSpPr>
          <p:spPr bwMode="auto">
            <a:xfrm>
              <a:off x="1827" y="359"/>
              <a:ext cx="857"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a:solidFill>
                    <a:srgbClr val="0000FF"/>
                  </a:solidFill>
                  <a:latin typeface="Times New Roman" pitchFamily="18" charset="0"/>
                  <a:cs typeface="Times New Roman" pitchFamily="18" charset="0"/>
                </a:rPr>
                <a:t>Thăng</a:t>
              </a:r>
              <a:r>
                <a:rPr lang="en-US" dirty="0">
                  <a:solidFill>
                    <a:srgbClr val="0000FF"/>
                  </a:solidFill>
                  <a:latin typeface="Times New Roman" pitchFamily="18" charset="0"/>
                  <a:cs typeface="Times New Roman" pitchFamily="18" charset="0"/>
                </a:rPr>
                <a:t> Long</a:t>
              </a:r>
              <a:endParaRPr lang="en-US" sz="1200" dirty="0">
                <a:solidFill>
                  <a:srgbClr val="0000FF"/>
                </a:solidFill>
                <a:latin typeface="Times New Roman" pitchFamily="18" charset="0"/>
                <a:cs typeface="Times New Roman" pitchFamily="18" charset="0"/>
              </a:endParaRPr>
            </a:p>
          </p:txBody>
        </p:sp>
        <p:sp>
          <p:nvSpPr>
            <p:cNvPr id="31" name="Oval 9"/>
            <p:cNvSpPr>
              <a:spLocks noChangeArrowheads="1"/>
            </p:cNvSpPr>
            <p:nvPr/>
          </p:nvSpPr>
          <p:spPr bwMode="auto">
            <a:xfrm>
              <a:off x="2367" y="759"/>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2" name="Text Box 10"/>
            <p:cNvSpPr txBox="1">
              <a:spLocks noChangeArrowheads="1"/>
            </p:cNvSpPr>
            <p:nvPr/>
          </p:nvSpPr>
          <p:spPr bwMode="auto">
            <a:xfrm>
              <a:off x="2150" y="763"/>
              <a:ext cx="681"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a:solidFill>
                    <a:srgbClr val="0000FF"/>
                  </a:solidFill>
                  <a:latin typeface="Times New Roman" pitchFamily="18" charset="0"/>
                  <a:cs typeface="Times New Roman" pitchFamily="18" charset="0"/>
                </a:rPr>
                <a:t>Phố</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Hiến</a:t>
              </a:r>
              <a:endParaRPr lang="en-US" sz="1200" dirty="0">
                <a:solidFill>
                  <a:srgbClr val="0000FF"/>
                </a:solidFill>
                <a:latin typeface="Times New Roman" pitchFamily="18" charset="0"/>
                <a:cs typeface="Times New Roman" pitchFamily="18" charset="0"/>
              </a:endParaRPr>
            </a:p>
          </p:txBody>
        </p:sp>
        <p:sp>
          <p:nvSpPr>
            <p:cNvPr id="33" name="Oval 11"/>
            <p:cNvSpPr>
              <a:spLocks noChangeArrowheads="1"/>
            </p:cNvSpPr>
            <p:nvPr/>
          </p:nvSpPr>
          <p:spPr bwMode="auto">
            <a:xfrm>
              <a:off x="3004" y="2221"/>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4" name="Text Box 12"/>
            <p:cNvSpPr txBox="1">
              <a:spLocks noChangeArrowheads="1"/>
            </p:cNvSpPr>
            <p:nvPr/>
          </p:nvSpPr>
          <p:spPr bwMode="auto">
            <a:xfrm>
              <a:off x="2735" y="2248"/>
              <a:ext cx="43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err="1">
                  <a:solidFill>
                    <a:srgbClr val="0000FF"/>
                  </a:solidFill>
                  <a:latin typeface="Times New Roman" pitchFamily="18" charset="0"/>
                  <a:cs typeface="Times New Roman" pitchFamily="18" charset="0"/>
                </a:rPr>
                <a:t>Hội</a:t>
              </a:r>
              <a:r>
                <a:rPr lang="en-US" sz="1400" dirty="0">
                  <a:solidFill>
                    <a:srgbClr val="0000FF"/>
                  </a:solidFill>
                  <a:latin typeface="Times New Roman" pitchFamily="18" charset="0"/>
                  <a:cs typeface="Times New Roman" pitchFamily="18" charset="0"/>
                </a:rPr>
                <a:t> An</a:t>
              </a:r>
            </a:p>
          </p:txBody>
        </p:sp>
        <p:sp>
          <p:nvSpPr>
            <p:cNvPr id="35" name="Text Box 13"/>
            <p:cNvSpPr txBox="1">
              <a:spLocks noChangeArrowheads="1"/>
            </p:cNvSpPr>
            <p:nvPr/>
          </p:nvSpPr>
          <p:spPr bwMode="auto">
            <a:xfrm rot="19561057">
              <a:off x="2353" y="1098"/>
              <a:ext cx="901"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a:solidFill>
                    <a:srgbClr val="0000FF"/>
                  </a:solidFill>
                  <a:latin typeface="Times New Roman" pitchFamily="18" charset="0"/>
                  <a:cs typeface="Times New Roman" pitchFamily="18" charset="0"/>
                </a:rPr>
                <a:t>Vịnh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Bắc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Bộ</a:t>
              </a:r>
              <a:endParaRPr lang="en-US" sz="1200" dirty="0">
                <a:solidFill>
                  <a:srgbClr val="0000FF"/>
                </a:solidFill>
                <a:latin typeface="Times New Roman" pitchFamily="18" charset="0"/>
                <a:cs typeface="Times New Roman" pitchFamily="18" charset="0"/>
              </a:endParaRPr>
            </a:p>
          </p:txBody>
        </p:sp>
        <p:sp>
          <p:nvSpPr>
            <p:cNvPr id="36" name="Text Box 14"/>
            <p:cNvSpPr txBox="1">
              <a:spLocks noChangeArrowheads="1"/>
            </p:cNvSpPr>
            <p:nvPr/>
          </p:nvSpPr>
          <p:spPr bwMode="auto">
            <a:xfrm>
              <a:off x="1424" y="1113"/>
              <a:ext cx="326"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err="1">
                  <a:solidFill>
                    <a:srgbClr val="0000FF"/>
                  </a:solidFill>
                  <a:latin typeface="Times New Roman" pitchFamily="18" charset="0"/>
                  <a:cs typeface="Times New Roman" pitchFamily="18" charset="0"/>
                </a:rPr>
                <a:t>Lào</a:t>
              </a:r>
              <a:endParaRPr lang="en-US" sz="1200" dirty="0">
                <a:solidFill>
                  <a:srgbClr val="0000FF"/>
                </a:solidFill>
                <a:latin typeface="Times New Roman" pitchFamily="18" charset="0"/>
                <a:cs typeface="Times New Roman" pitchFamily="18" charset="0"/>
              </a:endParaRPr>
            </a:p>
          </p:txBody>
        </p:sp>
        <p:sp>
          <p:nvSpPr>
            <p:cNvPr id="37" name="Line 15"/>
            <p:cNvSpPr>
              <a:spLocks noChangeShapeType="1"/>
            </p:cNvSpPr>
            <p:nvPr/>
          </p:nvSpPr>
          <p:spPr bwMode="auto">
            <a:xfrm>
              <a:off x="2300" y="1536"/>
              <a:ext cx="228" cy="36"/>
            </a:xfrm>
            <a:prstGeom prst="line">
              <a:avLst/>
            </a:prstGeom>
            <a:ln>
              <a:solidFill>
                <a:srgbClr val="0070C0"/>
              </a:solidFill>
              <a:headEnd/>
              <a:tailEnd/>
            </a:ln>
          </p:spPr>
          <p:style>
            <a:lnRef idx="2">
              <a:schemeClr val="accent1"/>
            </a:lnRef>
            <a:fillRef idx="0">
              <a:schemeClr val="accent1"/>
            </a:fillRef>
            <a:effectRef idx="1">
              <a:schemeClr val="accent1"/>
            </a:effectRef>
            <a:fontRef idx="minor">
              <a:schemeClr val="tx1"/>
            </a:fontRef>
          </p:style>
          <p:txBody>
            <a:bodyPr/>
            <a:lstStyle/>
            <a:p>
              <a:endParaRPr lang="en-US">
                <a:ln>
                  <a:solidFill>
                    <a:srgbClr val="002060"/>
                  </a:solidFill>
                </a:ln>
                <a:latin typeface="Times New Roman" pitchFamily="18" charset="0"/>
                <a:cs typeface="Times New Roman" pitchFamily="18" charset="0"/>
              </a:endParaRPr>
            </a:p>
          </p:txBody>
        </p:sp>
        <p:sp>
          <p:nvSpPr>
            <p:cNvPr id="38" name="Text Box 16"/>
            <p:cNvSpPr txBox="1">
              <a:spLocks noChangeArrowheads="1"/>
            </p:cNvSpPr>
            <p:nvPr/>
          </p:nvSpPr>
          <p:spPr bwMode="auto">
            <a:xfrm rot="2217924">
              <a:off x="1900" y="1492"/>
              <a:ext cx="832"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a:solidFill>
                    <a:srgbClr val="0000FF"/>
                  </a:solidFill>
                  <a:latin typeface="Times New Roman" pitchFamily="18" charset="0"/>
                  <a:cs typeface="Times New Roman" pitchFamily="18" charset="0"/>
                </a:rPr>
                <a:t>Sông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Gianh</a:t>
              </a:r>
              <a:endParaRPr lang="en-US" sz="1200" dirty="0">
                <a:solidFill>
                  <a:srgbClr val="0000FF"/>
                </a:solidFill>
                <a:latin typeface="Times New Roman" pitchFamily="18" charset="0"/>
                <a:cs typeface="Times New Roman" pitchFamily="18" charset="0"/>
              </a:endParaRPr>
            </a:p>
          </p:txBody>
        </p:sp>
        <p:sp>
          <p:nvSpPr>
            <p:cNvPr id="39" name="Text Box 17"/>
            <p:cNvSpPr txBox="1">
              <a:spLocks noChangeArrowheads="1"/>
            </p:cNvSpPr>
            <p:nvPr/>
          </p:nvSpPr>
          <p:spPr bwMode="auto">
            <a:xfrm>
              <a:off x="1675" y="2903"/>
              <a:ext cx="853"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0000FF"/>
                  </a:solidFill>
                  <a:latin typeface="Times New Roman" pitchFamily="18" charset="0"/>
                  <a:cs typeface="Times New Roman" pitchFamily="18" charset="0"/>
                </a:rPr>
                <a:t>Cam-pu-chia</a:t>
              </a:r>
              <a:r>
                <a:rPr lang="en-US" sz="1200">
                  <a:solidFill>
                    <a:srgbClr val="0000FF"/>
                  </a:solidFill>
                  <a:latin typeface="Times New Roman" pitchFamily="18" charset="0"/>
                  <a:cs typeface="Times New Roman" pitchFamily="18" charset="0"/>
                </a:rPr>
                <a:t> </a:t>
              </a:r>
            </a:p>
          </p:txBody>
        </p:sp>
        <p:sp>
          <p:nvSpPr>
            <p:cNvPr id="40" name="Text Box 18"/>
            <p:cNvSpPr txBox="1">
              <a:spLocks noChangeArrowheads="1"/>
            </p:cNvSpPr>
            <p:nvPr/>
          </p:nvSpPr>
          <p:spPr bwMode="auto">
            <a:xfrm>
              <a:off x="1390" y="2032"/>
              <a:ext cx="598"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0000FF"/>
                  </a:solidFill>
                  <a:latin typeface="Times New Roman" pitchFamily="18" charset="0"/>
                  <a:cs typeface="Times New Roman" pitchFamily="18" charset="0"/>
                </a:rPr>
                <a:t>Th¸i Lan</a:t>
              </a:r>
              <a:endParaRPr lang="en-US" sz="1200">
                <a:solidFill>
                  <a:srgbClr val="0000FF"/>
                </a:solidFill>
                <a:latin typeface="Times New Roman" pitchFamily="18" charset="0"/>
                <a:cs typeface="Times New Roman" pitchFamily="18" charset="0"/>
              </a:endParaRPr>
            </a:p>
          </p:txBody>
        </p:sp>
        <p:sp>
          <p:nvSpPr>
            <p:cNvPr id="41" name="Text Box 19"/>
            <p:cNvSpPr txBox="1">
              <a:spLocks noChangeArrowheads="1"/>
            </p:cNvSpPr>
            <p:nvPr/>
          </p:nvSpPr>
          <p:spPr bwMode="auto">
            <a:xfrm>
              <a:off x="1152" y="4132"/>
              <a:ext cx="326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b="1">
                  <a:solidFill>
                    <a:srgbClr val="0000FF"/>
                  </a:solidFill>
                  <a:latin typeface="Times New Roman" pitchFamily="18" charset="0"/>
                  <a:cs typeface="Times New Roman" pitchFamily="18" charset="0"/>
                </a:rPr>
                <a:t>LƯỢC ĐỒ CÁC THÀNH THỊ VIỆT NAM THẾ KỈ XVI- XVII</a:t>
              </a:r>
            </a:p>
          </p:txBody>
        </p:sp>
      </p:grpSp>
      <p:sp>
        <p:nvSpPr>
          <p:cNvPr id="22" name="Text Box 27"/>
          <p:cNvSpPr txBox="1">
            <a:spLocks noChangeArrowheads="1"/>
          </p:cNvSpPr>
          <p:nvPr/>
        </p:nvSpPr>
        <p:spPr bwMode="auto">
          <a:xfrm>
            <a:off x="0" y="38100"/>
            <a:ext cx="4191000" cy="175432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Bef>
                <a:spcPct val="50000"/>
              </a:spcBef>
            </a:pPr>
            <a:r>
              <a:rPr lang="en-US" sz="2400">
                <a:solidFill>
                  <a:srgbClr val="000099"/>
                </a:solidFill>
                <a:latin typeface="Times New Roman" pitchFamily="18" charset="0"/>
                <a:cs typeface="Times New Roman" pitchFamily="18" charset="0"/>
              </a:rPr>
              <a:t>  Thành thị nào nằm ở Đàng Ngoài và thành thị nào nằm ở Đàng Trong.</a:t>
            </a:r>
          </a:p>
        </p:txBody>
      </p:sp>
      <p:sp>
        <p:nvSpPr>
          <p:cNvPr id="42" name="Rounded Rectangular Callout 41"/>
          <p:cNvSpPr/>
          <p:nvPr/>
        </p:nvSpPr>
        <p:spPr>
          <a:xfrm>
            <a:off x="1981200" y="114300"/>
            <a:ext cx="2133600" cy="990600"/>
          </a:xfrm>
          <a:prstGeom prst="wedgeRoundRectCallout">
            <a:avLst>
              <a:gd name="adj1" fmla="val 131614"/>
              <a:gd name="adj2" fmla="val 31707"/>
              <a:gd name="adj3" fmla="val 16667"/>
            </a:avLst>
          </a:prstGeom>
          <a:solidFill>
            <a:schemeClr val="accent6">
              <a:lumMod val="20000"/>
              <a:lumOff val="80000"/>
            </a:schemeClr>
          </a:solidFill>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800">
                <a:solidFill>
                  <a:srgbClr val="FF0000"/>
                </a:solidFill>
                <a:latin typeface="Times New Roman" pitchFamily="18" charset="0"/>
                <a:cs typeface="Times New Roman" pitchFamily="18" charset="0"/>
              </a:rPr>
              <a:t>Thăng Long</a:t>
            </a:r>
            <a:endParaRPr lang="en-US" sz="2800" dirty="0">
              <a:solidFill>
                <a:srgbClr val="FF0000"/>
              </a:solidFill>
              <a:latin typeface="Times New Roman" pitchFamily="18" charset="0"/>
              <a:cs typeface="Times New Roman" pitchFamily="18" charset="0"/>
            </a:endParaRPr>
          </a:p>
        </p:txBody>
      </p:sp>
      <p:sp>
        <p:nvSpPr>
          <p:cNvPr id="43" name="Rounded Rectangular Callout 42"/>
          <p:cNvSpPr/>
          <p:nvPr/>
        </p:nvSpPr>
        <p:spPr>
          <a:xfrm>
            <a:off x="1981200" y="1257300"/>
            <a:ext cx="2209800" cy="990600"/>
          </a:xfrm>
          <a:prstGeom prst="wedgeRoundRectCallout">
            <a:avLst>
              <a:gd name="adj1" fmla="val 133462"/>
              <a:gd name="adj2" fmla="val -70857"/>
              <a:gd name="adj3" fmla="val 16667"/>
            </a:avLst>
          </a:prstGeom>
          <a:solidFill>
            <a:schemeClr val="accent6">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rgbClr val="FF0000"/>
                </a:solidFill>
                <a:latin typeface="Times New Roman" pitchFamily="18" charset="0"/>
                <a:cs typeface="Times New Roman" pitchFamily="18" charset="0"/>
              </a:rPr>
              <a:t>Phố Hiến</a:t>
            </a:r>
            <a:endParaRPr lang="en-US" sz="2800" dirty="0">
              <a:solidFill>
                <a:srgbClr val="FF0000"/>
              </a:solidFill>
              <a:latin typeface="Times New Roman" pitchFamily="18" charset="0"/>
              <a:cs typeface="Times New Roman" pitchFamily="18" charset="0"/>
            </a:endParaRPr>
          </a:p>
        </p:txBody>
      </p:sp>
      <p:sp>
        <p:nvSpPr>
          <p:cNvPr id="44" name="Rounded Rectangular Callout 43"/>
          <p:cNvSpPr/>
          <p:nvPr/>
        </p:nvSpPr>
        <p:spPr>
          <a:xfrm>
            <a:off x="1981200" y="2569836"/>
            <a:ext cx="2209800" cy="990600"/>
          </a:xfrm>
          <a:prstGeom prst="wedgeRoundRectCallout">
            <a:avLst>
              <a:gd name="adj1" fmla="val 180643"/>
              <a:gd name="adj2" fmla="val -5900"/>
              <a:gd name="adj3" fmla="val 16667"/>
            </a:avLst>
          </a:prstGeom>
          <a:solidFill>
            <a:schemeClr val="accent6">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rgbClr val="FF0000"/>
                </a:solidFill>
                <a:latin typeface="Times New Roman" pitchFamily="18" charset="0"/>
                <a:cs typeface="Times New Roman" pitchFamily="18" charset="0"/>
              </a:rPr>
              <a:t>Hội An</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8568692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3"/>
                                        </p:tgtEl>
                                        <p:attrNameLst>
                                          <p:attrName>ppt_x</p:attrName>
                                        </p:attrNameLst>
                                      </p:cBhvr>
                                      <p:tavLst>
                                        <p:tav tm="0">
                                          <p:val>
                                            <p:strVal val="ppt_x"/>
                                          </p:val>
                                        </p:tav>
                                        <p:tav tm="100000">
                                          <p:val>
                                            <p:strVal val="ppt_x"/>
                                          </p:val>
                                        </p:tav>
                                      </p:tavLst>
                                    </p:anim>
                                    <p:anim calcmode="lin" valueType="num">
                                      <p:cBhvr additive="base">
                                        <p:cTn id="12" dur="500"/>
                                        <p:tgtEl>
                                          <p:spTgt spid="3"/>
                                        </p:tgtEl>
                                        <p:attrNameLst>
                                          <p:attrName>ppt_y</p:attrName>
                                        </p:attrNameLst>
                                      </p:cBhvr>
                                      <p:tavLst>
                                        <p:tav tm="0">
                                          <p:val>
                                            <p:strVal val="ppt_y"/>
                                          </p:val>
                                        </p:tav>
                                        <p:tav tm="100000">
                                          <p:val>
                                            <p:strVal val="1+ppt_h/2"/>
                                          </p:val>
                                        </p:tav>
                                      </p:tavLst>
                                    </p:anim>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up)">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up)">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10"/>
                                        <p:tgtEl>
                                          <p:spTgt spid="42"/>
                                        </p:tgtEl>
                                        <p:attrNameLst>
                                          <p:attrName>ppt_x</p:attrName>
                                        </p:attrNameLst>
                                      </p:cBhvr>
                                      <p:tavLst>
                                        <p:tav tm="0">
                                          <p:val>
                                            <p:strVal val="ppt_x"/>
                                          </p:val>
                                        </p:tav>
                                        <p:tav tm="100000">
                                          <p:val>
                                            <p:strVal val="ppt_x"/>
                                          </p:val>
                                        </p:tav>
                                      </p:tavLst>
                                    </p:anim>
                                    <p:anim calcmode="lin" valueType="num">
                                      <p:cBhvr additive="base">
                                        <p:cTn id="33" dur="10"/>
                                        <p:tgtEl>
                                          <p:spTgt spid="42"/>
                                        </p:tgtEl>
                                        <p:attrNameLst>
                                          <p:attrName>ppt_y</p:attrName>
                                        </p:attrNameLst>
                                      </p:cBhvr>
                                      <p:tavLst>
                                        <p:tav tm="0">
                                          <p:val>
                                            <p:strVal val="ppt_y"/>
                                          </p:val>
                                        </p:tav>
                                        <p:tav tm="100000">
                                          <p:val>
                                            <p:strVal val="1+ppt_h/2"/>
                                          </p:val>
                                        </p:tav>
                                      </p:tavLst>
                                    </p:anim>
                                    <p:set>
                                      <p:cBhvr>
                                        <p:cTn id="34" dur="1" fill="hold">
                                          <p:stCondLst>
                                            <p:cond delay="9"/>
                                          </p:stCondLst>
                                        </p:cTn>
                                        <p:tgtEl>
                                          <p:spTgt spid="42"/>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10"/>
                                        <p:tgtEl>
                                          <p:spTgt spid="43"/>
                                        </p:tgtEl>
                                        <p:attrNameLst>
                                          <p:attrName>ppt_x</p:attrName>
                                        </p:attrNameLst>
                                      </p:cBhvr>
                                      <p:tavLst>
                                        <p:tav tm="0">
                                          <p:val>
                                            <p:strVal val="ppt_x"/>
                                          </p:val>
                                        </p:tav>
                                        <p:tav tm="100000">
                                          <p:val>
                                            <p:strVal val="ppt_x"/>
                                          </p:val>
                                        </p:tav>
                                      </p:tavLst>
                                    </p:anim>
                                    <p:anim calcmode="lin" valueType="num">
                                      <p:cBhvr additive="base">
                                        <p:cTn id="37" dur="10"/>
                                        <p:tgtEl>
                                          <p:spTgt spid="43"/>
                                        </p:tgtEl>
                                        <p:attrNameLst>
                                          <p:attrName>ppt_y</p:attrName>
                                        </p:attrNameLst>
                                      </p:cBhvr>
                                      <p:tavLst>
                                        <p:tav tm="0">
                                          <p:val>
                                            <p:strVal val="ppt_y"/>
                                          </p:val>
                                        </p:tav>
                                        <p:tav tm="100000">
                                          <p:val>
                                            <p:strVal val="1+ppt_h/2"/>
                                          </p:val>
                                        </p:tav>
                                      </p:tavLst>
                                    </p:anim>
                                    <p:set>
                                      <p:cBhvr>
                                        <p:cTn id="38" dur="1" fill="hold">
                                          <p:stCondLst>
                                            <p:cond delay="9"/>
                                          </p:stCondLst>
                                        </p:cTn>
                                        <p:tgtEl>
                                          <p:spTgt spid="43"/>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10"/>
                                        <p:tgtEl>
                                          <p:spTgt spid="44"/>
                                        </p:tgtEl>
                                        <p:attrNameLst>
                                          <p:attrName>ppt_x</p:attrName>
                                        </p:attrNameLst>
                                      </p:cBhvr>
                                      <p:tavLst>
                                        <p:tav tm="0">
                                          <p:val>
                                            <p:strVal val="ppt_x"/>
                                          </p:val>
                                        </p:tav>
                                        <p:tav tm="100000">
                                          <p:val>
                                            <p:strVal val="ppt_x"/>
                                          </p:val>
                                        </p:tav>
                                      </p:tavLst>
                                    </p:anim>
                                    <p:anim calcmode="lin" valueType="num">
                                      <p:cBhvr additive="base">
                                        <p:cTn id="41" dur="10"/>
                                        <p:tgtEl>
                                          <p:spTgt spid="44"/>
                                        </p:tgtEl>
                                        <p:attrNameLst>
                                          <p:attrName>ppt_y</p:attrName>
                                        </p:attrNameLst>
                                      </p:cBhvr>
                                      <p:tavLst>
                                        <p:tav tm="0">
                                          <p:val>
                                            <p:strVal val="ppt_y"/>
                                          </p:val>
                                        </p:tav>
                                        <p:tav tm="100000">
                                          <p:val>
                                            <p:strVal val="1+ppt_h/2"/>
                                          </p:val>
                                        </p:tav>
                                      </p:tavLst>
                                    </p:anim>
                                    <p:set>
                                      <p:cBhvr>
                                        <p:cTn id="42" dur="1" fill="hold">
                                          <p:stCondLst>
                                            <p:cond delay="9"/>
                                          </p:stCondLst>
                                        </p:cTn>
                                        <p:tgtEl>
                                          <p:spTgt spid="4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diamond(in)">
                                      <p:cBhvr>
                                        <p:cTn id="4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2" grpId="0" animBg="1"/>
      <p:bldP spid="42" grpId="0" animBg="1"/>
      <p:bldP spid="42" grpId="1" animBg="1"/>
      <p:bldP spid="43" grpId="0" animBg="1"/>
      <p:bldP spid="43" grpId="1" animBg="1"/>
      <p:bldP spid="44" grpId="0" animBg="1"/>
      <p:bldP spid="4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445325"/>
            <a:ext cx="6096000" cy="838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200">
                <a:solidFill>
                  <a:schemeClr val="tx1"/>
                </a:solidFill>
                <a:latin typeface="Times New Roman" pitchFamily="18" charset="0"/>
                <a:cs typeface="Times New Roman" pitchFamily="18" charset="0"/>
              </a:rPr>
              <a:t>Thành thị ở thế kỉ XVI -XVII</a:t>
            </a:r>
          </a:p>
        </p:txBody>
      </p:sp>
      <p:sp>
        <p:nvSpPr>
          <p:cNvPr id="5" name="Oval 4"/>
          <p:cNvSpPr/>
          <p:nvPr/>
        </p:nvSpPr>
        <p:spPr>
          <a:xfrm>
            <a:off x="228600" y="1847850"/>
            <a:ext cx="25908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latin typeface="Times New Roman" pitchFamily="18" charset="0"/>
              <a:cs typeface="Times New Roman" pitchFamily="18" charset="0"/>
            </a:endParaRPr>
          </a:p>
        </p:txBody>
      </p:sp>
      <p:sp>
        <p:nvSpPr>
          <p:cNvPr id="6" name="Oval 5"/>
          <p:cNvSpPr/>
          <p:nvPr/>
        </p:nvSpPr>
        <p:spPr>
          <a:xfrm>
            <a:off x="3276600" y="1924050"/>
            <a:ext cx="25908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latin typeface="Times New Roman" pitchFamily="18" charset="0"/>
              <a:cs typeface="Times New Roman" pitchFamily="18" charset="0"/>
            </a:endParaRPr>
          </a:p>
        </p:txBody>
      </p:sp>
      <p:sp>
        <p:nvSpPr>
          <p:cNvPr id="7" name="Oval 6"/>
          <p:cNvSpPr/>
          <p:nvPr/>
        </p:nvSpPr>
        <p:spPr>
          <a:xfrm>
            <a:off x="6172200" y="1924050"/>
            <a:ext cx="27432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latin typeface="Times New Roman" pitchFamily="18" charset="0"/>
              <a:cs typeface="Times New Roman" pitchFamily="18" charset="0"/>
            </a:endParaRPr>
          </a:p>
        </p:txBody>
      </p:sp>
      <p:sp>
        <p:nvSpPr>
          <p:cNvPr id="8" name="TextBox 7"/>
          <p:cNvSpPr txBox="1"/>
          <p:nvPr/>
        </p:nvSpPr>
        <p:spPr>
          <a:xfrm>
            <a:off x="304800" y="2095321"/>
            <a:ext cx="2362200" cy="1077218"/>
          </a:xfrm>
          <a:prstGeom prst="rect">
            <a:avLst/>
          </a:prstGeom>
          <a:noFill/>
        </p:spPr>
        <p:txBody>
          <a:bodyPr wrap="square" rtlCol="0">
            <a:spAutoFit/>
          </a:bodyPr>
          <a:lstStyle/>
          <a:p>
            <a:pPr algn="ctr"/>
            <a:r>
              <a:rPr lang="en-US" sz="3200">
                <a:latin typeface="Times New Roman" pitchFamily="18" charset="0"/>
                <a:cs typeface="Times New Roman" pitchFamily="18" charset="0"/>
              </a:rPr>
              <a:t>Thăng Long</a:t>
            </a:r>
          </a:p>
          <a:p>
            <a:pPr algn="ctr"/>
            <a:r>
              <a:rPr lang="en-US" sz="3200">
                <a:latin typeface="Times New Roman" pitchFamily="18" charset="0"/>
                <a:cs typeface="Times New Roman" pitchFamily="18" charset="0"/>
              </a:rPr>
              <a:t>(Hà Nội)</a:t>
            </a:r>
          </a:p>
        </p:txBody>
      </p:sp>
      <p:sp>
        <p:nvSpPr>
          <p:cNvPr id="9" name="TextBox 8"/>
          <p:cNvSpPr txBox="1"/>
          <p:nvPr/>
        </p:nvSpPr>
        <p:spPr>
          <a:xfrm>
            <a:off x="3390900" y="2095321"/>
            <a:ext cx="2362200" cy="1077218"/>
          </a:xfrm>
          <a:prstGeom prst="rect">
            <a:avLst/>
          </a:prstGeom>
          <a:noFill/>
        </p:spPr>
        <p:txBody>
          <a:bodyPr wrap="square" rtlCol="0">
            <a:spAutoFit/>
          </a:bodyPr>
          <a:lstStyle/>
          <a:p>
            <a:pPr algn="ctr"/>
            <a:r>
              <a:rPr lang="en-US" sz="3200">
                <a:latin typeface="Times New Roman" pitchFamily="18" charset="0"/>
                <a:cs typeface="Times New Roman" pitchFamily="18" charset="0"/>
              </a:rPr>
              <a:t>Phố Hiến</a:t>
            </a:r>
          </a:p>
          <a:p>
            <a:pPr algn="ctr"/>
            <a:r>
              <a:rPr lang="en-US" sz="3200">
                <a:latin typeface="Times New Roman" pitchFamily="18" charset="0"/>
                <a:cs typeface="Times New Roman" pitchFamily="18" charset="0"/>
              </a:rPr>
              <a:t>(Hưng Yên)</a:t>
            </a:r>
          </a:p>
        </p:txBody>
      </p:sp>
      <p:sp>
        <p:nvSpPr>
          <p:cNvPr id="10" name="TextBox 9"/>
          <p:cNvSpPr txBox="1"/>
          <p:nvPr/>
        </p:nvSpPr>
        <p:spPr>
          <a:xfrm>
            <a:off x="6248400" y="2019121"/>
            <a:ext cx="2667000" cy="1077218"/>
          </a:xfrm>
          <a:prstGeom prst="rect">
            <a:avLst/>
          </a:prstGeom>
          <a:noFill/>
        </p:spPr>
        <p:txBody>
          <a:bodyPr wrap="square" rtlCol="0">
            <a:spAutoFit/>
          </a:bodyPr>
          <a:lstStyle/>
          <a:p>
            <a:pPr algn="ctr"/>
            <a:r>
              <a:rPr lang="en-US" sz="3200">
                <a:latin typeface="Times New Roman" pitchFamily="18" charset="0"/>
                <a:cs typeface="Times New Roman" pitchFamily="18" charset="0"/>
              </a:rPr>
              <a:t>Hội An</a:t>
            </a:r>
          </a:p>
          <a:p>
            <a:pPr algn="ctr"/>
            <a:r>
              <a:rPr lang="en-US" sz="3200">
                <a:latin typeface="Times New Roman" pitchFamily="18" charset="0"/>
                <a:cs typeface="Times New Roman" pitchFamily="18" charset="0"/>
              </a:rPr>
              <a:t>(Quảng Nam)</a:t>
            </a:r>
          </a:p>
        </p:txBody>
      </p:sp>
      <p:sp>
        <p:nvSpPr>
          <p:cNvPr id="11" name="Rectangle 10"/>
          <p:cNvSpPr/>
          <p:nvPr/>
        </p:nvSpPr>
        <p:spPr>
          <a:xfrm>
            <a:off x="1447800" y="4210050"/>
            <a:ext cx="3048000" cy="838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200">
                <a:solidFill>
                  <a:schemeClr val="tx1"/>
                </a:solidFill>
                <a:latin typeface="Times New Roman" pitchFamily="18" charset="0"/>
                <a:cs typeface="Times New Roman" pitchFamily="18" charset="0"/>
              </a:rPr>
              <a:t>Đàng Ngoài</a:t>
            </a:r>
          </a:p>
        </p:txBody>
      </p:sp>
      <p:sp>
        <p:nvSpPr>
          <p:cNvPr id="12" name="Rectangle 11"/>
          <p:cNvSpPr/>
          <p:nvPr/>
        </p:nvSpPr>
        <p:spPr>
          <a:xfrm>
            <a:off x="5984669" y="4210050"/>
            <a:ext cx="3048000" cy="838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200">
                <a:solidFill>
                  <a:schemeClr val="tx1"/>
                </a:solidFill>
                <a:latin typeface="Times New Roman" pitchFamily="18" charset="0"/>
                <a:cs typeface="Times New Roman" pitchFamily="18" charset="0"/>
              </a:rPr>
              <a:t>Đàng Trong</a:t>
            </a:r>
          </a:p>
        </p:txBody>
      </p:sp>
      <p:cxnSp>
        <p:nvCxnSpPr>
          <p:cNvPr id="13" name="Straight Arrow Connector 12"/>
          <p:cNvCxnSpPr/>
          <p:nvPr/>
        </p:nvCxnSpPr>
        <p:spPr>
          <a:xfrm>
            <a:off x="4572000" y="1309873"/>
            <a:ext cx="2819400" cy="5379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a:endCxn id="6" idx="0"/>
          </p:cNvCxnSpPr>
          <p:nvPr/>
        </p:nvCxnSpPr>
        <p:spPr>
          <a:xfrm>
            <a:off x="4572000" y="1309873"/>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H="1">
            <a:off x="1676400" y="1299296"/>
            <a:ext cx="2895600" cy="47235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7615547" y="3524250"/>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6" idx="4"/>
          </p:cNvCxnSpPr>
          <p:nvPr/>
        </p:nvCxnSpPr>
        <p:spPr>
          <a:xfrm flipH="1">
            <a:off x="3124200" y="3524250"/>
            <a:ext cx="144780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1447800" y="3448050"/>
            <a:ext cx="1524000" cy="6903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32206246"/>
      </p:ext>
    </p:extLst>
  </p:cSld>
  <p:clrMapOvr>
    <a:masterClrMapping/>
  </p:clrMapOvr>
  <p:transition spd="med">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
          <p:cNvGraphicFramePr>
            <a:graphicFrameLocks noGrp="1"/>
          </p:cNvGraphicFramePr>
          <p:nvPr>
            <p:extLst>
              <p:ext uri="{D42A27DB-BD31-4B8C-83A1-F6EECF244321}">
                <p14:modId xmlns:p14="http://schemas.microsoft.com/office/powerpoint/2010/main" val="3125797410"/>
              </p:ext>
            </p:extLst>
          </p:nvPr>
        </p:nvGraphicFramePr>
        <p:xfrm>
          <a:off x="269875" y="1600200"/>
          <a:ext cx="8493125" cy="3962400"/>
        </p:xfrm>
        <a:graphic>
          <a:graphicData uri="http://schemas.openxmlformats.org/drawingml/2006/table">
            <a:tbl>
              <a:tblPr/>
              <a:tblGrid>
                <a:gridCol w="2016125">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952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Thăng Long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Phố Hiến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Hội 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002060"/>
                          </a:solidFill>
                          <a:effectLst/>
                          <a:latin typeface="Times New Roman" pitchFamily="18" charset="0"/>
                        </a:rPr>
                        <a:t>Dân cư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0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Quy mô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thành thị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414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Hoạt động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buôn bán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Line 29"/>
          <p:cNvSpPr>
            <a:spLocks noChangeShapeType="1"/>
          </p:cNvSpPr>
          <p:nvPr/>
        </p:nvSpPr>
        <p:spPr bwMode="auto">
          <a:xfrm>
            <a:off x="299720" y="1638300"/>
            <a:ext cx="198628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 Box 30"/>
          <p:cNvSpPr txBox="1">
            <a:spLocks noChangeArrowheads="1"/>
          </p:cNvSpPr>
          <p:nvPr/>
        </p:nvSpPr>
        <p:spPr bwMode="auto">
          <a:xfrm>
            <a:off x="299720" y="20955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002060"/>
                </a:solidFill>
                <a:latin typeface="Times New Roman" pitchFamily="18" charset="0"/>
              </a:rPr>
              <a:t>Đặc điểm</a:t>
            </a:r>
          </a:p>
        </p:txBody>
      </p:sp>
      <p:sp>
        <p:nvSpPr>
          <p:cNvPr id="6" name="Text Box 31"/>
          <p:cNvSpPr txBox="1">
            <a:spLocks noChangeArrowheads="1"/>
          </p:cNvSpPr>
          <p:nvPr/>
        </p:nvSpPr>
        <p:spPr bwMode="auto">
          <a:xfrm>
            <a:off x="850900" y="15621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C00000"/>
                </a:solidFill>
                <a:latin typeface="Times New Roman" pitchFamily="18" charset="0"/>
              </a:rPr>
              <a:t>Thành thị</a:t>
            </a:r>
          </a:p>
        </p:txBody>
      </p:sp>
      <p:sp>
        <p:nvSpPr>
          <p:cNvPr id="18" name="Rectangle 17"/>
          <p:cNvSpPr/>
          <p:nvPr/>
        </p:nvSpPr>
        <p:spPr>
          <a:xfrm>
            <a:off x="685800" y="114300"/>
            <a:ext cx="8077200" cy="1307537"/>
          </a:xfrm>
          <a:prstGeom prst="rect">
            <a:avLst/>
          </a:prstGeom>
        </p:spPr>
        <p:txBody>
          <a:bodyPr>
            <a:spAutoFit/>
          </a:bodyPr>
          <a:lstStyle/>
          <a:p>
            <a:pPr algn="ctr">
              <a:lnSpc>
                <a:spcPct val="150000"/>
              </a:lnSpc>
              <a:defRPr/>
            </a:pPr>
            <a:r>
              <a:rPr lang="en-US" sz="2800" b="1" kern="0" dirty="0" err="1">
                <a:solidFill>
                  <a:srgbClr val="002060"/>
                </a:solidFill>
                <a:latin typeface="Times New Roman" pitchFamily="18" charset="0"/>
                <a:cs typeface="Times New Roman" pitchFamily="18" charset="0"/>
              </a:rPr>
              <a:t>Dựa</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vào</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thông</a:t>
            </a:r>
            <a:r>
              <a:rPr lang="en-US" sz="2800" b="1" kern="0" dirty="0">
                <a:solidFill>
                  <a:srgbClr val="002060"/>
                </a:solidFill>
                <a:latin typeface="Times New Roman" pitchFamily="18" charset="0"/>
                <a:cs typeface="Times New Roman" pitchFamily="18" charset="0"/>
              </a:rPr>
              <a:t> tin ở SGK: </a:t>
            </a:r>
            <a:r>
              <a:rPr lang="en-US" sz="2800" b="1" kern="0" dirty="0" err="1">
                <a:solidFill>
                  <a:srgbClr val="002060"/>
                </a:solidFill>
                <a:latin typeface="Times New Roman" pitchFamily="18" charset="0"/>
                <a:cs typeface="Times New Roman" pitchFamily="18" charset="0"/>
              </a:rPr>
              <a:t>Thảo</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luận</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nhóm</a:t>
            </a:r>
            <a:r>
              <a:rPr lang="en-US" sz="2800" b="1" kern="0" dirty="0">
                <a:solidFill>
                  <a:srgbClr val="002060"/>
                </a:solidFill>
                <a:latin typeface="Times New Roman" pitchFamily="18" charset="0"/>
                <a:cs typeface="Times New Roman" pitchFamily="18" charset="0"/>
              </a:rPr>
              <a:t> </a:t>
            </a:r>
          </a:p>
          <a:p>
            <a:pPr algn="ctr">
              <a:lnSpc>
                <a:spcPct val="150000"/>
              </a:lnSpc>
              <a:defRPr/>
            </a:pPr>
            <a:r>
              <a:rPr lang="en-US" sz="2800" b="1" kern="0" dirty="0" err="1">
                <a:solidFill>
                  <a:srgbClr val="002060"/>
                </a:solidFill>
                <a:latin typeface="Times New Roman" pitchFamily="18" charset="0"/>
                <a:cs typeface="Times New Roman" pitchFamily="18" charset="0"/>
              </a:rPr>
              <a:t>Hoàn</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thành</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thông</a:t>
            </a:r>
            <a:r>
              <a:rPr lang="en-US" sz="2800" b="1" kern="0" dirty="0">
                <a:solidFill>
                  <a:srgbClr val="002060"/>
                </a:solidFill>
                <a:latin typeface="Times New Roman" pitchFamily="18" charset="0"/>
                <a:cs typeface="Times New Roman" pitchFamily="18" charset="0"/>
              </a:rPr>
              <a:t> tin </a:t>
            </a:r>
            <a:r>
              <a:rPr lang="en-US" sz="2800" b="1" kern="0" dirty="0" err="1">
                <a:solidFill>
                  <a:srgbClr val="002060"/>
                </a:solidFill>
                <a:latin typeface="Times New Roman" pitchFamily="18" charset="0"/>
                <a:cs typeface="Times New Roman" pitchFamily="18" charset="0"/>
              </a:rPr>
              <a:t>phiếu</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học</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tập</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sau</a:t>
            </a:r>
            <a:r>
              <a:rPr lang="vi-VN" sz="2800" b="1" kern="0" dirty="0">
                <a:solidFill>
                  <a:srgbClr val="002060"/>
                </a:solidFill>
                <a:latin typeface="Times New Roman" pitchFamily="18" charset="0"/>
                <a:cs typeface="Times New Roman" pitchFamily="18" charset="0"/>
              </a:rPr>
              <a:t>:</a:t>
            </a:r>
            <a:endParaRPr lang="en-US" sz="2800" b="1" kern="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396673676"/>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70" decel="100000"/>
                                        <p:tgtEl>
                                          <p:spTgt spid="18"/>
                                        </p:tgtEl>
                                      </p:cBhvr>
                                    </p:animEffect>
                                    <p:animScale>
                                      <p:cBhvr>
                                        <p:cTn id="8" dur="770" decel="100000"/>
                                        <p:tgtEl>
                                          <p:spTgt spid="18"/>
                                        </p:tgtEl>
                                      </p:cBhvr>
                                      <p:from x="10000" y="10000"/>
                                      <p:to x="200000" y="450000"/>
                                    </p:animScale>
                                    <p:animScale>
                                      <p:cBhvr>
                                        <p:cTn id="9" dur="1230" accel="100000" fill="hold">
                                          <p:stCondLst>
                                            <p:cond delay="770"/>
                                          </p:stCondLst>
                                        </p:cTn>
                                        <p:tgtEl>
                                          <p:spTgt spid="18"/>
                                        </p:tgtEl>
                                      </p:cBhvr>
                                      <p:from x="200000" y="450000"/>
                                      <p:to x="100000" y="100000"/>
                                    </p:animScale>
                                    <p:set>
                                      <p:cBhvr>
                                        <p:cTn id="10" dur="770" fill="hold"/>
                                        <p:tgtEl>
                                          <p:spTgt spid="18"/>
                                        </p:tgtEl>
                                        <p:attrNameLst>
                                          <p:attrName>ppt_x</p:attrName>
                                        </p:attrNameLst>
                                      </p:cBhvr>
                                      <p:to>
                                        <p:strVal val="(0.5)"/>
                                      </p:to>
                                    </p:set>
                                    <p:anim from="(0.5)" to="(#ppt_x)" calcmode="lin" valueType="num">
                                      <p:cBhvr>
                                        <p:cTn id="11" dur="1230" accel="100000" fill="hold">
                                          <p:stCondLst>
                                            <p:cond delay="770"/>
                                          </p:stCondLst>
                                        </p:cTn>
                                        <p:tgtEl>
                                          <p:spTgt spid="18"/>
                                        </p:tgtEl>
                                        <p:attrNameLst>
                                          <p:attrName>ppt_x</p:attrName>
                                        </p:attrNameLst>
                                      </p:cBhvr>
                                    </p:anim>
                                    <p:set>
                                      <p:cBhvr>
                                        <p:cTn id="12" dur="770" fill="hold"/>
                                        <p:tgtEl>
                                          <p:spTgt spid="18"/>
                                        </p:tgtEl>
                                        <p:attrNameLst>
                                          <p:attrName>ppt_y</p:attrName>
                                        </p:attrNameLst>
                                      </p:cBhvr>
                                      <p:to>
                                        <p:strVal val="(#ppt_y+0.4)"/>
                                      </p:to>
                                    </p:set>
                                    <p:anim from="(#ppt_y+0.4)" to="(#ppt_y)" calcmode="lin" valueType="num">
                                      <p:cBhvr>
                                        <p:cTn id="13" dur="1230" accel="100000" fill="hold">
                                          <p:stCondLst>
                                            <p:cond delay="770"/>
                                          </p:stCondLst>
                                        </p:cTn>
                                        <p:tgtEl>
                                          <p:spTgt spid="1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8" grpId="0"/>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1069</TotalTime>
  <Words>898</Words>
  <Application>Microsoft Office PowerPoint</Application>
  <PresentationFormat>On-screen Show (16:10)</PresentationFormat>
  <Paragraphs>115</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.VnTime</vt:lpstr>
      <vt:lpstr>Arial</vt:lpstr>
      <vt:lpstr>Calibri</vt:lpstr>
      <vt:lpstr>HP001 4 hàng</vt:lpstr>
      <vt:lpstr>Times New Roman</vt:lpstr>
      <vt:lpstr>Verdana</vt: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thầy cô về dự giờ lớp 4/1</dc:title>
  <dc:creator>Vi Tinh Viet Cuong</dc:creator>
  <cp:lastModifiedBy>Nguyễn Thu Hồng</cp:lastModifiedBy>
  <cp:revision>106</cp:revision>
  <dcterms:created xsi:type="dcterms:W3CDTF">2006-08-16T00:00:00Z</dcterms:created>
  <dcterms:modified xsi:type="dcterms:W3CDTF">2022-03-18T07:50:44Z</dcterms:modified>
</cp:coreProperties>
</file>