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0" r:id="rId1"/>
  </p:sldMasterIdLst>
  <p:notesMasterIdLst>
    <p:notesMasterId r:id="rId12"/>
  </p:notesMasterIdLst>
  <p:sldIdLst>
    <p:sldId id="403" r:id="rId2"/>
    <p:sldId id="404" r:id="rId3"/>
    <p:sldId id="410" r:id="rId4"/>
    <p:sldId id="402" r:id="rId5"/>
    <p:sldId id="396" r:id="rId6"/>
    <p:sldId id="406" r:id="rId7"/>
    <p:sldId id="407" r:id="rId8"/>
    <p:sldId id="411" r:id="rId9"/>
    <p:sldId id="408" r:id="rId10"/>
    <p:sldId id="409" r:id="rId11"/>
  </p:sldIdLst>
  <p:sldSz cx="9144000" cy="6858000" type="screen4x3"/>
  <p:notesSz cx="9144000" cy="6858000"/>
  <p:custDataLst>
    <p:tags r:id="rId1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FF"/>
    <a:srgbClr val="FF0000"/>
    <a:srgbClr val="0000FF"/>
    <a:srgbClr val="FFFF66"/>
    <a:srgbClr val="6600CC"/>
    <a:srgbClr val="99FF3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9" autoAdjust="0"/>
    <p:restoredTop sz="84767" autoAdjust="0"/>
  </p:normalViewPr>
  <p:slideViewPr>
    <p:cSldViewPr>
      <p:cViewPr varScale="1">
        <p:scale>
          <a:sx n="63" d="100"/>
          <a:sy n="63" d="100"/>
        </p:scale>
        <p:origin x="154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87F1E4B-F634-494D-9707-1A754FADD54F}" type="datetimeFigureOut">
              <a:rPr lang="en-US"/>
              <a:pPr>
                <a:defRPr/>
              </a:pPr>
              <a:t>3/2/2022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19CA80C-8077-4945-A331-5A2D2E620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546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6602923-CE23-401F-BD43-FBBD4E48D9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02181AD-7C6D-411B-A26F-4F03E439CB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E4DC2F8-28BE-4396-9F74-A43268C7D7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28600"/>
            <a:ext cx="7086600" cy="487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447800"/>
            <a:ext cx="401955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05350" y="1447800"/>
            <a:ext cx="401955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05350" y="4000500"/>
            <a:ext cx="401955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629400" y="6548438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548438"/>
            <a:ext cx="838200" cy="261937"/>
          </a:xfrm>
        </p:spPr>
        <p:txBody>
          <a:bodyPr/>
          <a:lstStyle>
            <a:lvl1pPr>
              <a:defRPr/>
            </a:lvl1pPr>
          </a:lstStyle>
          <a:p>
            <a:fld id="{FC6D1A7C-4E54-4E4B-81E2-DF1D015B3CA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>
          <a:xfrm>
            <a:off x="381000" y="6548438"/>
            <a:ext cx="1905000" cy="26193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183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8D3E7A-E369-4520-B772-3042F257D7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05958E9-86D0-4CCD-B505-105D639142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0548B1-C0C4-48BD-9138-323A249196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C3B3483-C929-465E-B8AB-9ACC319D07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177D7B5-3C38-4755-94B0-987313F31E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47566F4-0806-47EC-B929-5309A1AC2E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5F86741-CF39-44D1-B568-F8F035EF017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7E06E1E-9F20-43F4-A72C-B7BCE2E155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0DDE695-A309-46B9-8CC7-A282D62EEA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1" r:id="rId1"/>
    <p:sldLayoutId id="2147484282" r:id="rId2"/>
    <p:sldLayoutId id="2147484283" r:id="rId3"/>
    <p:sldLayoutId id="2147484284" r:id="rId4"/>
    <p:sldLayoutId id="2147484285" r:id="rId5"/>
    <p:sldLayoutId id="2147484286" r:id="rId6"/>
    <p:sldLayoutId id="2147484287" r:id="rId7"/>
    <p:sldLayoutId id="2147484288" r:id="rId8"/>
    <p:sldLayoutId id="2147484289" r:id="rId9"/>
    <p:sldLayoutId id="2147484290" r:id="rId10"/>
    <p:sldLayoutId id="2147484291" r:id="rId11"/>
    <p:sldLayoutId id="2147484292" r:id="rId12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839325" cy="737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-1" y="487025"/>
            <a:ext cx="9677401" cy="652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Trường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Tiểu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học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Ái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A</a:t>
            </a:r>
          </a:p>
          <a:p>
            <a:pPr algn="ctr" eaLnBrk="1" hangingPunct="1"/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giảng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Lớp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3</a:t>
            </a:r>
          </a:p>
          <a:p>
            <a:pPr algn="ctr" eaLnBrk="1" hangingPunct="1"/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Môn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</a:t>
            </a:r>
            <a:r>
              <a:rPr lang="en-US" sz="5400" b="1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Toán</a:t>
            </a:r>
            <a:r>
              <a:rPr lang="en-US" sz="54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algn="ctr" eaLnBrk="1" hangingPunct="1"/>
            <a:r>
              <a:rPr lang="en-US" sz="54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Tuần</a:t>
            </a:r>
            <a:r>
              <a:rPr lang="en-US" sz="5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  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25</a:t>
            </a:r>
            <a:endParaRPr lang="en-US" sz="5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 eaLnBrk="1" hangingPunct="1"/>
            <a:endParaRPr lang="en-US" sz="3600" b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 eaLnBrk="1" hangingPunct="1"/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Bài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Luyện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tập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trang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129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</a:p>
          <a:p>
            <a:pPr algn="ctr" eaLnBrk="1" hangingPunct="1"/>
            <a:endParaRPr lang="en-US" sz="3200" b="1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algn="ctr" eaLnBrk="1" hangingPunct="1"/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Giáo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viên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Nguyễn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Thị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Thúy</a:t>
            </a:r>
            <a:endParaRPr lang="en-US" sz="3200" b="1" i="1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4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eaLnBrk="1" hangingPunct="1"/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7659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34"/>
    </mc:Choice>
    <mc:Fallback xmlns="">
      <p:transition spd="slow" advTm="13534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vi-VN" altLang="en-US" smtClean="0"/>
          </a:p>
        </p:txBody>
      </p:sp>
      <p:pic>
        <p:nvPicPr>
          <p:cNvPr id="30723" name="Picture 3" descr="nnnbn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1524000" y="1905000"/>
            <a:ext cx="6205538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6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prstShdw prst="shdw11">
                    <a:srgbClr val="C0C0C0">
                      <a:alpha val="50000"/>
                    </a:srgbClr>
                  </a:prstShdw>
                </a:effectLst>
                <a:latin typeface="Times New Roman"/>
                <a:cs typeface="Times New Roman"/>
              </a:rPr>
              <a:t>Chúc các em học giỏi,</a:t>
            </a:r>
          </a:p>
          <a:p>
            <a:pPr algn="ctr"/>
            <a:r>
              <a:rPr lang="vi-VN" sz="6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prstShdw prst="shdw11">
                    <a:srgbClr val="C0C0C0">
                      <a:alpha val="50000"/>
                    </a:srgbClr>
                  </a:prstShdw>
                </a:effectLst>
                <a:latin typeface="Times New Roman"/>
                <a:cs typeface="Times New Roman"/>
              </a:rPr>
              <a:t> làm bài tốt</a:t>
            </a:r>
          </a:p>
        </p:txBody>
      </p:sp>
      <p:grpSp>
        <p:nvGrpSpPr>
          <p:cNvPr id="16389" name="Group 5"/>
          <p:cNvGrpSpPr>
            <a:grpSpLocks/>
          </p:cNvGrpSpPr>
          <p:nvPr/>
        </p:nvGrpSpPr>
        <p:grpSpPr bwMode="auto">
          <a:xfrm>
            <a:off x="381000" y="304800"/>
            <a:ext cx="1633538" cy="1143000"/>
            <a:chOff x="2379" y="480"/>
            <a:chExt cx="1029" cy="720"/>
          </a:xfrm>
        </p:grpSpPr>
        <p:pic>
          <p:nvPicPr>
            <p:cNvPr id="16401" name="Picture 6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1" y="795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2" name="Picture 7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480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3" name="Picture 8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9" y="843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390" name="Group 9"/>
          <p:cNvGrpSpPr>
            <a:grpSpLocks/>
          </p:cNvGrpSpPr>
          <p:nvPr/>
        </p:nvGrpSpPr>
        <p:grpSpPr bwMode="auto">
          <a:xfrm>
            <a:off x="7391400" y="228600"/>
            <a:ext cx="1633538" cy="1143000"/>
            <a:chOff x="2379" y="480"/>
            <a:chExt cx="1029" cy="720"/>
          </a:xfrm>
        </p:grpSpPr>
        <p:pic>
          <p:nvPicPr>
            <p:cNvPr id="16398" name="Picture 10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1" y="795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9" name="Picture 11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480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400" name="Picture 12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9" y="843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391" name="Group 13"/>
          <p:cNvGrpSpPr>
            <a:grpSpLocks/>
          </p:cNvGrpSpPr>
          <p:nvPr/>
        </p:nvGrpSpPr>
        <p:grpSpPr bwMode="auto">
          <a:xfrm>
            <a:off x="304800" y="4648200"/>
            <a:ext cx="1633538" cy="1143000"/>
            <a:chOff x="2379" y="480"/>
            <a:chExt cx="1029" cy="720"/>
          </a:xfrm>
        </p:grpSpPr>
        <p:pic>
          <p:nvPicPr>
            <p:cNvPr id="16395" name="Picture 14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1" y="795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6" name="Picture 15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480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7" name="Picture 16" descr="STAR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9" y="843"/>
              <a:ext cx="35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6392" name="Picture 17" descr="sun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425" y="76200"/>
            <a:ext cx="1781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3" name="Picture 18" descr="BELLS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525" y="4724400"/>
            <a:ext cx="1362075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4" name="Picture 19" descr="GOLDSTAR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505325"/>
            <a:ext cx="1147763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03162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17" presetID="27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" dur="250" autoRev="1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2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1"/>
            <a:ext cx="7924800" cy="1295400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Thứ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tư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ngày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</a:rPr>
              <a:t>9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tháng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3 </a:t>
            </a:r>
            <a:r>
              <a:rPr lang="en-US" sz="3600" dirty="0" err="1" smtClean="0">
                <a:solidFill>
                  <a:schemeClr val="tx1"/>
                </a:solidFill>
              </a:rPr>
              <a:t>năm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2022</a:t>
            </a:r>
            <a:endParaRPr lang="vi-VN" sz="3600" dirty="0" smtClean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7848600" cy="2438400"/>
          </a:xfrm>
        </p:spPr>
        <p:txBody>
          <a:bodyPr>
            <a:normAutofit/>
          </a:bodyPr>
          <a:lstStyle/>
          <a:p>
            <a:pPr algn="ctr">
              <a:buFont typeface="Arial" charset="0"/>
              <a:buNone/>
              <a:defRPr/>
            </a:pPr>
            <a:r>
              <a:rPr lang="en-US" sz="3600" b="1" dirty="0" err="1" smtClean="0">
                <a:solidFill>
                  <a:schemeClr val="tx1"/>
                </a:solidFill>
              </a:rPr>
              <a:t>Toán</a:t>
            </a:r>
            <a:endParaRPr lang="en-US" sz="3600" b="1" dirty="0" smtClean="0">
              <a:solidFill>
                <a:schemeClr val="tx1"/>
              </a:solidFill>
            </a:endParaRPr>
          </a:p>
          <a:p>
            <a:pPr algn="ctr">
              <a:buFont typeface="Arial" charset="0"/>
              <a:buNone/>
              <a:defRPr/>
            </a:pPr>
            <a:r>
              <a:rPr lang="en-US" sz="3600" dirty="0" err="1" smtClean="0">
                <a:solidFill>
                  <a:srgbClr val="FF0000"/>
                </a:solidFill>
              </a:rPr>
              <a:t>Luyện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tập</a:t>
            </a:r>
            <a:r>
              <a:rPr lang="en-US" sz="3600" dirty="0" smtClean="0">
                <a:solidFill>
                  <a:srgbClr val="FF0000"/>
                </a:solidFill>
              </a:rPr>
              <a:t> (</a:t>
            </a:r>
            <a:r>
              <a:rPr lang="en-US" sz="3600" dirty="0" err="1" smtClean="0">
                <a:solidFill>
                  <a:srgbClr val="FF0000"/>
                </a:solidFill>
              </a:rPr>
              <a:t>trang</a:t>
            </a:r>
            <a:r>
              <a:rPr lang="en-US" sz="3600" dirty="0" smtClean="0">
                <a:solidFill>
                  <a:srgbClr val="FF0000"/>
                </a:solidFill>
              </a:rPr>
              <a:t> 129)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688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2800" b="1"/>
          </a:p>
        </p:txBody>
      </p:sp>
      <p:sp>
        <p:nvSpPr>
          <p:cNvPr id="12294" name="Text Box 12"/>
          <p:cNvSpPr txBox="1">
            <a:spLocks noChangeArrowheads="1"/>
          </p:cNvSpPr>
          <p:nvPr/>
        </p:nvSpPr>
        <p:spPr bwMode="auto">
          <a:xfrm>
            <a:off x="266700" y="257756"/>
            <a:ext cx="4572000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3600" b="1" dirty="0" err="1" smtClean="0"/>
              <a:t>Khởi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động</a:t>
            </a:r>
            <a:endParaRPr lang="vi-VN" sz="3600" b="1" dirty="0"/>
          </a:p>
        </p:txBody>
      </p:sp>
      <p:sp>
        <p:nvSpPr>
          <p:cNvPr id="12296" name="Text Box 29"/>
          <p:cNvSpPr txBox="1">
            <a:spLocks noChangeArrowheads="1"/>
          </p:cNvSpPr>
          <p:nvPr/>
        </p:nvSpPr>
        <p:spPr bwMode="auto">
          <a:xfrm>
            <a:off x="1066800" y="1442144"/>
            <a:ext cx="6705600" cy="156966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defRPr/>
            </a:pP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G</a:t>
            </a:r>
            <a:r>
              <a:rPr lang="en-US" sz="3200" b="1" dirty="0" err="1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iải</a:t>
            </a:r>
            <a:r>
              <a:rPr lang="en-US" sz="3200" b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“</a:t>
            </a:r>
            <a:r>
              <a:rPr lang="en-US" sz="3200" b="1" dirty="0" err="1">
                <a:solidFill>
                  <a:srgbClr val="FF0000"/>
                </a:solidFill>
              </a:rPr>
              <a:t>Bài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toán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liên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quan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đến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rút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về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đơn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vị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“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thường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tiến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hành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theo</a:t>
            </a:r>
            <a:r>
              <a:rPr lang="en-US" sz="3200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2 </a:t>
            </a:r>
            <a:r>
              <a:rPr lang="en-US" sz="3200" b="1" dirty="0" err="1">
                <a:solidFill>
                  <a:srgbClr val="FF0000"/>
                </a:solidFill>
              </a:rPr>
              <a:t>bước</a:t>
            </a:r>
            <a:r>
              <a:rPr lang="en-US" sz="3200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0247" name="Text Box 30"/>
          <p:cNvSpPr txBox="1">
            <a:spLocks noChangeArrowheads="1"/>
          </p:cNvSpPr>
          <p:nvPr/>
        </p:nvSpPr>
        <p:spPr bwMode="auto">
          <a:xfrm>
            <a:off x="952500" y="3011804"/>
            <a:ext cx="7772400" cy="1618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en-US" b="1" dirty="0">
                <a:solidFill>
                  <a:srgbClr val="0033CC"/>
                </a:solidFill>
              </a:rPr>
              <a:t> - </a:t>
            </a:r>
            <a:r>
              <a:rPr lang="en-US" altLang="en-US" sz="3200" b="1" dirty="0" err="1">
                <a:solidFill>
                  <a:srgbClr val="0033CC"/>
                </a:solidFill>
              </a:rPr>
              <a:t>Bước</a:t>
            </a:r>
            <a:r>
              <a:rPr lang="en-US" altLang="en-US" sz="3200" b="1" dirty="0">
                <a:solidFill>
                  <a:srgbClr val="0033CC"/>
                </a:solidFill>
              </a:rPr>
              <a:t> 1: </a:t>
            </a:r>
            <a:r>
              <a:rPr lang="en-US" altLang="en-US" sz="3200" b="1" dirty="0" err="1">
                <a:solidFill>
                  <a:srgbClr val="0033CC"/>
                </a:solidFill>
              </a:rPr>
              <a:t>Tìm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giá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trị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một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phần</a:t>
            </a:r>
            <a:r>
              <a:rPr lang="en-US" altLang="en-US" sz="3200" b="1" dirty="0">
                <a:solidFill>
                  <a:srgbClr val="0033CC"/>
                </a:solidFill>
              </a:rPr>
              <a:t> (</a:t>
            </a:r>
            <a:r>
              <a:rPr lang="en-US" altLang="en-US" sz="3200" b="1" dirty="0" err="1">
                <a:solidFill>
                  <a:srgbClr val="0033CC"/>
                </a:solidFill>
              </a:rPr>
              <a:t>thực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hiện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phép</a:t>
            </a:r>
            <a:r>
              <a:rPr lang="en-US" altLang="en-US" sz="3200" b="1" dirty="0">
                <a:solidFill>
                  <a:srgbClr val="FF0000"/>
                </a:solidFill>
              </a:rPr>
              <a:t>  chia</a:t>
            </a:r>
            <a:r>
              <a:rPr lang="en-US" altLang="en-US" sz="3200" b="1" dirty="0">
                <a:solidFill>
                  <a:srgbClr val="0033CC"/>
                </a:solidFill>
              </a:rPr>
              <a:t>)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3200" dirty="0">
                <a:solidFill>
                  <a:srgbClr val="0033CC"/>
                </a:solidFill>
              </a:rPr>
              <a:t>                </a:t>
            </a:r>
            <a:r>
              <a:rPr lang="en-US" altLang="en-US" sz="3200" dirty="0" smtClean="0">
                <a:solidFill>
                  <a:srgbClr val="0033CC"/>
                </a:solidFill>
              </a:rPr>
              <a:t>(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B</a:t>
            </a:r>
            <a:r>
              <a:rPr lang="vi-VN" altLang="en-US" sz="3200" b="1" dirty="0">
                <a:solidFill>
                  <a:srgbClr val="0033CC"/>
                </a:solidFill>
              </a:rPr>
              <a:t>ư</a:t>
            </a:r>
            <a:r>
              <a:rPr lang="en-US" altLang="en-US" sz="3200" b="1" dirty="0" err="1">
                <a:solidFill>
                  <a:srgbClr val="0033CC"/>
                </a:solidFill>
              </a:rPr>
              <a:t>ớc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rút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về</a:t>
            </a:r>
            <a:r>
              <a:rPr lang="en-US" altLang="en-US" sz="3200" b="1" dirty="0">
                <a:solidFill>
                  <a:srgbClr val="0033CC"/>
                </a:solidFill>
              </a:rPr>
              <a:t> đ</a:t>
            </a:r>
            <a:r>
              <a:rPr lang="vi-VN" altLang="en-US" sz="3200" b="1" dirty="0">
                <a:solidFill>
                  <a:srgbClr val="0033CC"/>
                </a:solidFill>
              </a:rPr>
              <a:t>ơ</a:t>
            </a:r>
            <a:r>
              <a:rPr lang="en-US" altLang="en-US" sz="3200" b="1" dirty="0">
                <a:solidFill>
                  <a:srgbClr val="0033CC"/>
                </a:solidFill>
              </a:rPr>
              <a:t>n </a:t>
            </a:r>
            <a:r>
              <a:rPr lang="en-US" altLang="en-US" sz="3200" b="1" dirty="0" err="1" smtClean="0">
                <a:solidFill>
                  <a:srgbClr val="0033CC"/>
                </a:solidFill>
              </a:rPr>
              <a:t>vị</a:t>
            </a:r>
            <a:r>
              <a:rPr lang="en-US" altLang="en-US" sz="3200" b="1" dirty="0" smtClean="0">
                <a:solidFill>
                  <a:srgbClr val="0033CC"/>
                </a:solidFill>
              </a:rPr>
              <a:t>)</a:t>
            </a:r>
            <a:endParaRPr lang="en-US" altLang="en-US" sz="3200" b="1" dirty="0">
              <a:solidFill>
                <a:srgbClr val="0033CC"/>
              </a:solidFill>
            </a:endParaRPr>
          </a:p>
        </p:txBody>
      </p:sp>
      <p:sp>
        <p:nvSpPr>
          <p:cNvPr id="10248" name="Text Box 31"/>
          <p:cNvSpPr txBox="1">
            <a:spLocks noChangeArrowheads="1"/>
          </p:cNvSpPr>
          <p:nvPr/>
        </p:nvSpPr>
        <p:spPr bwMode="auto">
          <a:xfrm>
            <a:off x="952500" y="4979382"/>
            <a:ext cx="8458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en-US" b="1" dirty="0">
                <a:solidFill>
                  <a:srgbClr val="0033CC"/>
                </a:solidFill>
              </a:rPr>
              <a:t> - </a:t>
            </a:r>
            <a:r>
              <a:rPr lang="en-US" altLang="en-US" sz="3200" b="1" dirty="0" err="1">
                <a:solidFill>
                  <a:srgbClr val="0033CC"/>
                </a:solidFill>
              </a:rPr>
              <a:t>Bước</a:t>
            </a:r>
            <a:r>
              <a:rPr lang="en-US" altLang="en-US" sz="3200" b="1" dirty="0">
                <a:solidFill>
                  <a:srgbClr val="0033CC"/>
                </a:solidFill>
              </a:rPr>
              <a:t> 2:Tìm </a:t>
            </a:r>
            <a:r>
              <a:rPr lang="en-US" altLang="en-US" sz="3200" b="1" dirty="0" err="1">
                <a:solidFill>
                  <a:srgbClr val="0033CC"/>
                </a:solidFill>
              </a:rPr>
              <a:t>giá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trị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nhiều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phần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đó</a:t>
            </a:r>
            <a:r>
              <a:rPr lang="en-US" altLang="en-US" sz="3200" b="1" dirty="0">
                <a:solidFill>
                  <a:srgbClr val="0033CC"/>
                </a:solidFill>
              </a:rPr>
              <a:t> (</a:t>
            </a:r>
            <a:r>
              <a:rPr lang="en-US" altLang="en-US" sz="3200" b="1" dirty="0" err="1">
                <a:solidFill>
                  <a:srgbClr val="0033CC"/>
                </a:solidFill>
              </a:rPr>
              <a:t>thực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</a:rPr>
              <a:t>hiện</a:t>
            </a:r>
            <a:r>
              <a:rPr lang="en-US" altLang="en-US" sz="3200" b="1" dirty="0">
                <a:solidFill>
                  <a:srgbClr val="0033CC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phép</a:t>
            </a:r>
            <a:r>
              <a:rPr lang="en-US" altLang="en-US" sz="3200" b="1" dirty="0">
                <a:solidFill>
                  <a:srgbClr val="FF0000"/>
                </a:solidFill>
              </a:rPr>
              <a:t>  </a:t>
            </a:r>
            <a:r>
              <a:rPr lang="en-US" altLang="en-US" sz="3200" b="1" dirty="0" err="1">
                <a:solidFill>
                  <a:srgbClr val="FF0000"/>
                </a:solidFill>
              </a:rPr>
              <a:t>nhân</a:t>
            </a:r>
            <a:r>
              <a:rPr lang="en-US" altLang="en-US" sz="3200" b="1" dirty="0">
                <a:solidFill>
                  <a:srgbClr val="0033CC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1661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52078" y="838200"/>
            <a:ext cx="8820150" cy="1979612"/>
            <a:chOff x="180" y="912"/>
            <a:chExt cx="5556" cy="1104"/>
          </a:xfrm>
        </p:grpSpPr>
        <p:sp>
          <p:nvSpPr>
            <p:cNvPr id="3" name="AutoShape 5"/>
            <p:cNvSpPr>
              <a:spLocks noChangeArrowheads="1"/>
            </p:cNvSpPr>
            <p:nvPr/>
          </p:nvSpPr>
          <p:spPr bwMode="gray">
            <a:xfrm>
              <a:off x="180" y="912"/>
              <a:ext cx="5556" cy="110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en-US" sz="2800" b="1" dirty="0">
                  <a:latin typeface="Times New Roman" panose="02020603050405020304" pitchFamily="18" charset="0"/>
                </a:rPr>
                <a:t>          </a:t>
              </a:r>
              <a:r>
                <a:rPr lang="vi-VN" sz="2800" b="1" dirty="0" smtClean="0">
                  <a:latin typeface="Times New Roman" panose="02020603050405020304" pitchFamily="18" charset="0"/>
                </a:rPr>
                <a:t>Trong vườn ươm, người ta 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đ</a:t>
              </a:r>
              <a:r>
                <a:rPr lang="vi-VN" sz="2800" b="1" dirty="0" smtClean="0">
                  <a:latin typeface="Times New Roman" panose="02020603050405020304" pitchFamily="18" charset="0"/>
                </a:rPr>
                <a:t>ã ươm 2032 cây giống </a:t>
              </a:r>
            </a:p>
            <a:p>
              <a:r>
                <a:rPr lang="vi-VN" sz="2800" b="1" dirty="0" smtClean="0">
                  <a:latin typeface="Times New Roman" panose="02020603050405020304" pitchFamily="18" charset="0"/>
                </a:rPr>
                <a:t>            trên 4 lô đất, các lô đều có số cây như nhau.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endParaRPr lang="vi-VN" sz="2800" b="1" dirty="0" smtClean="0">
                <a:latin typeface="Times New Roman" panose="02020603050405020304" pitchFamily="18" charset="0"/>
              </a:endParaRPr>
            </a:p>
            <a:p>
              <a:r>
                <a:rPr lang="en-US" sz="2800" b="1" dirty="0" err="1" smtClean="0">
                  <a:latin typeface="Times New Roman" panose="02020603050405020304" pitchFamily="18" charset="0"/>
                </a:rPr>
                <a:t>Hỏi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vi-VN" sz="2800" b="1" dirty="0" smtClean="0">
                  <a:latin typeface="Times New Roman" panose="02020603050405020304" pitchFamily="18" charset="0"/>
                </a:rPr>
                <a:t>mỗi lô đất có bao nhiêu cây giống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?</a:t>
              </a:r>
              <a:endParaRPr lang="en-US" sz="2800" b="1" dirty="0">
                <a:latin typeface="Times New Roman" panose="02020603050405020304" pitchFamily="18" charset="0"/>
              </a:endParaRPr>
            </a:p>
          </p:txBody>
        </p: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80" y="1092"/>
              <a:ext cx="768" cy="662"/>
              <a:chOff x="180" y="1860"/>
              <a:chExt cx="768" cy="662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366" y="2132"/>
                <a:ext cx="263" cy="390"/>
                <a:chOff x="1047" y="3168"/>
                <a:chExt cx="421" cy="950"/>
              </a:xfrm>
            </p:grpSpPr>
            <p:sp>
              <p:nvSpPr>
                <p:cNvPr id="8" name="Freeform 9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" name="Text Box 10"/>
                <p:cNvSpPr txBox="1">
                  <a:spLocks noChangeArrowheads="1"/>
                </p:cNvSpPr>
                <p:nvPr/>
              </p:nvSpPr>
              <p:spPr bwMode="gray">
                <a:xfrm>
                  <a:off x="1282" y="3324"/>
                  <a:ext cx="186" cy="79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6" name="Text Box 11"/>
              <p:cNvSpPr txBox="1">
                <a:spLocks noChangeArrowheads="1"/>
              </p:cNvSpPr>
              <p:nvPr/>
            </p:nvSpPr>
            <p:spPr bwMode="auto">
              <a:xfrm>
                <a:off x="180" y="1860"/>
                <a:ext cx="768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vi-VN" sz="2800" b="1" dirty="0" smtClean="0">
                    <a:solidFill>
                      <a:srgbClr val="990033"/>
                    </a:solidFill>
                    <a:latin typeface="Times New Roman" panose="02020603050405020304" pitchFamily="18" charset="0"/>
                  </a:rPr>
                  <a:t>Bài 1:</a:t>
                </a:r>
                <a:endParaRPr lang="en-US" sz="2800" b="1" dirty="0">
                  <a:solidFill>
                    <a:srgbClr val="990033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cxnSp>
        <p:nvCxnSpPr>
          <p:cNvPr id="10" name="Straight Connector 9"/>
          <p:cNvCxnSpPr/>
          <p:nvPr/>
        </p:nvCxnSpPr>
        <p:spPr>
          <a:xfrm>
            <a:off x="5867400" y="1600200"/>
            <a:ext cx="301176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4"/>
          <p:cNvCxnSpPr/>
          <p:nvPr/>
        </p:nvCxnSpPr>
        <p:spPr>
          <a:xfrm>
            <a:off x="2057400" y="1981200"/>
            <a:ext cx="1219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90600" y="2514600"/>
            <a:ext cx="13940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059832" y="2514600"/>
            <a:ext cx="295996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059832" y="2438400"/>
            <a:ext cx="295996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90600" y="2438400"/>
            <a:ext cx="13940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17"/>
          <p:cNvSpPr>
            <a:spLocks noChangeArrowheads="1"/>
          </p:cNvSpPr>
          <p:nvPr/>
        </p:nvSpPr>
        <p:spPr bwMode="gray">
          <a:xfrm>
            <a:off x="72480" y="3048000"/>
            <a:ext cx="3563416" cy="14478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48627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80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700" b="1" i="1" dirty="0">
                <a:latin typeface="Times New Roman" panose="02020603050405020304" pitchFamily="18" charset="0"/>
              </a:rPr>
              <a:t>Tóm tắt:</a:t>
            </a:r>
          </a:p>
          <a:p>
            <a:pPr algn="ctr"/>
            <a:r>
              <a:rPr lang="vi-VN" sz="2700" b="1" i="1" dirty="0" smtClean="0">
                <a:latin typeface="Times New Roman" panose="02020603050405020304" pitchFamily="18" charset="0"/>
              </a:rPr>
              <a:t>4 lô đất</a:t>
            </a:r>
            <a:r>
              <a:rPr lang="en-US" sz="2700" b="1" i="1" dirty="0" smtClean="0">
                <a:latin typeface="Times New Roman" panose="02020603050405020304" pitchFamily="18" charset="0"/>
              </a:rPr>
              <a:t> </a:t>
            </a:r>
            <a:r>
              <a:rPr lang="en-US" sz="2700" b="1" i="1" dirty="0">
                <a:latin typeface="Times New Roman" panose="02020603050405020304" pitchFamily="18" charset="0"/>
              </a:rPr>
              <a:t>: </a:t>
            </a:r>
            <a:r>
              <a:rPr lang="en-US" sz="2700" b="1" i="1" dirty="0" smtClean="0">
                <a:latin typeface="Times New Roman" panose="02020603050405020304" pitchFamily="18" charset="0"/>
              </a:rPr>
              <a:t>2</a:t>
            </a:r>
            <a:r>
              <a:rPr lang="vi-VN" sz="2700" b="1" i="1" dirty="0" smtClean="0">
                <a:latin typeface="Times New Roman" panose="02020603050405020304" pitchFamily="18" charset="0"/>
              </a:rPr>
              <a:t>032</a:t>
            </a:r>
            <a:r>
              <a:rPr lang="en-US" sz="2700" b="1" i="1" dirty="0" smtClean="0">
                <a:latin typeface="Times New Roman" panose="02020603050405020304" pitchFamily="18" charset="0"/>
              </a:rPr>
              <a:t> </a:t>
            </a:r>
            <a:r>
              <a:rPr lang="vi-VN" sz="2700" b="1" i="1" dirty="0" smtClean="0">
                <a:latin typeface="Times New Roman" panose="02020603050405020304" pitchFamily="18" charset="0"/>
              </a:rPr>
              <a:t>cây giống</a:t>
            </a:r>
            <a:endParaRPr lang="en-US" sz="2700" b="1" i="1" dirty="0" smtClean="0">
              <a:latin typeface="Times New Roman" panose="02020603050405020304" pitchFamily="18" charset="0"/>
            </a:endParaRPr>
          </a:p>
          <a:p>
            <a:pPr algn="ctr"/>
            <a:r>
              <a:rPr lang="vi-VN" sz="2700" b="1" i="1" dirty="0" smtClean="0">
                <a:latin typeface="Times New Roman" panose="02020603050405020304" pitchFamily="18" charset="0"/>
              </a:rPr>
              <a:t>1</a:t>
            </a:r>
            <a:r>
              <a:rPr lang="en-US" sz="2700" b="1" i="1" dirty="0" smtClean="0">
                <a:latin typeface="Times New Roman" panose="02020603050405020304" pitchFamily="18" charset="0"/>
              </a:rPr>
              <a:t> </a:t>
            </a:r>
            <a:r>
              <a:rPr lang="vi-VN" sz="2700" b="1" i="1" dirty="0" smtClean="0">
                <a:latin typeface="Times New Roman" panose="02020603050405020304" pitchFamily="18" charset="0"/>
              </a:rPr>
              <a:t>lô đất</a:t>
            </a:r>
            <a:r>
              <a:rPr lang="en-US" sz="2700" b="1" i="1" dirty="0" smtClean="0">
                <a:latin typeface="Times New Roman" panose="02020603050405020304" pitchFamily="18" charset="0"/>
              </a:rPr>
              <a:t> : …</a:t>
            </a:r>
            <a:r>
              <a:rPr lang="vi-VN" sz="2700" b="1" i="1" dirty="0" smtClean="0">
                <a:latin typeface="Times New Roman" panose="02020603050405020304" pitchFamily="18" charset="0"/>
              </a:rPr>
              <a:t>cây giống</a:t>
            </a:r>
            <a:r>
              <a:rPr lang="en-US" sz="2700" b="1" i="1" dirty="0" smtClean="0">
                <a:latin typeface="Times New Roman" panose="02020603050405020304" pitchFamily="18" charset="0"/>
              </a:rPr>
              <a:t>?</a:t>
            </a:r>
            <a:endParaRPr lang="en-US" sz="2700" b="1" i="1" dirty="0">
              <a:latin typeface="Times New Roman" panose="02020603050405020304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3429000" y="1981200"/>
            <a:ext cx="44196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12"/>
          <p:cNvGrpSpPr>
            <a:grpSpLocks/>
          </p:cNvGrpSpPr>
          <p:nvPr/>
        </p:nvGrpSpPr>
        <p:grpSpPr bwMode="auto">
          <a:xfrm>
            <a:off x="3733801" y="3200400"/>
            <a:ext cx="5302250" cy="3119438"/>
            <a:chOff x="1152" y="2208"/>
            <a:chExt cx="3340" cy="1965"/>
          </a:xfrm>
        </p:grpSpPr>
        <p:sp>
          <p:nvSpPr>
            <p:cNvPr id="23" name="AutoShape 13"/>
            <p:cNvSpPr>
              <a:spLocks noChangeArrowheads="1"/>
            </p:cNvSpPr>
            <p:nvPr/>
          </p:nvSpPr>
          <p:spPr bwMode="gray">
            <a:xfrm>
              <a:off x="1152" y="2208"/>
              <a:ext cx="3340" cy="1965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Bài giải:</a:t>
              </a:r>
            </a:p>
            <a:p>
              <a:pPr algn="ctr"/>
              <a:r>
                <a:rPr lang="vi-VN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vi-VN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cây giống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mỗi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vi-VN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lô đất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có là :</a:t>
              </a:r>
            </a:p>
            <a:p>
              <a:pPr algn="ctr"/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   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2</a:t>
              </a:r>
              <a:r>
                <a:rPr lang="vi-VN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032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: </a:t>
              </a:r>
              <a:r>
                <a:rPr lang="vi-VN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4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 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= </a:t>
              </a:r>
              <a:r>
                <a:rPr lang="vi-VN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508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(</a:t>
              </a:r>
              <a:r>
                <a:rPr lang="vi-VN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cây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)</a:t>
              </a:r>
              <a:endParaRPr lang="en-US" sz="3000" b="1" i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  <a:p>
              <a:pPr algn="ctr"/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      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Đáp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:</a:t>
              </a:r>
              <a:r>
                <a:rPr lang="vi-VN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508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vi-VN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cây giống</a:t>
              </a:r>
              <a:endParaRPr lang="en-US" sz="3000" b="1" i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4" name="Text Box 14"/>
            <p:cNvSpPr txBox="1">
              <a:spLocks noChangeArrowheads="1"/>
            </p:cNvSpPr>
            <p:nvPr/>
          </p:nvSpPr>
          <p:spPr bwMode="auto">
            <a:xfrm>
              <a:off x="2120" y="3248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3200" b="1">
                  <a:solidFill>
                    <a:srgbClr val="000000"/>
                  </a:solidFill>
                  <a:latin typeface="VNtimes New Roman" panose="020B7200000000000000" pitchFamily="34" charset="0"/>
                  <a:sym typeface="Symbol" panose="05050102010706020507" pitchFamily="18" charset="2"/>
                </a:rPr>
                <a:t>  </a:t>
              </a:r>
              <a:r>
                <a:rPr lang="en-US" sz="3200" b="1">
                  <a:latin typeface="VNtimes New Roman" panose="020B7200000000000000" pitchFamily="34" charset="0"/>
                  <a:sym typeface="Symbol" panose="05050102010706020507" pitchFamily="18" charset="2"/>
                </a:rPr>
                <a:t> </a:t>
              </a:r>
              <a:r>
                <a:rPr lang="en-US" sz="2800" b="1">
                  <a:latin typeface="VNtimes New Roman" panose="020B7200000000000000" pitchFamily="34" charset="0"/>
                  <a:sym typeface="Symbol" panose="05050102010706020507" pitchFamily="18" charset="2"/>
                </a:rPr>
                <a:t>   </a:t>
              </a:r>
            </a:p>
            <a:p>
              <a:endParaRPr lang="en-US" sz="2800" b="1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grpSp>
        <p:nvGrpSpPr>
          <p:cNvPr id="59411" name="Group 19"/>
          <p:cNvGrpSpPr>
            <a:grpSpLocks/>
          </p:cNvGrpSpPr>
          <p:nvPr/>
        </p:nvGrpSpPr>
        <p:grpSpPr bwMode="auto">
          <a:xfrm>
            <a:off x="152400" y="609600"/>
            <a:ext cx="8820150" cy="1533525"/>
            <a:chOff x="288" y="1296"/>
            <a:chExt cx="5556" cy="720"/>
          </a:xfrm>
        </p:grpSpPr>
        <p:sp>
          <p:nvSpPr>
            <p:cNvPr id="59397" name="AutoShape 5"/>
            <p:cNvSpPr>
              <a:spLocks noChangeArrowheads="1"/>
            </p:cNvSpPr>
            <p:nvPr/>
          </p:nvSpPr>
          <p:spPr bwMode="gray">
            <a:xfrm>
              <a:off x="288" y="1296"/>
              <a:ext cx="5556" cy="72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en-US" sz="3200" b="1" dirty="0">
                  <a:latin typeface="Times New Roman" panose="02020603050405020304" pitchFamily="18" charset="0"/>
                </a:rPr>
                <a:t>          Có 2135 quyển vở được xếp đều vào 7 thùng. </a:t>
              </a:r>
            </a:p>
            <a:p>
              <a:r>
                <a:rPr lang="en-US" sz="3200" b="1" dirty="0">
                  <a:latin typeface="Times New Roman" panose="02020603050405020304" pitchFamily="18" charset="0"/>
                </a:rPr>
                <a:t>Hỏi 5 thùng có bao nhiêu quyển vở?</a:t>
              </a:r>
            </a:p>
          </p:txBody>
        </p:sp>
        <p:grpSp>
          <p:nvGrpSpPr>
            <p:cNvPr id="59398" name="Group 6"/>
            <p:cNvGrpSpPr>
              <a:grpSpLocks/>
            </p:cNvGrpSpPr>
            <p:nvPr/>
          </p:nvGrpSpPr>
          <p:grpSpPr bwMode="auto">
            <a:xfrm>
              <a:off x="366" y="1344"/>
              <a:ext cx="306" cy="410"/>
              <a:chOff x="366" y="2112"/>
              <a:chExt cx="306" cy="410"/>
            </a:xfrm>
          </p:grpSpPr>
          <p:grpSp>
            <p:nvGrpSpPr>
              <p:cNvPr id="59399" name="Group 7"/>
              <p:cNvGrpSpPr>
                <a:grpSpLocks/>
              </p:cNvGrpSpPr>
              <p:nvPr/>
            </p:nvGrpSpPr>
            <p:grpSpPr bwMode="auto">
              <a:xfrm>
                <a:off x="366" y="2131"/>
                <a:ext cx="263" cy="391"/>
                <a:chOff x="1047" y="3168"/>
                <a:chExt cx="421" cy="953"/>
              </a:xfrm>
            </p:grpSpPr>
            <p:sp>
              <p:nvSpPr>
                <p:cNvPr id="59401" name="Freeform 9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02" name="Text Box 10"/>
                <p:cNvSpPr txBox="1">
                  <a:spLocks noChangeArrowheads="1"/>
                </p:cNvSpPr>
                <p:nvPr/>
              </p:nvSpPr>
              <p:spPr bwMode="gray">
                <a:xfrm>
                  <a:off x="1282" y="3327"/>
                  <a:ext cx="186" cy="79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59403" name="Text Box 11"/>
              <p:cNvSpPr txBox="1">
                <a:spLocks noChangeArrowheads="1"/>
              </p:cNvSpPr>
              <p:nvPr/>
            </p:nvSpPr>
            <p:spPr bwMode="auto">
              <a:xfrm>
                <a:off x="480" y="2112"/>
                <a:ext cx="19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2800" b="1" dirty="0">
                  <a:solidFill>
                    <a:srgbClr val="990033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9404" name="Group 12"/>
          <p:cNvGrpSpPr>
            <a:grpSpLocks/>
          </p:cNvGrpSpPr>
          <p:nvPr/>
        </p:nvGrpSpPr>
        <p:grpSpPr bwMode="auto">
          <a:xfrm>
            <a:off x="3943351" y="2819401"/>
            <a:ext cx="5092700" cy="3119438"/>
            <a:chOff x="1284" y="1824"/>
            <a:chExt cx="3208" cy="1965"/>
          </a:xfrm>
        </p:grpSpPr>
        <p:sp>
          <p:nvSpPr>
            <p:cNvPr id="59405" name="AutoShape 13"/>
            <p:cNvSpPr>
              <a:spLocks noChangeArrowheads="1"/>
            </p:cNvSpPr>
            <p:nvPr/>
          </p:nvSpPr>
          <p:spPr bwMode="gray">
            <a:xfrm>
              <a:off x="1284" y="1824"/>
              <a:ext cx="3208" cy="1965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000" b="1" dirty="0">
                  <a:latin typeface="Times New Roman" panose="02020603050405020304" pitchFamily="18" charset="0"/>
                </a:rPr>
                <a:t>          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Bài giải:</a:t>
              </a:r>
            </a:p>
            <a:p>
              <a:pPr algn="ctr"/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Số vở của mỗi thùng có là :</a:t>
              </a:r>
            </a:p>
            <a:p>
              <a:pPr algn="ctr"/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   2135 : 7   = 305 (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quyển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)</a:t>
              </a:r>
              <a:endParaRPr lang="en-US" sz="3000" b="1" i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  <a:p>
              <a:pPr algn="ctr"/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Số vở của 5 thùng có là :</a:t>
              </a:r>
            </a:p>
            <a:p>
              <a:pPr algn="ctr"/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   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305  </a:t>
              </a:r>
              <a:r>
                <a:rPr lang="en-US" sz="3000" b="1" i="1" dirty="0" smtClean="0">
                  <a:solidFill>
                    <a:srgbClr val="0000FF"/>
                  </a:solidFill>
                  <a:latin typeface="VNI Times" pitchFamily="2" charset="0"/>
                </a:rPr>
                <a:t>x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 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5  = 1525 (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quyển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)</a:t>
              </a:r>
              <a:endParaRPr lang="en-US" sz="3000" b="1" i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  <a:p>
              <a:pPr algn="ctr"/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            Đáp số :1525 quyển vở</a:t>
              </a:r>
            </a:p>
          </p:txBody>
        </p:sp>
        <p:sp>
          <p:nvSpPr>
            <p:cNvPr id="59406" name="Text Box 14"/>
            <p:cNvSpPr txBox="1">
              <a:spLocks noChangeArrowheads="1"/>
            </p:cNvSpPr>
            <p:nvPr/>
          </p:nvSpPr>
          <p:spPr bwMode="auto">
            <a:xfrm>
              <a:off x="2120" y="3248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3200" b="1">
                  <a:solidFill>
                    <a:srgbClr val="000000"/>
                  </a:solidFill>
                  <a:latin typeface="VNtimes New Roman" panose="020B7200000000000000" pitchFamily="34" charset="0"/>
                  <a:sym typeface="Symbol" panose="05050102010706020507" pitchFamily="18" charset="2"/>
                </a:rPr>
                <a:t>  </a:t>
              </a:r>
              <a:r>
                <a:rPr lang="en-US" sz="3200" b="1">
                  <a:latin typeface="VNtimes New Roman" panose="020B7200000000000000" pitchFamily="34" charset="0"/>
                  <a:sym typeface="Symbol" panose="05050102010706020507" pitchFamily="18" charset="2"/>
                </a:rPr>
                <a:t> </a:t>
              </a:r>
              <a:r>
                <a:rPr lang="en-US" sz="2800" b="1">
                  <a:latin typeface="VNtimes New Roman" panose="020B7200000000000000" pitchFamily="34" charset="0"/>
                  <a:sym typeface="Symbol" panose="05050102010706020507" pitchFamily="18" charset="2"/>
                </a:rPr>
                <a:t>   </a:t>
              </a:r>
            </a:p>
            <a:p>
              <a:endParaRPr lang="en-US" sz="28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59409" name="AutoShape 17"/>
          <p:cNvSpPr>
            <a:spLocks noChangeArrowheads="1"/>
          </p:cNvSpPr>
          <p:nvPr/>
        </p:nvSpPr>
        <p:spPr bwMode="gray">
          <a:xfrm>
            <a:off x="72480" y="2590800"/>
            <a:ext cx="3563416" cy="14478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48627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80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700" b="1" i="1" dirty="0">
                <a:latin typeface="Times New Roman" panose="02020603050405020304" pitchFamily="18" charset="0"/>
              </a:rPr>
              <a:t>Tóm tắt:</a:t>
            </a:r>
          </a:p>
          <a:p>
            <a:pPr algn="ctr"/>
            <a:r>
              <a:rPr lang="en-US" sz="2700" b="1" i="1" dirty="0">
                <a:latin typeface="Times New Roman" panose="02020603050405020304" pitchFamily="18" charset="0"/>
              </a:rPr>
              <a:t>7 thùng : 2135 </a:t>
            </a:r>
            <a:r>
              <a:rPr lang="en-US" sz="2700" b="1" i="1" dirty="0" err="1">
                <a:latin typeface="Times New Roman" panose="02020603050405020304" pitchFamily="18" charset="0"/>
              </a:rPr>
              <a:t>quyển</a:t>
            </a:r>
            <a:r>
              <a:rPr lang="en-US" sz="2700" b="1" i="1" dirty="0">
                <a:latin typeface="Times New Roman" panose="02020603050405020304" pitchFamily="18" charset="0"/>
              </a:rPr>
              <a:t> </a:t>
            </a:r>
            <a:r>
              <a:rPr lang="en-US" sz="2700" b="1" i="1" dirty="0" err="1" smtClean="0">
                <a:latin typeface="Times New Roman" panose="02020603050405020304" pitchFamily="18" charset="0"/>
              </a:rPr>
              <a:t>vở</a:t>
            </a:r>
            <a:endParaRPr lang="en-US" sz="2700" b="1" i="1" dirty="0" smtClean="0">
              <a:latin typeface="Times New Roman" panose="02020603050405020304" pitchFamily="18" charset="0"/>
            </a:endParaRPr>
          </a:p>
          <a:p>
            <a:pPr algn="ctr"/>
            <a:r>
              <a:rPr lang="en-US" sz="2700" b="1" i="1" dirty="0" smtClean="0">
                <a:latin typeface="Times New Roman" panose="02020603050405020304" pitchFamily="18" charset="0"/>
              </a:rPr>
              <a:t>5 </a:t>
            </a:r>
            <a:r>
              <a:rPr lang="en-US" sz="2700" b="1" i="1" dirty="0" err="1" smtClean="0">
                <a:latin typeface="Times New Roman" panose="02020603050405020304" pitchFamily="18" charset="0"/>
              </a:rPr>
              <a:t>thùng</a:t>
            </a:r>
            <a:r>
              <a:rPr lang="en-US" sz="2700" b="1" i="1" dirty="0" smtClean="0">
                <a:latin typeface="Times New Roman" panose="02020603050405020304" pitchFamily="18" charset="0"/>
              </a:rPr>
              <a:t> : …</a:t>
            </a:r>
            <a:r>
              <a:rPr lang="en-US" sz="2700" b="1" i="1" dirty="0" err="1" smtClean="0">
                <a:latin typeface="Times New Roman" panose="02020603050405020304" pitchFamily="18" charset="0"/>
              </a:rPr>
              <a:t>quyển</a:t>
            </a:r>
            <a:r>
              <a:rPr lang="en-US" sz="2700" b="1" i="1" dirty="0" smtClean="0">
                <a:latin typeface="Times New Roman" panose="02020603050405020304" pitchFamily="18" charset="0"/>
              </a:rPr>
              <a:t> </a:t>
            </a:r>
            <a:r>
              <a:rPr lang="en-US" sz="2700" b="1" i="1" dirty="0" err="1" smtClean="0">
                <a:latin typeface="Times New Roman" panose="02020603050405020304" pitchFamily="18" charset="0"/>
              </a:rPr>
              <a:t>vở</a:t>
            </a:r>
            <a:r>
              <a:rPr lang="en-US" sz="2700" b="1" i="1" dirty="0" smtClean="0">
                <a:latin typeface="Times New Roman" panose="02020603050405020304" pitchFamily="18" charset="0"/>
              </a:rPr>
              <a:t>?</a:t>
            </a:r>
            <a:endParaRPr lang="en-US" sz="2700" b="1" i="1" dirty="0">
              <a:latin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403648" y="1371600"/>
            <a:ext cx="301595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772400" y="1295400"/>
            <a:ext cx="1259310" cy="90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990600" y="1905000"/>
            <a:ext cx="13940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059832" y="1905000"/>
            <a:ext cx="33843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059832" y="1828800"/>
            <a:ext cx="33843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990600" y="1828800"/>
            <a:ext cx="13940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152078" y="863025"/>
            <a:ext cx="1219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200" b="1" dirty="0" smtClean="0">
                <a:solidFill>
                  <a:srgbClr val="990033"/>
                </a:solidFill>
                <a:latin typeface="Times New Roman" panose="02020603050405020304" pitchFamily="18" charset="0"/>
              </a:rPr>
              <a:t>Bài 2</a:t>
            </a:r>
            <a:r>
              <a:rPr lang="vi-VN" sz="2800" b="1" dirty="0" smtClean="0">
                <a:solidFill>
                  <a:srgbClr val="990033"/>
                </a:solidFill>
                <a:latin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990033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143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5842"/>
    </mc:Choice>
    <mc:Fallback xmlns="">
      <p:transition spd="slow" advTm="2758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5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grpSp>
        <p:nvGrpSpPr>
          <p:cNvPr id="61456" name="Group 16"/>
          <p:cNvGrpSpPr>
            <a:grpSpLocks/>
          </p:cNvGrpSpPr>
          <p:nvPr/>
        </p:nvGrpSpPr>
        <p:grpSpPr bwMode="auto">
          <a:xfrm>
            <a:off x="372616" y="462155"/>
            <a:ext cx="8686800" cy="2387605"/>
            <a:chOff x="144" y="249"/>
            <a:chExt cx="5472" cy="1504"/>
          </a:xfrm>
        </p:grpSpPr>
        <p:sp>
          <p:nvSpPr>
            <p:cNvPr id="61444" name="AutoShape 4"/>
            <p:cNvSpPr>
              <a:spLocks noChangeArrowheads="1"/>
            </p:cNvSpPr>
            <p:nvPr/>
          </p:nvSpPr>
          <p:spPr bwMode="gray">
            <a:xfrm>
              <a:off x="144" y="618"/>
              <a:ext cx="5472" cy="720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en-US" sz="2800" b="1" dirty="0">
                  <a:latin typeface="Times New Roman" panose="02020603050405020304" pitchFamily="18" charset="0"/>
                </a:rPr>
                <a:t>          </a:t>
              </a:r>
            </a:p>
            <a:p>
              <a:r>
                <a:rPr lang="en-US" sz="2800" b="1" dirty="0">
                  <a:latin typeface="Times New Roman" panose="02020603050405020304" pitchFamily="18" charset="0"/>
                </a:rPr>
                <a:t>        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Mua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5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quả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trứng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hết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5000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đồng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.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Hỏi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nếu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mua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</a:p>
            <a:p>
              <a:r>
                <a:rPr lang="en-US" sz="2800" b="1" dirty="0" smtClean="0">
                  <a:latin typeface="Times New Roman" panose="02020603050405020304" pitchFamily="18" charset="0"/>
                </a:rPr>
                <a:t>3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quả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trứng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như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thế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thì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hết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bao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nhiêu</a:t>
              </a:r>
              <a:r>
                <a:rPr lang="en-US" sz="28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2800" b="1" dirty="0" err="1" smtClean="0">
                  <a:latin typeface="Times New Roman" panose="02020603050405020304" pitchFamily="18" charset="0"/>
                </a:rPr>
                <a:t>tiền</a:t>
              </a:r>
              <a:r>
                <a:rPr lang="en-US" sz="2800" b="1" dirty="0">
                  <a:latin typeface="Times New Roman" panose="02020603050405020304" pitchFamily="18" charset="0"/>
                </a:rPr>
                <a:t>?</a:t>
              </a:r>
            </a:p>
            <a:p>
              <a:endParaRPr lang="en-US" sz="2800" b="1" dirty="0">
                <a:latin typeface="Times New Roman" panose="02020603050405020304" pitchFamily="18" charset="0"/>
              </a:endParaRPr>
            </a:p>
          </p:txBody>
        </p:sp>
        <p:grpSp>
          <p:nvGrpSpPr>
            <p:cNvPr id="61445" name="Group 5"/>
            <p:cNvGrpSpPr>
              <a:grpSpLocks/>
            </p:cNvGrpSpPr>
            <p:nvPr/>
          </p:nvGrpSpPr>
          <p:grpSpPr bwMode="auto">
            <a:xfrm>
              <a:off x="271" y="249"/>
              <a:ext cx="263" cy="1504"/>
              <a:chOff x="367" y="1017"/>
              <a:chExt cx="263" cy="1504"/>
            </a:xfrm>
          </p:grpSpPr>
          <p:grpSp>
            <p:nvGrpSpPr>
              <p:cNvPr id="61446" name="Group 6"/>
              <p:cNvGrpSpPr>
                <a:grpSpLocks/>
              </p:cNvGrpSpPr>
              <p:nvPr/>
            </p:nvGrpSpPr>
            <p:grpSpPr bwMode="auto">
              <a:xfrm>
                <a:off x="367" y="2130"/>
                <a:ext cx="263" cy="391"/>
                <a:chOff x="1047" y="3168"/>
                <a:chExt cx="421" cy="953"/>
              </a:xfrm>
            </p:grpSpPr>
            <p:sp>
              <p:nvSpPr>
                <p:cNvPr id="61448" name="Freeform 8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49" name="Text Box 9"/>
                <p:cNvSpPr txBox="1">
                  <a:spLocks noChangeArrowheads="1"/>
                </p:cNvSpPr>
                <p:nvPr/>
              </p:nvSpPr>
              <p:spPr bwMode="gray">
                <a:xfrm>
                  <a:off x="1282" y="3327"/>
                  <a:ext cx="186" cy="79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61450" name="Text Box 10"/>
              <p:cNvSpPr txBox="1">
                <a:spLocks noChangeArrowheads="1"/>
              </p:cNvSpPr>
              <p:nvPr/>
            </p:nvSpPr>
            <p:spPr bwMode="auto">
              <a:xfrm>
                <a:off x="391" y="1017"/>
                <a:ext cx="19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2800" b="1" dirty="0">
                  <a:solidFill>
                    <a:srgbClr val="990033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61452" name="AutoShape 12"/>
          <p:cNvSpPr>
            <a:spLocks noChangeArrowheads="1"/>
          </p:cNvSpPr>
          <p:nvPr/>
        </p:nvSpPr>
        <p:spPr bwMode="gray">
          <a:xfrm>
            <a:off x="3352122" y="2564904"/>
            <a:ext cx="5791928" cy="3150096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48627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chemeClr val="tx1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800" b="1" i="1" dirty="0" err="1">
                <a:latin typeface="Times New Roman" panose="02020603050405020304" pitchFamily="18" charset="0"/>
              </a:rPr>
              <a:t>Bài</a:t>
            </a:r>
            <a:r>
              <a:rPr lang="en-US" sz="2800" b="1" i="1" dirty="0"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latin typeface="Times New Roman" panose="02020603050405020304" pitchFamily="18" charset="0"/>
              </a:rPr>
              <a:t>giải</a:t>
            </a:r>
            <a:r>
              <a:rPr lang="en-US" sz="2800" b="1" i="1" dirty="0">
                <a:latin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Mua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một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quả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trứng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hết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tiền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là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    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5000 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: 5 = 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1000 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(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đồng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)</a:t>
            </a:r>
          </a:p>
          <a:p>
            <a:pPr algn="ctr"/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Mua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3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quả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trứng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như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thế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hết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tiền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là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:</a:t>
            </a:r>
            <a:endParaRPr lang="en-US" sz="2800" b="1" i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10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00 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x 3  = 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3000 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(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đồng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)</a:t>
            </a:r>
            <a:endParaRPr lang="en-US" sz="2800" b="1" i="1" dirty="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en-US" sz="2800" b="1" i="1" dirty="0" smtClean="0">
                <a:latin typeface="Times New Roman" panose="02020603050405020304" pitchFamily="18" charset="0"/>
              </a:rPr>
              <a:t>  </a:t>
            </a:r>
            <a:r>
              <a:rPr 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Đáp</a:t>
            </a:r>
            <a:r>
              <a:rPr lang="en-US" sz="2800" b="1" i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 b="1" i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:</a:t>
            </a:r>
            <a:r>
              <a:rPr lang="en-US" sz="2800" b="1" i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30</a:t>
            </a:r>
            <a:r>
              <a:rPr lang="en-US" sz="2800" b="1" i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00 </a:t>
            </a:r>
            <a:r>
              <a:rPr lang="en-US" sz="2800" b="1" i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đồng</a:t>
            </a:r>
            <a:endParaRPr lang="en-US" sz="2800" b="1" i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60" name="AutoShape 20"/>
          <p:cNvSpPr>
            <a:spLocks noChangeArrowheads="1"/>
          </p:cNvSpPr>
          <p:nvPr/>
        </p:nvSpPr>
        <p:spPr bwMode="gray">
          <a:xfrm>
            <a:off x="0" y="2851348"/>
            <a:ext cx="3200400" cy="20574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48627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chemeClr val="tx1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r>
              <a:rPr lang="en-US" sz="2800" b="1" i="1" dirty="0">
                <a:solidFill>
                  <a:srgbClr val="003300"/>
                </a:solidFill>
                <a:latin typeface="Times New Roman" panose="02020603050405020304" pitchFamily="18" charset="0"/>
              </a:rPr>
              <a:t>              </a:t>
            </a:r>
            <a:r>
              <a:rPr lang="en-US" sz="2800" b="1" i="1" dirty="0">
                <a:latin typeface="Times New Roman" panose="02020603050405020304" pitchFamily="18" charset="0"/>
              </a:rPr>
              <a:t>Tóm tắt </a:t>
            </a:r>
            <a:endParaRPr lang="en-US" sz="2800" b="1" i="1" dirty="0">
              <a:solidFill>
                <a:srgbClr val="800000"/>
              </a:solidFill>
              <a:latin typeface="Times New Roman" panose="02020603050405020304" pitchFamily="18" charset="0"/>
            </a:endParaRPr>
          </a:p>
          <a:p>
            <a:r>
              <a:rPr lang="en-US" sz="2800" b="1" i="1" dirty="0" smtClean="0">
                <a:solidFill>
                  <a:srgbClr val="800000"/>
                </a:solidFill>
                <a:latin typeface="Times New Roman" panose="02020603050405020304" pitchFamily="18" charset="0"/>
              </a:rPr>
              <a:t>5 </a:t>
            </a:r>
            <a:r>
              <a:rPr lang="en-US" sz="2800" b="1" i="1" dirty="0" err="1" smtClean="0">
                <a:solidFill>
                  <a:srgbClr val="800000"/>
                </a:solidFill>
                <a:latin typeface="Times New Roman" panose="02020603050405020304" pitchFamily="18" charset="0"/>
              </a:rPr>
              <a:t>quả</a:t>
            </a:r>
            <a:r>
              <a:rPr lang="en-US" sz="2800" b="1" i="1" dirty="0" smtClean="0">
                <a:solidFill>
                  <a:srgbClr val="800000"/>
                </a:solidFill>
                <a:latin typeface="Times New Roman" panose="02020603050405020304" pitchFamily="18" charset="0"/>
              </a:rPr>
              <a:t>    </a:t>
            </a:r>
            <a:r>
              <a:rPr lang="en-US" sz="2800" b="1" i="1" dirty="0">
                <a:solidFill>
                  <a:srgbClr val="800000"/>
                </a:solidFill>
                <a:latin typeface="Times New Roman" panose="02020603050405020304" pitchFamily="18" charset="0"/>
              </a:rPr>
              <a:t>:  </a:t>
            </a:r>
            <a:r>
              <a:rPr lang="en-US" sz="2800" b="1" i="1" dirty="0" smtClean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 smtClean="0">
                <a:solidFill>
                  <a:srgbClr val="800000"/>
                </a:solidFill>
                <a:latin typeface="Times New Roman" panose="02020603050405020304" pitchFamily="18" charset="0"/>
              </a:rPr>
              <a:t>5000 </a:t>
            </a:r>
            <a:r>
              <a:rPr lang="en-US" sz="2800" b="1" i="1" dirty="0" err="1" smtClean="0">
                <a:solidFill>
                  <a:srgbClr val="800000"/>
                </a:solidFill>
                <a:latin typeface="Times New Roman" panose="02020603050405020304" pitchFamily="18" charset="0"/>
              </a:rPr>
              <a:t>đồng</a:t>
            </a:r>
            <a:endParaRPr lang="en-US" sz="2800" b="1" i="1" dirty="0">
              <a:solidFill>
                <a:srgbClr val="800000"/>
              </a:solidFill>
              <a:latin typeface="Times New Roman" panose="02020603050405020304" pitchFamily="18" charset="0"/>
            </a:endParaRPr>
          </a:p>
          <a:p>
            <a:r>
              <a:rPr lang="en-US" sz="2800" b="1" i="1" dirty="0" smtClean="0">
                <a:solidFill>
                  <a:srgbClr val="800000"/>
                </a:solidFill>
                <a:latin typeface="Times New Roman" panose="02020603050405020304" pitchFamily="18" charset="0"/>
              </a:rPr>
              <a:t>3 </a:t>
            </a:r>
            <a:r>
              <a:rPr lang="en-US" sz="2800" b="1" i="1" dirty="0" err="1" smtClean="0">
                <a:solidFill>
                  <a:srgbClr val="800000"/>
                </a:solidFill>
                <a:latin typeface="Times New Roman" panose="02020603050405020304" pitchFamily="18" charset="0"/>
              </a:rPr>
              <a:t>quả</a:t>
            </a:r>
            <a:r>
              <a:rPr lang="en-US" sz="2800" b="1" i="1" dirty="0" smtClean="0">
                <a:solidFill>
                  <a:srgbClr val="800000"/>
                </a:solidFill>
                <a:latin typeface="Times New Roman" panose="02020603050405020304" pitchFamily="18" charset="0"/>
              </a:rPr>
              <a:t>    : … </a:t>
            </a:r>
            <a:r>
              <a:rPr lang="en-US" sz="2800" b="1" i="1" dirty="0" err="1" smtClean="0">
                <a:solidFill>
                  <a:srgbClr val="800000"/>
                </a:solidFill>
                <a:latin typeface="Times New Roman" panose="02020603050405020304" pitchFamily="18" charset="0"/>
              </a:rPr>
              <a:t>đồng</a:t>
            </a:r>
            <a:r>
              <a:rPr lang="en-US" sz="2800" b="1" i="1" dirty="0" smtClean="0">
                <a:solidFill>
                  <a:srgbClr val="80000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i="1" dirty="0">
                <a:solidFill>
                  <a:srgbClr val="800000"/>
                </a:solidFill>
                <a:latin typeface="Times New Roman" panose="02020603050405020304" pitchFamily="18" charset="0"/>
              </a:rPr>
              <a:t>?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2133600" y="1619445"/>
            <a:ext cx="1676400" cy="93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648200" y="1600200"/>
            <a:ext cx="1447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98371" y="2056413"/>
            <a:ext cx="625962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228600" y="1152525"/>
            <a:ext cx="1219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800" b="1" dirty="0" smtClean="0">
                <a:solidFill>
                  <a:srgbClr val="990033"/>
                </a:solidFill>
                <a:latin typeface="Times New Roman" panose="02020603050405020304" pitchFamily="18" charset="0"/>
              </a:rPr>
              <a:t>Bài 1:</a:t>
            </a:r>
            <a:endParaRPr lang="en-US" sz="2800" b="1" dirty="0">
              <a:solidFill>
                <a:srgbClr val="990033"/>
              </a:solidFill>
              <a:latin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112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9776"/>
    </mc:Choice>
    <mc:Fallback xmlns="">
      <p:transition spd="slow" advTm="27977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2" grpId="0" animBg="1"/>
      <p:bldP spid="614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www.themegallery.com</a:t>
            </a:r>
          </a:p>
        </p:txBody>
      </p:sp>
      <p:grpSp>
        <p:nvGrpSpPr>
          <p:cNvPr id="59411" name="Group 19"/>
          <p:cNvGrpSpPr>
            <a:grpSpLocks/>
          </p:cNvGrpSpPr>
          <p:nvPr/>
        </p:nvGrpSpPr>
        <p:grpSpPr bwMode="auto">
          <a:xfrm>
            <a:off x="-133350" y="533400"/>
            <a:ext cx="9201150" cy="1600200"/>
            <a:chOff x="288" y="1008"/>
            <a:chExt cx="5556" cy="1008"/>
          </a:xfrm>
        </p:grpSpPr>
        <p:sp>
          <p:nvSpPr>
            <p:cNvPr id="59397" name="AutoShape 5"/>
            <p:cNvSpPr>
              <a:spLocks noChangeArrowheads="1"/>
            </p:cNvSpPr>
            <p:nvPr/>
          </p:nvSpPr>
          <p:spPr bwMode="gray">
            <a:xfrm>
              <a:off x="288" y="1008"/>
              <a:ext cx="5556" cy="1008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en-US" sz="3000" b="1" dirty="0" err="1" smtClean="0">
                  <a:latin typeface="Times New Roman" panose="02020603050405020304" pitchFamily="18" charset="0"/>
                </a:rPr>
                <a:t>Muốn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lát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nền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6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căn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phòng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như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nhau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cần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2550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viên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gạch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.</a:t>
              </a:r>
            </a:p>
            <a:p>
              <a:r>
                <a:rPr lang="en-US" sz="3000" b="1" dirty="0" err="1" smtClean="0">
                  <a:latin typeface="Times New Roman" panose="02020603050405020304" pitchFamily="18" charset="0"/>
                </a:rPr>
                <a:t>Hỏi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muốn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lát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nền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7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căn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phòng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như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thế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cần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bao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nhiêu</a:t>
              </a:r>
              <a:endParaRPr lang="en-US" sz="3000" b="1" dirty="0" smtClean="0">
                <a:latin typeface="Times New Roman" panose="02020603050405020304" pitchFamily="18" charset="0"/>
              </a:endParaRPr>
            </a:p>
            <a:p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viên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 </a:t>
              </a:r>
              <a:r>
                <a:rPr lang="en-US" sz="3000" b="1" dirty="0" err="1" smtClean="0">
                  <a:latin typeface="Times New Roman" panose="02020603050405020304" pitchFamily="18" charset="0"/>
                </a:rPr>
                <a:t>gạch</a:t>
              </a:r>
              <a:r>
                <a:rPr lang="en-US" sz="3000" b="1" dirty="0" smtClean="0">
                  <a:latin typeface="Times New Roman" panose="02020603050405020304" pitchFamily="18" charset="0"/>
                </a:rPr>
                <a:t>?</a:t>
              </a:r>
              <a:endParaRPr lang="en-US" sz="3000" b="1" dirty="0">
                <a:latin typeface="Times New Roman" panose="02020603050405020304" pitchFamily="18" charset="0"/>
              </a:endParaRPr>
            </a:p>
          </p:txBody>
        </p:sp>
        <p:grpSp>
          <p:nvGrpSpPr>
            <p:cNvPr id="59398" name="Group 6"/>
            <p:cNvGrpSpPr>
              <a:grpSpLocks/>
            </p:cNvGrpSpPr>
            <p:nvPr/>
          </p:nvGrpSpPr>
          <p:grpSpPr bwMode="auto">
            <a:xfrm>
              <a:off x="366" y="1344"/>
              <a:ext cx="306" cy="410"/>
              <a:chOff x="366" y="2112"/>
              <a:chExt cx="306" cy="410"/>
            </a:xfrm>
          </p:grpSpPr>
          <p:grpSp>
            <p:nvGrpSpPr>
              <p:cNvPr id="59399" name="Group 7"/>
              <p:cNvGrpSpPr>
                <a:grpSpLocks/>
              </p:cNvGrpSpPr>
              <p:nvPr/>
            </p:nvGrpSpPr>
            <p:grpSpPr bwMode="auto">
              <a:xfrm>
                <a:off x="366" y="2131"/>
                <a:ext cx="263" cy="391"/>
                <a:chOff x="1047" y="3168"/>
                <a:chExt cx="421" cy="953"/>
              </a:xfrm>
            </p:grpSpPr>
            <p:sp>
              <p:nvSpPr>
                <p:cNvPr id="59401" name="Freeform 9"/>
                <p:cNvSpPr>
                  <a:spLocks/>
                </p:cNvSpPr>
                <p:nvPr/>
              </p:nvSpPr>
              <p:spPr bwMode="gray">
                <a:xfrm>
                  <a:off x="1047" y="3168"/>
                  <a:ext cx="383" cy="373"/>
                </a:xfrm>
                <a:custGeom>
                  <a:avLst/>
                  <a:gdLst>
                    <a:gd name="T0" fmla="*/ 118 w 596"/>
                    <a:gd name="T1" fmla="*/ 0 h 598"/>
                    <a:gd name="T2" fmla="*/ 0 w 596"/>
                    <a:gd name="T3" fmla="*/ 118 h 598"/>
                    <a:gd name="T4" fmla="*/ 0 w 596"/>
                    <a:gd name="T5" fmla="*/ 589 h 598"/>
                    <a:gd name="T6" fmla="*/ 161 w 596"/>
                    <a:gd name="T7" fmla="*/ 174 h 598"/>
                    <a:gd name="T8" fmla="*/ 589 w 596"/>
                    <a:gd name="T9" fmla="*/ 0 h 598"/>
                    <a:gd name="T10" fmla="*/ 118 w 596"/>
                    <a:gd name="T11" fmla="*/ 0 h 5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96" h="598">
                      <a:moveTo>
                        <a:pt x="118" y="0"/>
                      </a:moveTo>
                      <a:cubicBezTo>
                        <a:pt x="53" y="0"/>
                        <a:pt x="0" y="53"/>
                        <a:pt x="0" y="118"/>
                      </a:cubicBezTo>
                      <a:lnTo>
                        <a:pt x="0" y="589"/>
                      </a:lnTo>
                      <a:cubicBezTo>
                        <a:pt x="27" y="598"/>
                        <a:pt x="12" y="309"/>
                        <a:pt x="161" y="174"/>
                      </a:cubicBezTo>
                      <a:cubicBezTo>
                        <a:pt x="310" y="39"/>
                        <a:pt x="596" y="29"/>
                        <a:pt x="589" y="0"/>
                      </a:cubicBezTo>
                      <a:lnTo>
                        <a:pt x="118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2">
                        <a:gamma/>
                        <a:tint val="48627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02" name="Text Box 10"/>
                <p:cNvSpPr txBox="1">
                  <a:spLocks noChangeArrowheads="1"/>
                </p:cNvSpPr>
                <p:nvPr/>
              </p:nvSpPr>
              <p:spPr bwMode="gray">
                <a:xfrm>
                  <a:off x="1282" y="3327"/>
                  <a:ext cx="186" cy="79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dist="35921" dir="2700000" algn="ctr" rotWithShape="0">
                    <a:schemeClr val="tx1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 eaLnBrk="0" hangingPunct="0"/>
                  <a:endParaRPr lang="en-US" sz="280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endParaRPr>
                </a:p>
              </p:txBody>
            </p:sp>
          </p:grpSp>
          <p:sp>
            <p:nvSpPr>
              <p:cNvPr id="59403" name="Text Box 11"/>
              <p:cNvSpPr txBox="1">
                <a:spLocks noChangeArrowheads="1"/>
              </p:cNvSpPr>
              <p:nvPr/>
            </p:nvSpPr>
            <p:spPr bwMode="auto">
              <a:xfrm>
                <a:off x="480" y="2112"/>
                <a:ext cx="19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 sz="2800" b="1" dirty="0">
                  <a:solidFill>
                    <a:srgbClr val="990033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9404" name="Group 12"/>
          <p:cNvGrpSpPr>
            <a:grpSpLocks/>
          </p:cNvGrpSpPr>
          <p:nvPr/>
        </p:nvGrpSpPr>
        <p:grpSpPr bwMode="auto">
          <a:xfrm>
            <a:off x="838201" y="3586164"/>
            <a:ext cx="8197850" cy="3119438"/>
            <a:chOff x="-672" y="2307"/>
            <a:chExt cx="5164" cy="1965"/>
          </a:xfrm>
        </p:grpSpPr>
        <p:sp>
          <p:nvSpPr>
            <p:cNvPr id="59405" name="AutoShape 13"/>
            <p:cNvSpPr>
              <a:spLocks noChangeArrowheads="1"/>
            </p:cNvSpPr>
            <p:nvPr/>
          </p:nvSpPr>
          <p:spPr bwMode="gray">
            <a:xfrm>
              <a:off x="-672" y="2307"/>
              <a:ext cx="5164" cy="1965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48627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000" b="1" dirty="0">
                  <a:latin typeface="Times New Roman" panose="02020603050405020304" pitchFamily="18" charset="0"/>
                </a:rPr>
                <a:t>          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Bài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giải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:</a:t>
              </a:r>
            </a:p>
            <a:p>
              <a:pPr algn="ctr"/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Lát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một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căn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phòng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cần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gạch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là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:</a:t>
              </a:r>
            </a:p>
            <a:p>
              <a:pPr algn="ctr"/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2550 : 6 = 425 (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viên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)</a:t>
              </a:r>
              <a:endParaRPr lang="en-US" sz="3000" b="1" i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  <a:p>
              <a:pPr algn="ctr"/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L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át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7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căn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phòng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cần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gạch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là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:</a:t>
              </a:r>
            </a:p>
            <a:p>
              <a:pPr algn="ctr"/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   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425 x 7 = 2975 (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viên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)</a:t>
              </a:r>
              <a:endParaRPr lang="en-US" sz="3000" b="1" i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  <a:p>
              <a:pPr algn="ctr"/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            Đáp </a:t>
              </a:r>
              <a:r>
                <a:rPr lang="en-US" sz="3000" b="1" i="1" dirty="0" err="1">
                  <a:solidFill>
                    <a:srgbClr val="0000FF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sz="3000" b="1" i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:2975 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viên</a:t>
              </a:r>
              <a:r>
                <a:rPr lang="en-US" sz="3000" b="1" i="1" dirty="0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3000" b="1" i="1" dirty="0" err="1" smtClean="0">
                  <a:solidFill>
                    <a:srgbClr val="0000FF"/>
                  </a:solidFill>
                  <a:latin typeface="Times New Roman" panose="02020603050405020304" pitchFamily="18" charset="0"/>
                </a:rPr>
                <a:t>gạch</a:t>
              </a:r>
              <a:endParaRPr lang="en-US" sz="3000" b="1" i="1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9406" name="Text Box 14"/>
            <p:cNvSpPr txBox="1">
              <a:spLocks noChangeArrowheads="1"/>
            </p:cNvSpPr>
            <p:nvPr/>
          </p:nvSpPr>
          <p:spPr bwMode="auto">
            <a:xfrm>
              <a:off x="2120" y="3248"/>
              <a:ext cx="240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en-US" sz="3200" b="1">
                  <a:solidFill>
                    <a:srgbClr val="000000"/>
                  </a:solidFill>
                  <a:latin typeface="VNtimes New Roman" panose="020B7200000000000000" pitchFamily="34" charset="0"/>
                  <a:sym typeface="Symbol" panose="05050102010706020507" pitchFamily="18" charset="2"/>
                </a:rPr>
                <a:t>  </a:t>
              </a:r>
              <a:r>
                <a:rPr lang="en-US" sz="3200" b="1">
                  <a:latin typeface="VNtimes New Roman" panose="020B7200000000000000" pitchFamily="34" charset="0"/>
                  <a:sym typeface="Symbol" panose="05050102010706020507" pitchFamily="18" charset="2"/>
                </a:rPr>
                <a:t> </a:t>
              </a:r>
              <a:r>
                <a:rPr lang="en-US" sz="2800" b="1">
                  <a:latin typeface="VNtimes New Roman" panose="020B7200000000000000" pitchFamily="34" charset="0"/>
                  <a:sym typeface="Symbol" panose="05050102010706020507" pitchFamily="18" charset="2"/>
                </a:rPr>
                <a:t>   </a:t>
              </a:r>
            </a:p>
            <a:p>
              <a:endParaRPr lang="en-US" sz="280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59409" name="AutoShape 17"/>
          <p:cNvSpPr>
            <a:spLocks noChangeArrowheads="1"/>
          </p:cNvSpPr>
          <p:nvPr/>
        </p:nvSpPr>
        <p:spPr bwMode="gray">
          <a:xfrm>
            <a:off x="72480" y="2362200"/>
            <a:ext cx="3563416" cy="144780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rgbClr val="DDDDDD"/>
              </a:gs>
              <a:gs pos="50000">
                <a:srgbClr val="DDDDDD">
                  <a:gamma/>
                  <a:tint val="48627"/>
                  <a:invGamma/>
                </a:srgbClr>
              </a:gs>
              <a:gs pos="100000">
                <a:srgbClr val="DDDDDD"/>
              </a:gs>
            </a:gsLst>
            <a:lin ang="2700000" scaled="1"/>
          </a:gradFill>
          <a:ln w="38100">
            <a:solidFill>
              <a:srgbClr val="800000"/>
            </a:solidFill>
            <a:round/>
            <a:headEnd/>
            <a:tailEnd/>
          </a:ln>
          <a:effectLst>
            <a:outerShdw dist="135003" dir="2928844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2700" b="1" i="1" dirty="0">
                <a:latin typeface="Times New Roman" panose="02020603050405020304" pitchFamily="18" charset="0"/>
              </a:rPr>
              <a:t>Tóm tắt:</a:t>
            </a:r>
          </a:p>
          <a:p>
            <a:pPr algn="ctr"/>
            <a:r>
              <a:rPr lang="en-US" sz="2700" b="1" i="1" dirty="0" smtClean="0">
                <a:latin typeface="Times New Roman" panose="02020603050405020304" pitchFamily="18" charset="0"/>
              </a:rPr>
              <a:t>6 </a:t>
            </a:r>
            <a:r>
              <a:rPr lang="en-US" sz="2700" b="1" i="1" dirty="0" err="1" smtClean="0">
                <a:latin typeface="Times New Roman" panose="02020603050405020304" pitchFamily="18" charset="0"/>
              </a:rPr>
              <a:t>phòng</a:t>
            </a:r>
            <a:r>
              <a:rPr lang="en-US" sz="2700" b="1" i="1" dirty="0" smtClean="0">
                <a:latin typeface="Times New Roman" panose="02020603050405020304" pitchFamily="18" charset="0"/>
              </a:rPr>
              <a:t> </a:t>
            </a:r>
            <a:r>
              <a:rPr lang="en-US" sz="2700" b="1" i="1" dirty="0">
                <a:latin typeface="Times New Roman" panose="02020603050405020304" pitchFamily="18" charset="0"/>
              </a:rPr>
              <a:t>: </a:t>
            </a:r>
            <a:r>
              <a:rPr lang="en-US" sz="2700" b="1" i="1" dirty="0" smtClean="0">
                <a:latin typeface="Times New Roman" panose="02020603050405020304" pitchFamily="18" charset="0"/>
              </a:rPr>
              <a:t>2550 </a:t>
            </a:r>
            <a:r>
              <a:rPr lang="en-US" sz="2700" b="1" i="1" dirty="0" err="1" smtClean="0">
                <a:latin typeface="Times New Roman" panose="02020603050405020304" pitchFamily="18" charset="0"/>
              </a:rPr>
              <a:t>viên</a:t>
            </a:r>
            <a:r>
              <a:rPr lang="en-US" sz="2700" b="1" i="1" dirty="0" smtClean="0">
                <a:latin typeface="Times New Roman" panose="02020603050405020304" pitchFamily="18" charset="0"/>
              </a:rPr>
              <a:t> </a:t>
            </a:r>
            <a:r>
              <a:rPr lang="en-US" sz="2700" b="1" i="1" dirty="0" err="1" smtClean="0">
                <a:latin typeface="Times New Roman" panose="02020603050405020304" pitchFamily="18" charset="0"/>
              </a:rPr>
              <a:t>gạch</a:t>
            </a:r>
            <a:endParaRPr lang="en-US" sz="2700" b="1" i="1" dirty="0">
              <a:latin typeface="Times New Roman" panose="02020603050405020304" pitchFamily="18" charset="0"/>
            </a:endParaRPr>
          </a:p>
          <a:p>
            <a:pPr algn="ctr"/>
            <a:r>
              <a:rPr lang="en-US" sz="2700" b="1" i="1" dirty="0" smtClean="0">
                <a:latin typeface="Times New Roman" panose="02020603050405020304" pitchFamily="18" charset="0"/>
              </a:rPr>
              <a:t>7 </a:t>
            </a:r>
            <a:r>
              <a:rPr lang="en-US" sz="2700" b="1" i="1" dirty="0" err="1" smtClean="0">
                <a:latin typeface="Times New Roman" panose="02020603050405020304" pitchFamily="18" charset="0"/>
              </a:rPr>
              <a:t>phòng</a:t>
            </a:r>
            <a:r>
              <a:rPr lang="en-US" sz="2700" b="1" i="1" dirty="0" smtClean="0">
                <a:latin typeface="Times New Roman" panose="02020603050405020304" pitchFamily="18" charset="0"/>
              </a:rPr>
              <a:t>: …</a:t>
            </a:r>
            <a:r>
              <a:rPr lang="en-US" sz="2700" b="1" i="1" dirty="0" err="1" smtClean="0">
                <a:latin typeface="Times New Roman" panose="02020603050405020304" pitchFamily="18" charset="0"/>
              </a:rPr>
              <a:t>viên</a:t>
            </a:r>
            <a:r>
              <a:rPr lang="en-US" sz="2700" b="1" i="1" dirty="0" smtClean="0">
                <a:latin typeface="Times New Roman" panose="02020603050405020304" pitchFamily="18" charset="0"/>
              </a:rPr>
              <a:t> </a:t>
            </a:r>
            <a:r>
              <a:rPr lang="en-US" sz="2700" b="1" i="1" dirty="0" err="1" smtClean="0">
                <a:latin typeface="Times New Roman" panose="02020603050405020304" pitchFamily="18" charset="0"/>
              </a:rPr>
              <a:t>gạch</a:t>
            </a:r>
            <a:r>
              <a:rPr lang="en-US" sz="2700" b="1" i="1" dirty="0" smtClean="0">
                <a:latin typeface="Times New Roman" panose="02020603050405020304" pitchFamily="18" charset="0"/>
              </a:rPr>
              <a:t>?</a:t>
            </a:r>
            <a:endParaRPr lang="en-US" sz="2700" b="1" i="1" dirty="0">
              <a:latin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209800" y="1081881"/>
            <a:ext cx="20768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589290" y="1066800"/>
            <a:ext cx="2402310" cy="90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971800" y="1524000"/>
            <a:ext cx="196532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086600" y="1524000"/>
            <a:ext cx="149361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7086600" y="1600200"/>
            <a:ext cx="1493611" cy="142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048000" y="1600200"/>
            <a:ext cx="188912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76200" y="0"/>
            <a:ext cx="1219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3200" b="1" dirty="0" smtClean="0">
                <a:solidFill>
                  <a:srgbClr val="990033"/>
                </a:solidFill>
                <a:latin typeface="Times New Roman" panose="02020603050405020304" pitchFamily="18" charset="0"/>
              </a:rPr>
              <a:t>Bài 2:</a:t>
            </a:r>
            <a:endParaRPr lang="en-US" sz="3200" b="1" dirty="0">
              <a:solidFill>
                <a:srgbClr val="990033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228600" y="1981200"/>
            <a:ext cx="1493611" cy="142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228600" y="2057400"/>
            <a:ext cx="1493611" cy="1428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383164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5842"/>
    </mc:Choice>
    <mc:Fallback xmlns="">
      <p:transition spd="slow" advTm="2758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9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2800" b="1"/>
          </a:p>
        </p:txBody>
      </p:sp>
      <p:sp>
        <p:nvSpPr>
          <p:cNvPr id="12294" name="Text Box 12"/>
          <p:cNvSpPr txBox="1">
            <a:spLocks noChangeArrowheads="1"/>
          </p:cNvSpPr>
          <p:nvPr/>
        </p:nvSpPr>
        <p:spPr bwMode="auto">
          <a:xfrm>
            <a:off x="1676400" y="1905000"/>
            <a:ext cx="1168400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vi-VN" sz="1600" b="1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295" name="AutoShape 28"/>
          <p:cNvSpPr>
            <a:spLocks noChangeArrowheads="1"/>
          </p:cNvSpPr>
          <p:nvPr/>
        </p:nvSpPr>
        <p:spPr bwMode="auto">
          <a:xfrm>
            <a:off x="304800" y="1692275"/>
            <a:ext cx="8382000" cy="3870325"/>
          </a:xfrm>
          <a:prstGeom prst="horizontalScroll">
            <a:avLst>
              <a:gd name="adj" fmla="val 12500"/>
            </a:avLst>
          </a:prstGeom>
          <a:solidFill>
            <a:srgbClr val="EEFBA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296" name="Text Box 29"/>
          <p:cNvSpPr txBox="1">
            <a:spLocks noChangeArrowheads="1"/>
          </p:cNvSpPr>
          <p:nvPr/>
        </p:nvSpPr>
        <p:spPr bwMode="auto">
          <a:xfrm>
            <a:off x="838200" y="2362200"/>
            <a:ext cx="6705600" cy="8302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  <a:defRPr/>
            </a:pPr>
            <a:r>
              <a:rPr lang="en-US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G</a:t>
            </a:r>
            <a:r>
              <a:rPr lang="en-US" b="1" dirty="0" err="1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iải</a:t>
            </a:r>
            <a:r>
              <a:rPr lang="en-US" b="1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“</a:t>
            </a:r>
            <a:r>
              <a:rPr lang="en-US" b="1" dirty="0" err="1">
                <a:solidFill>
                  <a:srgbClr val="FF0000"/>
                </a:solidFill>
              </a:rPr>
              <a:t>Bài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toán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liên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quan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đến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rút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về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đơn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vị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“ </a:t>
            </a:r>
            <a:r>
              <a:rPr lang="en-US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thường</a:t>
            </a:r>
            <a:r>
              <a:rPr lang="en-US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tiến</a:t>
            </a:r>
            <a:r>
              <a:rPr lang="en-US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hành</a:t>
            </a:r>
            <a:r>
              <a:rPr lang="en-US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95000"/>
                    <a:lumOff val="5000"/>
                  </a:schemeClr>
                </a:solidFill>
              </a:rPr>
              <a:t>theo</a:t>
            </a:r>
            <a:r>
              <a:rPr lang="en-US" b="1" dirty="0">
                <a:solidFill>
                  <a:schemeClr val="tx2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2 </a:t>
            </a:r>
            <a:r>
              <a:rPr lang="en-US" b="1" dirty="0" err="1">
                <a:solidFill>
                  <a:srgbClr val="FF0000"/>
                </a:solidFill>
              </a:rPr>
              <a:t>bước</a:t>
            </a:r>
            <a:r>
              <a:rPr lang="en-US" b="1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0247" name="Text Box 30"/>
          <p:cNvSpPr txBox="1">
            <a:spLocks noChangeArrowheads="1"/>
          </p:cNvSpPr>
          <p:nvPr/>
        </p:nvSpPr>
        <p:spPr bwMode="auto">
          <a:xfrm>
            <a:off x="609600" y="3397250"/>
            <a:ext cx="7772400" cy="86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en-US" b="1" dirty="0">
                <a:solidFill>
                  <a:srgbClr val="0033CC"/>
                </a:solidFill>
              </a:rPr>
              <a:t> - </a:t>
            </a:r>
            <a:r>
              <a:rPr lang="en-US" altLang="en-US" b="1" dirty="0" err="1">
                <a:solidFill>
                  <a:srgbClr val="0033CC"/>
                </a:solidFill>
              </a:rPr>
              <a:t>Bước</a:t>
            </a:r>
            <a:r>
              <a:rPr lang="en-US" altLang="en-US" b="1" dirty="0">
                <a:solidFill>
                  <a:srgbClr val="0033CC"/>
                </a:solidFill>
              </a:rPr>
              <a:t> 1: </a:t>
            </a:r>
            <a:r>
              <a:rPr lang="en-US" altLang="en-US" b="1" dirty="0" err="1">
                <a:solidFill>
                  <a:srgbClr val="0033CC"/>
                </a:solidFill>
              </a:rPr>
              <a:t>Tìm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giá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trị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một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phần</a:t>
            </a:r>
            <a:r>
              <a:rPr lang="en-US" altLang="en-US" b="1" dirty="0">
                <a:solidFill>
                  <a:srgbClr val="0033CC"/>
                </a:solidFill>
              </a:rPr>
              <a:t> (</a:t>
            </a:r>
            <a:r>
              <a:rPr lang="en-US" altLang="en-US" b="1" dirty="0" err="1">
                <a:solidFill>
                  <a:srgbClr val="0033CC"/>
                </a:solidFill>
              </a:rPr>
              <a:t>thực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hiện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</a:rPr>
              <a:t>phép</a:t>
            </a:r>
            <a:r>
              <a:rPr lang="en-US" altLang="en-US" b="1" dirty="0">
                <a:solidFill>
                  <a:srgbClr val="FF0000"/>
                </a:solidFill>
              </a:rPr>
              <a:t>  chia</a:t>
            </a:r>
            <a:r>
              <a:rPr lang="en-US" altLang="en-US" b="1" dirty="0">
                <a:solidFill>
                  <a:srgbClr val="0033CC"/>
                </a:solidFill>
              </a:rPr>
              <a:t>)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dirty="0">
                <a:solidFill>
                  <a:srgbClr val="0033CC"/>
                </a:solidFill>
              </a:rPr>
              <a:t>                    </a:t>
            </a:r>
            <a:r>
              <a:rPr lang="en-US" altLang="en-US" b="1" dirty="0">
                <a:solidFill>
                  <a:srgbClr val="0033CC"/>
                </a:solidFill>
              </a:rPr>
              <a:t>B</a:t>
            </a:r>
            <a:r>
              <a:rPr lang="vi-VN" altLang="en-US" b="1" dirty="0">
                <a:solidFill>
                  <a:srgbClr val="0033CC"/>
                </a:solidFill>
              </a:rPr>
              <a:t>ư</a:t>
            </a:r>
            <a:r>
              <a:rPr lang="en-US" altLang="en-US" b="1" dirty="0" err="1">
                <a:solidFill>
                  <a:srgbClr val="0033CC"/>
                </a:solidFill>
              </a:rPr>
              <a:t>ớc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rút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về</a:t>
            </a:r>
            <a:r>
              <a:rPr lang="en-US" altLang="en-US" b="1" dirty="0">
                <a:solidFill>
                  <a:srgbClr val="0033CC"/>
                </a:solidFill>
              </a:rPr>
              <a:t> đ</a:t>
            </a:r>
            <a:r>
              <a:rPr lang="vi-VN" altLang="en-US" b="1" dirty="0">
                <a:solidFill>
                  <a:srgbClr val="0033CC"/>
                </a:solidFill>
              </a:rPr>
              <a:t>ơ</a:t>
            </a:r>
            <a:r>
              <a:rPr lang="en-US" altLang="en-US" b="1" dirty="0">
                <a:solidFill>
                  <a:srgbClr val="0033CC"/>
                </a:solidFill>
              </a:rPr>
              <a:t>n </a:t>
            </a:r>
            <a:r>
              <a:rPr lang="en-US" altLang="en-US" b="1" dirty="0" err="1">
                <a:solidFill>
                  <a:srgbClr val="0033CC"/>
                </a:solidFill>
              </a:rPr>
              <a:t>vị</a:t>
            </a:r>
            <a:endParaRPr lang="en-US" altLang="en-US" b="1" dirty="0">
              <a:solidFill>
                <a:srgbClr val="0033CC"/>
              </a:solidFill>
            </a:endParaRPr>
          </a:p>
        </p:txBody>
      </p:sp>
      <p:sp>
        <p:nvSpPr>
          <p:cNvPr id="10248" name="Text Box 31"/>
          <p:cNvSpPr txBox="1">
            <a:spLocks noChangeArrowheads="1"/>
          </p:cNvSpPr>
          <p:nvPr/>
        </p:nvSpPr>
        <p:spPr bwMode="auto">
          <a:xfrm>
            <a:off x="609600" y="4191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en-US" altLang="en-US" b="1" dirty="0">
                <a:solidFill>
                  <a:srgbClr val="0033CC"/>
                </a:solidFill>
              </a:rPr>
              <a:t> - </a:t>
            </a:r>
            <a:r>
              <a:rPr lang="en-US" altLang="en-US" b="1" dirty="0" err="1">
                <a:solidFill>
                  <a:srgbClr val="0033CC"/>
                </a:solidFill>
              </a:rPr>
              <a:t>Bước</a:t>
            </a:r>
            <a:r>
              <a:rPr lang="en-US" altLang="en-US" b="1" dirty="0">
                <a:solidFill>
                  <a:srgbClr val="0033CC"/>
                </a:solidFill>
              </a:rPr>
              <a:t> 2:Tìm </a:t>
            </a:r>
            <a:r>
              <a:rPr lang="en-US" altLang="en-US" b="1" dirty="0" err="1">
                <a:solidFill>
                  <a:srgbClr val="0033CC"/>
                </a:solidFill>
              </a:rPr>
              <a:t>giá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trị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nhiều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phần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đó</a:t>
            </a:r>
            <a:r>
              <a:rPr lang="en-US" altLang="en-US" b="1" dirty="0">
                <a:solidFill>
                  <a:srgbClr val="0033CC"/>
                </a:solidFill>
              </a:rPr>
              <a:t> (</a:t>
            </a:r>
            <a:r>
              <a:rPr lang="en-US" altLang="en-US" b="1" dirty="0" err="1">
                <a:solidFill>
                  <a:srgbClr val="0033CC"/>
                </a:solidFill>
              </a:rPr>
              <a:t>thực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0033CC"/>
                </a:solidFill>
              </a:rPr>
              <a:t>hiện</a:t>
            </a:r>
            <a:r>
              <a:rPr lang="en-US" altLang="en-US" b="1" dirty="0">
                <a:solidFill>
                  <a:srgbClr val="0033CC"/>
                </a:solidFill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</a:rPr>
              <a:t>phép</a:t>
            </a:r>
            <a:r>
              <a:rPr lang="en-US" altLang="en-US" b="1" dirty="0">
                <a:solidFill>
                  <a:srgbClr val="FF0000"/>
                </a:solidFill>
              </a:rPr>
              <a:t>  </a:t>
            </a:r>
            <a:r>
              <a:rPr lang="en-US" altLang="en-US" b="1" dirty="0" err="1">
                <a:solidFill>
                  <a:srgbClr val="FF0000"/>
                </a:solidFill>
              </a:rPr>
              <a:t>nhân</a:t>
            </a:r>
            <a:r>
              <a:rPr lang="en-US" altLang="en-US" b="1" dirty="0">
                <a:solidFill>
                  <a:srgbClr val="0033CC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593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3124200"/>
            <a:ext cx="85344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</a:rPr>
              <a:t>Ôn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lại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cách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giải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bài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toán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liên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quan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đến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rút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về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đơn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vị</a:t>
            </a:r>
            <a:r>
              <a:rPr lang="en-US" sz="4000" dirty="0" smtClean="0">
                <a:solidFill>
                  <a:schemeClr val="tx1"/>
                </a:solidFill>
              </a:rPr>
              <a:t>.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</a:rPr>
              <a:t>Hoàn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thành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vở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bài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tập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Toán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- </a:t>
            </a:r>
            <a:r>
              <a:rPr lang="en-US" sz="4000" dirty="0" err="1" smtClean="0">
                <a:solidFill>
                  <a:schemeClr val="tx1"/>
                </a:solidFill>
              </a:rPr>
              <a:t>Chuẩn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bị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bài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sau</a:t>
            </a:r>
            <a:r>
              <a:rPr lang="en-US" sz="4000" dirty="0" smtClean="0">
                <a:solidFill>
                  <a:schemeClr val="tx1"/>
                </a:solidFill>
              </a:rPr>
              <a:t>: 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Tiền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</a:rPr>
              <a:t>Việt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>
                <a:solidFill>
                  <a:schemeClr val="tx1"/>
                </a:solidFill>
              </a:rPr>
              <a:t>N</a:t>
            </a:r>
            <a:r>
              <a:rPr lang="en-US" sz="4000" dirty="0" smtClean="0">
                <a:solidFill>
                  <a:schemeClr val="tx1"/>
                </a:solidFill>
              </a:rPr>
              <a:t>am</a:t>
            </a:r>
            <a:r>
              <a:rPr lang="en-US" dirty="0" smtClean="0"/>
              <a:t/>
            </a:r>
            <a:br>
              <a:rPr lang="en-US" dirty="0" smtClean="0"/>
            </a:b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1447800" y="76200"/>
            <a:ext cx="7391400" cy="1066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 err="1" smtClean="0">
                <a:solidFill>
                  <a:srgbClr val="FF0000"/>
                </a:solidFill>
              </a:rPr>
              <a:t>Dặn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dò</a:t>
            </a:r>
            <a:endParaRPr lang="en-US" sz="4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56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5651485f370a057a32c5faf8cde884e561b1d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1|50.8|9.5|11.8|2.1|57.2|46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6|83.5|21.6|57.9|2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1|50.8|9.5|11.8|2.1|57.2|46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2805</TotalTime>
  <Words>560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Calibri</vt:lpstr>
      <vt:lpstr>Lucida Sans Unicode</vt:lpstr>
      <vt:lpstr>Symbol</vt:lpstr>
      <vt:lpstr>Times New Roman</vt:lpstr>
      <vt:lpstr>Verdana</vt:lpstr>
      <vt:lpstr>VNI Times</vt:lpstr>
      <vt:lpstr>VNtimes New Roman</vt:lpstr>
      <vt:lpstr>Wingdings</vt:lpstr>
      <vt:lpstr>Wingdings 2</vt:lpstr>
      <vt:lpstr>Wingdings 3</vt:lpstr>
      <vt:lpstr>Concourse</vt:lpstr>
      <vt:lpstr>PowerPoint Presentation</vt:lpstr>
      <vt:lpstr>Thứ tư ngày 9 tháng 3 năm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- Ôn lại cách giải bài toán liên quan đến rút về đơn vị.  - Hoàn thành vở bài tập Toán - Chuẩn bị bài sau:  Tiền Việt Nam </vt:lpstr>
      <vt:lpstr>PowerPoint Presentation</vt:lpstr>
    </vt:vector>
  </TitlesOfParts>
  <Company>ITQuangNam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Root</dc:creator>
  <cp:lastModifiedBy>AutoBVT</cp:lastModifiedBy>
  <cp:revision>365</cp:revision>
  <dcterms:created xsi:type="dcterms:W3CDTF">2011-01-16T18:54:55Z</dcterms:created>
  <dcterms:modified xsi:type="dcterms:W3CDTF">2022-03-02T09:46:22Z</dcterms:modified>
</cp:coreProperties>
</file>