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58" r:id="rId4"/>
    <p:sldId id="273" r:id="rId5"/>
    <p:sldId id="272" r:id="rId6"/>
    <p:sldId id="274" r:id="rId7"/>
    <p:sldId id="261" r:id="rId8"/>
    <p:sldId id="267" r:id="rId9"/>
    <p:sldId id="262" r:id="rId10"/>
    <p:sldId id="263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335DB-4D7E-412F-9F87-325EE9F5882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9338-8118-47EA-B669-27F0FF4D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C1470E-7936-4CCD-8AF9-43191597F840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228600"/>
            <a:ext cx="83820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fld id="{F5C7204F-47D7-4DF6-A838-142AC2A58B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A993A-54A2-40DD-B6BF-D4EBB37F8937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5.jpe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7379494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TextBox 3"/>
          <p:cNvSpPr txBox="1">
            <a:spLocks noChangeArrowheads="1"/>
          </p:cNvSpPr>
          <p:nvPr/>
        </p:nvSpPr>
        <p:spPr bwMode="auto">
          <a:xfrm>
            <a:off x="1143000" y="1222773"/>
            <a:ext cx="7258050" cy="496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5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5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5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405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405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Toán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405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40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27</a:t>
            </a:r>
            <a:endParaRPr lang="en-US" sz="405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sz="27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 100 000 – LUYỆN TẬP                    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z="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9307493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424940" y="86283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7000 </a:t>
            </a:r>
            <a:r>
              <a:rPr lang="en-US" sz="3200" b="1" dirty="0" err="1">
                <a:latin typeface="Times New Roman" pitchFamily="18" charset="0"/>
              </a:rPr>
              <a:t>chỗ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ngồi</a:t>
            </a:r>
            <a:r>
              <a:rPr lang="en-US" sz="3200" b="1" dirty="0">
                <a:latin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5000 </a:t>
            </a:r>
            <a:r>
              <a:rPr lang="en-US" sz="3200" b="1" dirty="0" err="1">
                <a:latin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bóng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đá</a:t>
            </a:r>
            <a:r>
              <a:rPr lang="en-US" sz="3200" b="1" dirty="0">
                <a:latin typeface="Times New Roman" pitchFamily="18" charset="0"/>
              </a:rPr>
              <a:t> . </a:t>
            </a:r>
            <a:r>
              <a:rPr lang="en-US" sz="3200" b="1" dirty="0" err="1">
                <a:latin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chỗ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ngồi</a:t>
            </a:r>
            <a:r>
              <a:rPr lang="en-US" sz="3200" b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228600"/>
            <a:ext cx="685800" cy="749301"/>
            <a:chOff x="336" y="1122"/>
            <a:chExt cx="480" cy="47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36" y="1141"/>
              <a:ext cx="480" cy="453"/>
              <a:chOff x="999" y="3120"/>
              <a:chExt cx="768" cy="1104"/>
            </a:xfrm>
          </p:grpSpPr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7357" name="Text Box 13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8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32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480" y="1122"/>
              <a:ext cx="19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80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7359" name="AutoShape 15"/>
          <p:cNvSpPr>
            <a:spLocks noChangeArrowheads="1"/>
          </p:cNvSpPr>
          <p:nvPr/>
        </p:nvSpPr>
        <p:spPr bwMode="gray">
          <a:xfrm>
            <a:off x="3787140" y="4001348"/>
            <a:ext cx="5257800" cy="2743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chưa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7000 – 5000 = 2000 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3200" b="1" dirty="0" err="1">
                <a:latin typeface="Times New Roman" pitchFamily="18" charset="0"/>
              </a:rPr>
              <a:t>c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gray">
          <a:xfrm>
            <a:off x="30707" y="2108152"/>
            <a:ext cx="4876800" cy="2743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Tóm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tắt</a:t>
            </a:r>
            <a:endParaRPr lang="en-US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   7000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:     5000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:    …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</a:rPr>
              <a:t>c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?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17526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vi-VN" kern="0">
              <a:solidFill>
                <a:srgbClr val="FFFFFF"/>
              </a:solidFill>
            </a:endParaRPr>
          </a:p>
        </p:txBody>
      </p:sp>
      <p:pic>
        <p:nvPicPr>
          <p:cNvPr id="9" name="Picture 6" descr="CAUYK58M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048000"/>
            <a:ext cx="2752725" cy="3429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OA HỒNG Đ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25908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OA HỒNG VÀ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25146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28600" y="381000"/>
            <a:ext cx="8458200" cy="1636713"/>
          </a:xfrm>
          <a:prstGeom prst="flowChartAlternateProcess">
            <a:avLst/>
          </a:prstGeom>
          <a:solidFill>
            <a:srgbClr val="CCFFFF"/>
          </a:solidFill>
          <a:ln w="76200" cmpd="tri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 chọn bông hoa màu gì?</a:t>
            </a:r>
          </a:p>
        </p:txBody>
      </p:sp>
    </p:spTree>
    <p:extLst>
      <p:ext uri="{BB962C8B-B14F-4D97-AF65-F5344CB8AC3E}">
        <p14:creationId xmlns:p14="http://schemas.microsoft.com/office/powerpoint/2010/main" val="21341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1588" y="6286500"/>
            <a:ext cx="547687" cy="547688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8458200" y="6478588"/>
            <a:ext cx="395288" cy="354012"/>
          </a:xfrm>
          <a:prstGeom prst="sun">
            <a:avLst>
              <a:gd name="adj" fmla="val 31727"/>
            </a:avLst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549275" y="6483350"/>
            <a:ext cx="365125" cy="365125"/>
          </a:xfrm>
          <a:prstGeom prst="sun">
            <a:avLst>
              <a:gd name="adj" fmla="val 31306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-14288" y="5956300"/>
            <a:ext cx="365126" cy="365125"/>
          </a:xfrm>
          <a:prstGeom prst="sun">
            <a:avLst>
              <a:gd name="adj" fmla="val 32639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8509000" y="17463"/>
            <a:ext cx="365125" cy="365125"/>
          </a:xfrm>
          <a:prstGeom prst="sun">
            <a:avLst>
              <a:gd name="adj" fmla="val 27394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0" y="0"/>
            <a:ext cx="457200" cy="457200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914400" y="9906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800" b="1">
              <a:solidFill>
                <a:srgbClr val="000000"/>
              </a:solidFill>
            </a:endParaRPr>
          </a:p>
        </p:txBody>
      </p:sp>
      <p:sp>
        <p:nvSpPr>
          <p:cNvPr id="1741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143500"/>
            <a:ext cx="990600" cy="6858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-30163" y="2216150"/>
            <a:ext cx="8991601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Tám mươi sáu nghìn một trăm linh năm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-30163" y="3124200"/>
            <a:ext cx="8686801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Mười bảy nghìn năm trăm</a:t>
            </a:r>
          </a:p>
        </p:txBody>
      </p:sp>
      <p:sp>
        <p:nvSpPr>
          <p:cNvPr id="17420" name="Text Box 17"/>
          <p:cNvSpPr txBox="1">
            <a:spLocks noChangeArrowheads="1"/>
          </p:cNvSpPr>
          <p:nvPr/>
        </p:nvSpPr>
        <p:spPr bwMode="auto">
          <a:xfrm>
            <a:off x="2895600" y="685800"/>
            <a:ext cx="18288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Viết số</a:t>
            </a:r>
          </a:p>
        </p:txBody>
      </p:sp>
      <p:pic>
        <p:nvPicPr>
          <p:cNvPr id="17421" name="Picture 6" descr="CAUYK58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2752725" cy="1676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97713" y="2208213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86 105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59325" y="3094038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17 500</a:t>
            </a:r>
          </a:p>
        </p:txBody>
      </p:sp>
    </p:spTree>
    <p:extLst>
      <p:ext uri="{BB962C8B-B14F-4D97-AF65-F5344CB8AC3E}">
        <p14:creationId xmlns:p14="http://schemas.microsoft.com/office/powerpoint/2010/main" val="130779655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4130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3000000">
                                      <p:cBhvr>
                                        <p:cTn id="9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3" grpId="0" animBg="1"/>
      <p:bldP spid="135183" grpId="0" animBg="1"/>
      <p:bldP spid="135184" grpId="0" animBg="1"/>
      <p:bldP spid="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930900"/>
            <a:ext cx="914400" cy="7620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962025" y="2625725"/>
            <a:ext cx="731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nhất có 5 chữ số là số nào?</a:t>
            </a:r>
          </a:p>
        </p:txBody>
      </p:sp>
      <p:pic>
        <p:nvPicPr>
          <p:cNvPr id="18436" name="Picture 8" descr="HOA HỒNG VÀ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"/>
            <a:ext cx="2514600" cy="190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20"/>
          <p:cNvSpPr txBox="1">
            <a:spLocks noChangeArrowheads="1"/>
          </p:cNvSpPr>
          <p:nvPr/>
        </p:nvSpPr>
        <p:spPr bwMode="auto">
          <a:xfrm>
            <a:off x="1116013" y="1066800"/>
            <a:ext cx="310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</a:rPr>
              <a:t>Trả lời câu hỏi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3121025" y="3446463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99 999</a:t>
            </a:r>
          </a:p>
        </p:txBody>
      </p:sp>
    </p:spTree>
    <p:extLst>
      <p:ext uri="{BB962C8B-B14F-4D97-AF65-F5344CB8AC3E}">
        <p14:creationId xmlns:p14="http://schemas.microsoft.com/office/powerpoint/2010/main" val="37992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953000"/>
            <a:ext cx="990600" cy="9144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32 200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61 301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85 030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14 350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048000" y="31369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14 000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3048000" y="31369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96 000</a:t>
            </a:r>
          </a:p>
        </p:txBody>
      </p:sp>
      <p:sp>
        <p:nvSpPr>
          <p:cNvPr id="19465" name="Text Box 20"/>
          <p:cNvSpPr txBox="1">
            <a:spLocks noChangeArrowheads="1"/>
          </p:cNvSpPr>
          <p:nvPr/>
        </p:nvSpPr>
        <p:spPr bwMode="auto">
          <a:xfrm>
            <a:off x="3276600" y="914400"/>
            <a:ext cx="2133600" cy="82391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Đọc số</a:t>
            </a:r>
          </a:p>
        </p:txBody>
      </p:sp>
      <p:pic>
        <p:nvPicPr>
          <p:cNvPr id="19466" name="Picture 7" descr="HOA HỒNG Đ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21336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2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 animBg="1"/>
      <p:bldP spid="137231" grpId="0" animBg="1"/>
      <p:bldP spid="137232" grpId="0" animBg="1"/>
      <p:bldP spid="137233" grpId="0" animBg="1"/>
      <p:bldP spid="137234" grpId="0" animBg="1"/>
      <p:bldP spid="1372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AIS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12"/>
          <p:cNvSpPr>
            <a:spLocks noChangeArrowheads="1"/>
          </p:cNvSpPr>
          <p:nvPr/>
        </p:nvSpPr>
        <p:spPr bwMode="auto">
          <a:xfrm>
            <a:off x="7391400" y="152400"/>
            <a:ext cx="574675" cy="685800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000">
              <a:latin typeface="VNI-Tubes" pitchFamily="2" charset="0"/>
            </a:endParaRPr>
          </a:p>
        </p:txBody>
      </p:sp>
      <p:pic>
        <p:nvPicPr>
          <p:cNvPr id="20484" name="Picture 18" descr="barflow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181600" cy="7620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15"/>
          <p:cNvSpPr>
            <a:spLocks noChangeArrowheads="1"/>
          </p:cNvSpPr>
          <p:nvPr/>
        </p:nvSpPr>
        <p:spPr bwMode="auto">
          <a:xfrm>
            <a:off x="304800" y="1524000"/>
            <a:ext cx="762000" cy="714375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000">
              <a:latin typeface="VNI-Tubes" pitchFamily="2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4134" y="-593109"/>
            <a:ext cx="8763000" cy="6629400"/>
            <a:chOff x="240" y="144"/>
            <a:chExt cx="5520" cy="4176"/>
          </a:xfrm>
        </p:grpSpPr>
        <p:pic>
          <p:nvPicPr>
            <p:cNvPr id="20489" name="Picture 4" descr="DAISI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" y="3168"/>
              <a:ext cx="52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Picture 8" descr="bar01"/>
            <p:cNvPicPr>
              <a:picLocks noChangeAspect="1" noChangeArrowheads="1"/>
            </p:cNvPicPr>
            <p:nvPr/>
          </p:nvPicPr>
          <p:blipFill>
            <a:blip r:embed="rId4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840"/>
              <a:ext cx="427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1" name="AutoShape 10"/>
            <p:cNvSpPr>
              <a:spLocks noChangeArrowheads="1"/>
            </p:cNvSpPr>
            <p:nvPr/>
          </p:nvSpPr>
          <p:spPr bwMode="auto">
            <a:xfrm>
              <a:off x="1056" y="2832"/>
              <a:ext cx="528" cy="576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2" name="AutoShape 11"/>
            <p:cNvSpPr>
              <a:spLocks noChangeArrowheads="1"/>
            </p:cNvSpPr>
            <p:nvPr/>
          </p:nvSpPr>
          <p:spPr bwMode="auto">
            <a:xfrm>
              <a:off x="2352" y="2928"/>
              <a:ext cx="362" cy="306"/>
            </a:xfrm>
            <a:prstGeom prst="star4">
              <a:avLst>
                <a:gd name="adj" fmla="val 12500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3648" y="3456"/>
              <a:ext cx="527" cy="528"/>
            </a:xfrm>
            <a:prstGeom prst="star4">
              <a:avLst>
                <a:gd name="adj" fmla="val 12431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1632" y="384"/>
              <a:ext cx="528" cy="480"/>
            </a:xfrm>
            <a:prstGeom prst="star4">
              <a:avLst>
                <a:gd name="adj" fmla="val 12384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4128" y="576"/>
              <a:ext cx="480" cy="450"/>
            </a:xfrm>
            <a:prstGeom prst="star4">
              <a:avLst>
                <a:gd name="adj" fmla="val 12500"/>
              </a:avLst>
            </a:prstGeom>
            <a:solidFill>
              <a:srgbClr val="66CC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>
              <a:off x="5232" y="672"/>
              <a:ext cx="528" cy="498"/>
            </a:xfrm>
            <a:prstGeom prst="star4">
              <a:avLst>
                <a:gd name="adj" fmla="val 12431"/>
              </a:avLst>
            </a:prstGeom>
            <a:solidFill>
              <a:srgbClr val="99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pic>
          <p:nvPicPr>
            <p:cNvPr id="20497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345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8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21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9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21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0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072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1" name="Picture 17" descr="tulips_yellow_md_clr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928"/>
              <a:ext cx="64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2" name="Picture 18" descr="Butterfly-05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688"/>
              <a:ext cx="66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3" name="Picture 19" descr="Butterfly-03-june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400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04" name="AutoShape 10"/>
            <p:cNvSpPr>
              <a:spLocks noChangeArrowheads="1"/>
            </p:cNvSpPr>
            <p:nvPr/>
          </p:nvSpPr>
          <p:spPr bwMode="auto">
            <a:xfrm>
              <a:off x="3072" y="528"/>
              <a:ext cx="384" cy="384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5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200" y="816"/>
              <a:ext cx="4272" cy="168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85713"/>
                </a:avLst>
              </a:prstTxWarp>
            </a:bodyPr>
            <a:lstStyle/>
            <a:p>
              <a:pPr algn="ctr"/>
              <a:endPara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Chúc các em chăm ngoan , học giỏi !</a:t>
              </a:r>
            </a:p>
          </p:txBody>
        </p:sp>
        <p:sp>
          <p:nvSpPr>
            <p:cNvPr id="20506" name="AutoShape 17"/>
            <p:cNvSpPr>
              <a:spLocks noChangeArrowheads="1"/>
            </p:cNvSpPr>
            <p:nvPr/>
          </p:nvSpPr>
          <p:spPr bwMode="auto">
            <a:xfrm flipV="1">
              <a:off x="1680" y="2592"/>
              <a:ext cx="528" cy="414"/>
            </a:xfrm>
            <a:prstGeom prst="star4">
              <a:avLst>
                <a:gd name="adj" fmla="val 12500"/>
              </a:avLst>
            </a:prstGeom>
            <a:solidFill>
              <a:srgbClr val="66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7" name="AutoShape 17"/>
            <p:cNvSpPr>
              <a:spLocks noChangeArrowheads="1"/>
            </p:cNvSpPr>
            <p:nvPr/>
          </p:nvSpPr>
          <p:spPr bwMode="auto">
            <a:xfrm flipV="1">
              <a:off x="4080" y="2880"/>
              <a:ext cx="528" cy="414"/>
            </a:xfrm>
            <a:prstGeom prst="star4">
              <a:avLst>
                <a:gd name="adj" fmla="val 12500"/>
              </a:avLst>
            </a:prstGeom>
            <a:solidFill>
              <a:srgbClr val="66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8" name="AutoShape 10"/>
            <p:cNvSpPr>
              <a:spLocks noChangeArrowheads="1"/>
            </p:cNvSpPr>
            <p:nvPr/>
          </p:nvSpPr>
          <p:spPr bwMode="auto">
            <a:xfrm>
              <a:off x="240" y="144"/>
              <a:ext cx="528" cy="576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pic>
          <p:nvPicPr>
            <p:cNvPr id="20509" name="Picture 27" descr="Butterfly-03-june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8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9584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81000" y="685800"/>
            <a:ext cx="3581400" cy="712788"/>
            <a:chOff x="384" y="2064"/>
            <a:chExt cx="2256" cy="563"/>
          </a:xfrm>
        </p:grpSpPr>
        <p:sp>
          <p:nvSpPr>
            <p:cNvPr id="44075" name="AutoShape 43"/>
            <p:cNvSpPr>
              <a:spLocks noChangeArrowheads="1"/>
            </p:cNvSpPr>
            <p:nvPr/>
          </p:nvSpPr>
          <p:spPr bwMode="gray">
            <a:xfrm>
              <a:off x="384" y="2064"/>
              <a:ext cx="225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</a:t>
              </a:r>
              <a:r>
                <a:rPr lang="en-US" sz="2800" b="1" dirty="0" err="1">
                  <a:latin typeface="Times New Roman" pitchFamily="18" charset="0"/>
                </a:rPr>
                <a:t>Viết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các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sau</a:t>
              </a:r>
              <a:r>
                <a:rPr lang="en-US" sz="2800" b="1" dirty="0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480" y="2112"/>
              <a:ext cx="480" cy="515"/>
              <a:chOff x="999" y="3120"/>
              <a:chExt cx="768" cy="1001"/>
            </a:xfrm>
          </p:grpSpPr>
          <p:sp>
            <p:nvSpPr>
              <p:cNvPr id="44077" name="AutoShape 45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8" name="Freeform 46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9" name="Text Box 47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7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81000" y="3810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a) 89 013</a:t>
            </a:r>
            <a:r>
              <a:rPr 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304800" y="16002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nghìn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bốn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bảy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304800" y="2133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</a:rPr>
              <a:t>Chín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nghìn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linh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chín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33400" y="2819400"/>
            <a:ext cx="3581400" cy="712788"/>
            <a:chOff x="384" y="2064"/>
            <a:chExt cx="2256" cy="563"/>
          </a:xfrm>
        </p:grpSpPr>
        <p:sp>
          <p:nvSpPr>
            <p:cNvPr id="44084" name="AutoShape 52"/>
            <p:cNvSpPr>
              <a:spLocks noChangeArrowheads="1"/>
            </p:cNvSpPr>
            <p:nvPr/>
          </p:nvSpPr>
          <p:spPr bwMode="gray">
            <a:xfrm>
              <a:off x="384" y="2064"/>
              <a:ext cx="225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latin typeface="Times New Roman" pitchFamily="18" charset="0"/>
                </a:rPr>
                <a:t>          Đọc các số sau:</a:t>
              </a: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480" y="2112"/>
              <a:ext cx="480" cy="515"/>
              <a:chOff x="999" y="3120"/>
              <a:chExt cx="768" cy="1001"/>
            </a:xfrm>
          </p:grpSpPr>
          <p:sp>
            <p:nvSpPr>
              <p:cNvPr id="44086" name="AutoShape 54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7" name="Freeform 55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Text Box 56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7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381000" y="4648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b) 27 408</a:t>
            </a:r>
            <a:r>
              <a:rPr 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44090" name="AutoShape 58"/>
          <p:cNvSpPr>
            <a:spLocks noChangeArrowheads="1"/>
          </p:cNvSpPr>
          <p:nvPr/>
        </p:nvSpPr>
        <p:spPr bwMode="blackWhite">
          <a:xfrm>
            <a:off x="7010400" y="1600200"/>
            <a:ext cx="13716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53 470</a:t>
            </a:r>
          </a:p>
        </p:txBody>
      </p:sp>
      <p:sp>
        <p:nvSpPr>
          <p:cNvPr id="44091" name="AutoShape 59"/>
          <p:cNvSpPr>
            <a:spLocks noChangeArrowheads="1"/>
          </p:cNvSpPr>
          <p:nvPr/>
        </p:nvSpPr>
        <p:spPr bwMode="blackWhite">
          <a:xfrm>
            <a:off x="7010400" y="2209800"/>
            <a:ext cx="13716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90 009</a:t>
            </a:r>
          </a:p>
        </p:txBody>
      </p:sp>
      <p:sp>
        <p:nvSpPr>
          <p:cNvPr id="44092" name="AutoShape 60"/>
          <p:cNvSpPr>
            <a:spLocks noChangeArrowheads="1"/>
          </p:cNvSpPr>
          <p:nvPr/>
        </p:nvSpPr>
        <p:spPr bwMode="blackWhite">
          <a:xfrm>
            <a:off x="2057400" y="3810000"/>
            <a:ext cx="67818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Tám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mươi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nghìn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trăm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mười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ba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4093" name="AutoShape 61"/>
          <p:cNvSpPr>
            <a:spLocks noChangeArrowheads="1"/>
          </p:cNvSpPr>
          <p:nvPr/>
        </p:nvSpPr>
        <p:spPr bwMode="blackWhite">
          <a:xfrm>
            <a:off x="2057400" y="4724400"/>
            <a:ext cx="67818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mươi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bảy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nghìn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bốn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trăm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linh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tám</a:t>
            </a:r>
            <a:endParaRPr lang="en-US" sz="2800" b="1" dirty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4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4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4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4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9"/>
                  </p:tgtEl>
                </p:cond>
              </p:nextCondLst>
            </p:seq>
          </p:childTnLst>
        </p:cTn>
      </p:par>
    </p:tnLst>
    <p:bldLst>
      <p:bldP spid="44080" grpId="0"/>
      <p:bldP spid="44081" grpId="0"/>
      <p:bldP spid="44082" grpId="0"/>
      <p:bldP spid="44089" grpId="0"/>
      <p:bldP spid="44090" grpId="0" animBg="1"/>
      <p:bldP spid="44091" grpId="0" animBg="1"/>
      <p:bldP spid="44092" grpId="0" animBg="1"/>
      <p:bldP spid="440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927600" y="4325938"/>
            <a:ext cx="4114800" cy="3841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defTabSz="620969" eaLnBrk="1" hangingPunct="1">
              <a:spcBef>
                <a:spcPct val="30000"/>
              </a:spcBef>
              <a:defRPr/>
            </a:pPr>
            <a:r>
              <a:rPr lang="en-US" altLang="en-US" sz="1901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       </a:t>
            </a:r>
          </a:p>
        </p:txBody>
      </p:sp>
      <p:pic>
        <p:nvPicPr>
          <p:cNvPr id="4099" name="Picture 12" descr="cartoon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06925"/>
            <a:ext cx="113347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Hinh nen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88900"/>
            <a:ext cx="9532938" cy="674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-17585" y="457200"/>
            <a:ext cx="8529597" cy="136918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8770"/>
              </a:avLst>
            </a:prstTxWarp>
          </a:bodyPr>
          <a:lstStyle/>
          <a:p>
            <a:pPr algn="ctr" defTabSz="620953" eaLnBrk="1" hangingPunct="1">
              <a:spcBef>
                <a:spcPct val="50000"/>
              </a:spcBef>
              <a:defRPr/>
            </a:pP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Thứ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</a:t>
            </a:r>
            <a:r>
              <a:rPr lang="en-US" sz="1901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áu</a:t>
            </a:r>
            <a:r>
              <a:rPr lang="en-US" sz="1901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ngày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25 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tháng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3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năm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2022</a:t>
            </a:r>
          </a:p>
          <a:p>
            <a:pPr algn="ctr" defTabSz="620953" eaLnBrk="1" hangingPunct="1">
              <a:spcBef>
                <a:spcPct val="50000"/>
              </a:spcBef>
              <a:defRPr/>
            </a:pPr>
            <a:r>
              <a:rPr lang="en-US" sz="1901" b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Toán</a:t>
            </a:r>
            <a:endParaRPr lang="en-US" sz="1901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1938" y="2025650"/>
            <a:ext cx="7970837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100 000 –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08713" y="2055813"/>
            <a:ext cx="185737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3600" b="1" dirty="0">
              <a:solidFill>
                <a:schemeClr val="accent4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38600" y="3397955"/>
            <a:ext cx="3810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>
                <a:solidFill>
                  <a:schemeClr val="accent4"/>
                </a:solidFill>
                <a:latin typeface="Times New Roman" pitchFamily="18" charset="0"/>
              </a:rPr>
              <a:t>SGK( 146 )</a:t>
            </a:r>
          </a:p>
        </p:txBody>
      </p:sp>
    </p:spTree>
    <p:extLst>
      <p:ext uri="{BB962C8B-B14F-4D97-AF65-F5344CB8AC3E}">
        <p14:creationId xmlns:p14="http://schemas.microsoft.com/office/powerpoint/2010/main" val="384599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533400" y="2057400"/>
            <a:ext cx="8153400" cy="457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3505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6172200" y="2286000"/>
            <a:ext cx="2286000" cy="2667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838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91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472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3581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3581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581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3581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472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472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2057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2057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2057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914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4" name="Rectangle 34"/>
          <p:cNvSpPr>
            <a:spLocks noChangeArrowheads="1"/>
          </p:cNvSpPr>
          <p:nvPr/>
        </p:nvSpPr>
        <p:spPr bwMode="auto">
          <a:xfrm>
            <a:off x="91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5" name="Rectangle 35"/>
          <p:cNvSpPr>
            <a:spLocks noChangeArrowheads="1"/>
          </p:cNvSpPr>
          <p:nvPr/>
        </p:nvSpPr>
        <p:spPr bwMode="auto">
          <a:xfrm>
            <a:off x="91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72200" y="2362200"/>
            <a:ext cx="2209800" cy="2514600"/>
            <a:chOff x="3936" y="1536"/>
            <a:chExt cx="1392" cy="1584"/>
          </a:xfrm>
        </p:grpSpPr>
        <p:sp>
          <p:nvSpPr>
            <p:cNvPr id="7201" name="Rectangle 38"/>
            <p:cNvSpPr>
              <a:spLocks noChangeArrowheads="1"/>
            </p:cNvSpPr>
            <p:nvPr/>
          </p:nvSpPr>
          <p:spPr bwMode="auto">
            <a:xfrm>
              <a:off x="465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2" name="Rectangle 39"/>
            <p:cNvSpPr>
              <a:spLocks noChangeArrowheads="1"/>
            </p:cNvSpPr>
            <p:nvPr/>
          </p:nvSpPr>
          <p:spPr bwMode="auto">
            <a:xfrm>
              <a:off x="465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3" name="Rectangle 40"/>
            <p:cNvSpPr>
              <a:spLocks noChangeArrowheads="1"/>
            </p:cNvSpPr>
            <p:nvPr/>
          </p:nvSpPr>
          <p:spPr bwMode="auto">
            <a:xfrm>
              <a:off x="465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4" name="Rectangle 41"/>
            <p:cNvSpPr>
              <a:spLocks noChangeArrowheads="1"/>
            </p:cNvSpPr>
            <p:nvPr/>
          </p:nvSpPr>
          <p:spPr bwMode="auto">
            <a:xfrm>
              <a:off x="3936" y="15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5" name="Rectangle 42"/>
            <p:cNvSpPr>
              <a:spLocks noChangeArrowheads="1"/>
            </p:cNvSpPr>
            <p:nvPr/>
          </p:nvSpPr>
          <p:spPr bwMode="auto">
            <a:xfrm>
              <a:off x="393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6" name="Rectangle 43"/>
            <p:cNvSpPr>
              <a:spLocks noChangeArrowheads="1"/>
            </p:cNvSpPr>
            <p:nvPr/>
          </p:nvSpPr>
          <p:spPr bwMode="auto">
            <a:xfrm>
              <a:off x="393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7" name="Rectangle 44"/>
            <p:cNvSpPr>
              <a:spLocks noChangeArrowheads="1"/>
            </p:cNvSpPr>
            <p:nvPr/>
          </p:nvSpPr>
          <p:spPr bwMode="auto">
            <a:xfrm>
              <a:off x="393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8" name="Rectangle 45"/>
            <p:cNvSpPr>
              <a:spLocks noChangeArrowheads="1"/>
            </p:cNvSpPr>
            <p:nvPr/>
          </p:nvSpPr>
          <p:spPr bwMode="auto">
            <a:xfrm>
              <a:off x="393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9" name="Rectangle 46"/>
            <p:cNvSpPr>
              <a:spLocks noChangeArrowheads="1"/>
            </p:cNvSpPr>
            <p:nvPr/>
          </p:nvSpPr>
          <p:spPr bwMode="auto">
            <a:xfrm>
              <a:off x="465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</p:grpSp>
      <p:sp>
        <p:nvSpPr>
          <p:cNvPr id="102447" name="Rectangle 47"/>
          <p:cNvSpPr>
            <a:spLocks noChangeArrowheads="1"/>
          </p:cNvSpPr>
          <p:nvPr/>
        </p:nvSpPr>
        <p:spPr bwMode="auto">
          <a:xfrm>
            <a:off x="7315200" y="2362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48" name="Text Box 48"/>
          <p:cNvSpPr txBox="1">
            <a:spLocks noChangeArrowheads="1"/>
          </p:cNvSpPr>
          <p:nvPr/>
        </p:nvSpPr>
        <p:spPr bwMode="auto">
          <a:xfrm>
            <a:off x="16764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80 000</a:t>
            </a:r>
          </a:p>
        </p:txBody>
      </p:sp>
      <p:sp>
        <p:nvSpPr>
          <p:cNvPr id="102449" name="Text Box 49"/>
          <p:cNvSpPr txBox="1">
            <a:spLocks noChangeArrowheads="1"/>
          </p:cNvSpPr>
          <p:nvPr/>
        </p:nvSpPr>
        <p:spPr bwMode="auto">
          <a:xfrm>
            <a:off x="41910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90 000</a:t>
            </a:r>
          </a:p>
        </p:txBody>
      </p:sp>
      <p:sp>
        <p:nvSpPr>
          <p:cNvPr id="102450" name="Text Box 50"/>
          <p:cNvSpPr txBox="1">
            <a:spLocks noChangeArrowheads="1"/>
          </p:cNvSpPr>
          <p:nvPr/>
        </p:nvSpPr>
        <p:spPr bwMode="auto">
          <a:xfrm>
            <a:off x="6781800" y="518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B1C19"/>
                </a:solidFill>
              </a:rPr>
              <a:t>100 000</a:t>
            </a:r>
          </a:p>
        </p:txBody>
      </p:sp>
      <p:sp>
        <p:nvSpPr>
          <p:cNvPr id="102451" name="Text Box 51"/>
          <p:cNvSpPr txBox="1">
            <a:spLocks noChangeArrowheads="1"/>
          </p:cNvSpPr>
          <p:nvPr/>
        </p:nvSpPr>
        <p:spPr bwMode="auto">
          <a:xfrm>
            <a:off x="2895600" y="6019800"/>
            <a:ext cx="3962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AB1C19"/>
                </a:solidFill>
              </a:rPr>
              <a:t>100 000 </a:t>
            </a:r>
            <a:r>
              <a:rPr lang="en-US" altLang="en-US" sz="2000" b="1" dirty="0" err="1"/>
              <a:t>đọc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là</a:t>
            </a:r>
            <a:r>
              <a:rPr lang="en-US" altLang="en-US" sz="2000" b="1" dirty="0"/>
              <a:t>: </a:t>
            </a:r>
            <a:r>
              <a:rPr lang="en-US" altLang="en-US" sz="2000" b="1" dirty="0" err="1"/>
              <a:t>một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trăm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nghìn</a:t>
            </a:r>
            <a:endParaRPr lang="en-US" altLang="en-US" sz="2000" b="1" dirty="0"/>
          </a:p>
        </p:txBody>
      </p:sp>
      <p:sp>
        <p:nvSpPr>
          <p:cNvPr id="102453" name="Rectangle 53"/>
          <p:cNvSpPr>
            <a:spLocks noChangeArrowheads="1"/>
          </p:cNvSpPr>
          <p:nvPr/>
        </p:nvSpPr>
        <p:spPr bwMode="auto">
          <a:xfrm>
            <a:off x="472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55" name="Text Box 55"/>
          <p:cNvSpPr txBox="1">
            <a:spLocks noChangeArrowheads="1"/>
          </p:cNvSpPr>
          <p:nvPr/>
        </p:nvSpPr>
        <p:spPr bwMode="auto">
          <a:xfrm>
            <a:off x="2438400" y="5586413"/>
            <a:ext cx="59073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8" name="Text Box 10"/>
          <p:cNvSpPr txBox="1">
            <a:spLocks noChangeArrowheads="1"/>
          </p:cNvSpPr>
          <p:nvPr/>
        </p:nvSpPr>
        <p:spPr bwMode="auto">
          <a:xfrm>
            <a:off x="727075" y="812800"/>
            <a:ext cx="762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100 000 –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9" name="Text Box 10"/>
          <p:cNvSpPr txBox="1">
            <a:spLocks noChangeArrowheads="1"/>
          </p:cNvSpPr>
          <p:nvPr/>
        </p:nvSpPr>
        <p:spPr bwMode="auto">
          <a:xfrm>
            <a:off x="5838825" y="690563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00" name="Text Box 10"/>
          <p:cNvSpPr txBox="1">
            <a:spLocks noChangeArrowheads="1"/>
          </p:cNvSpPr>
          <p:nvPr/>
        </p:nvSpPr>
        <p:spPr bwMode="auto">
          <a:xfrm>
            <a:off x="3505200" y="228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3325826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7" grpId="0" animBg="1"/>
      <p:bldP spid="102418" grpId="0" animBg="1"/>
      <p:bldP spid="102419" grpId="0" animBg="1"/>
      <p:bldP spid="102420" grpId="0" animBg="1"/>
      <p:bldP spid="102422" grpId="0" animBg="1"/>
      <p:bldP spid="102423" grpId="0" animBg="1"/>
      <p:bldP spid="102424" grpId="0" animBg="1"/>
      <p:bldP spid="102425" grpId="0" animBg="1"/>
      <p:bldP spid="102426" grpId="0" animBg="1"/>
      <p:bldP spid="102427" grpId="0" animBg="1"/>
      <p:bldP spid="102428" grpId="0" animBg="1"/>
      <p:bldP spid="102429" grpId="0" animBg="1"/>
      <p:bldP spid="102430" grpId="0" animBg="1"/>
      <p:bldP spid="102431" grpId="0" animBg="1"/>
      <p:bldP spid="102432" grpId="0" animBg="1"/>
      <p:bldP spid="102433" grpId="0" animBg="1"/>
      <p:bldP spid="102434" grpId="0" animBg="1"/>
      <p:bldP spid="102435" grpId="0" animBg="1"/>
      <p:bldP spid="102436" grpId="0" animBg="1"/>
      <p:bldP spid="102447" grpId="0" animBg="1"/>
      <p:bldP spid="102448" grpId="0"/>
      <p:bldP spid="102449" grpId="0"/>
      <p:bldP spid="102450" grpId="0"/>
      <p:bldP spid="102451" grpId="0"/>
      <p:bldP spid="102453" grpId="0" animBg="1"/>
      <p:bldP spid="1024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1752600"/>
            <a:ext cx="8153400" cy="381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505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172200" y="2286000"/>
            <a:ext cx="2286000" cy="2667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838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91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533400" y="1244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72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581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3581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3581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3581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472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472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2057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2057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2057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914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91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91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grpSp>
        <p:nvGrpSpPr>
          <p:cNvPr id="8215" name="Group 25"/>
          <p:cNvGrpSpPr>
            <a:grpSpLocks/>
          </p:cNvGrpSpPr>
          <p:nvPr/>
        </p:nvGrpSpPr>
        <p:grpSpPr bwMode="auto">
          <a:xfrm>
            <a:off x="6172200" y="2362200"/>
            <a:ext cx="2209800" cy="2514600"/>
            <a:chOff x="3936" y="1536"/>
            <a:chExt cx="1392" cy="1584"/>
          </a:xfrm>
        </p:grpSpPr>
        <p:sp>
          <p:nvSpPr>
            <p:cNvPr id="8227" name="Rectangle 26"/>
            <p:cNvSpPr>
              <a:spLocks noChangeArrowheads="1"/>
            </p:cNvSpPr>
            <p:nvPr/>
          </p:nvSpPr>
          <p:spPr bwMode="auto">
            <a:xfrm>
              <a:off x="465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28" name="Rectangle 27"/>
            <p:cNvSpPr>
              <a:spLocks noChangeArrowheads="1"/>
            </p:cNvSpPr>
            <p:nvPr/>
          </p:nvSpPr>
          <p:spPr bwMode="auto">
            <a:xfrm>
              <a:off x="465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29" name="Rectangle 28"/>
            <p:cNvSpPr>
              <a:spLocks noChangeArrowheads="1"/>
            </p:cNvSpPr>
            <p:nvPr/>
          </p:nvSpPr>
          <p:spPr bwMode="auto">
            <a:xfrm>
              <a:off x="465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0" name="Rectangle 29"/>
            <p:cNvSpPr>
              <a:spLocks noChangeArrowheads="1"/>
            </p:cNvSpPr>
            <p:nvPr/>
          </p:nvSpPr>
          <p:spPr bwMode="auto">
            <a:xfrm>
              <a:off x="3936" y="15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1" name="Rectangle 30"/>
            <p:cNvSpPr>
              <a:spLocks noChangeArrowheads="1"/>
            </p:cNvSpPr>
            <p:nvPr/>
          </p:nvSpPr>
          <p:spPr bwMode="auto">
            <a:xfrm>
              <a:off x="393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2" name="Rectangle 31"/>
            <p:cNvSpPr>
              <a:spLocks noChangeArrowheads="1"/>
            </p:cNvSpPr>
            <p:nvPr/>
          </p:nvSpPr>
          <p:spPr bwMode="auto">
            <a:xfrm>
              <a:off x="393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3" name="Rectangle 32"/>
            <p:cNvSpPr>
              <a:spLocks noChangeArrowheads="1"/>
            </p:cNvSpPr>
            <p:nvPr/>
          </p:nvSpPr>
          <p:spPr bwMode="auto">
            <a:xfrm>
              <a:off x="393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4" name="Rectangle 33"/>
            <p:cNvSpPr>
              <a:spLocks noChangeArrowheads="1"/>
            </p:cNvSpPr>
            <p:nvPr/>
          </p:nvSpPr>
          <p:spPr bwMode="auto">
            <a:xfrm>
              <a:off x="393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5" name="Rectangle 34"/>
            <p:cNvSpPr>
              <a:spLocks noChangeArrowheads="1"/>
            </p:cNvSpPr>
            <p:nvPr/>
          </p:nvSpPr>
          <p:spPr bwMode="auto">
            <a:xfrm>
              <a:off x="465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</p:grpSp>
      <p:sp>
        <p:nvSpPr>
          <p:cNvPr id="8216" name="Rectangle 35"/>
          <p:cNvSpPr>
            <a:spLocks noChangeArrowheads="1"/>
          </p:cNvSpPr>
          <p:nvPr/>
        </p:nvSpPr>
        <p:spPr bwMode="auto">
          <a:xfrm>
            <a:off x="73152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7" name="Text Box 36"/>
          <p:cNvSpPr txBox="1">
            <a:spLocks noChangeArrowheads="1"/>
          </p:cNvSpPr>
          <p:nvPr/>
        </p:nvSpPr>
        <p:spPr bwMode="auto">
          <a:xfrm>
            <a:off x="16764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80 000</a:t>
            </a:r>
          </a:p>
        </p:txBody>
      </p:sp>
      <p:sp>
        <p:nvSpPr>
          <p:cNvPr id="8218" name="Text Box 37"/>
          <p:cNvSpPr txBox="1">
            <a:spLocks noChangeArrowheads="1"/>
          </p:cNvSpPr>
          <p:nvPr/>
        </p:nvSpPr>
        <p:spPr bwMode="auto">
          <a:xfrm>
            <a:off x="41910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90 000</a:t>
            </a:r>
          </a:p>
        </p:txBody>
      </p:sp>
      <p:sp>
        <p:nvSpPr>
          <p:cNvPr id="8219" name="Text Box 38"/>
          <p:cNvSpPr txBox="1">
            <a:spLocks noChangeArrowheads="1"/>
          </p:cNvSpPr>
          <p:nvPr/>
        </p:nvSpPr>
        <p:spPr bwMode="auto">
          <a:xfrm>
            <a:off x="6781800" y="518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</a:rPr>
              <a:t>100 000</a:t>
            </a:r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1003300" y="5668963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B1C19"/>
                </a:solidFill>
              </a:rPr>
              <a:t>Số 100 000 có mấy chữ số? Đó là những chữ số nào?</a:t>
            </a:r>
            <a:r>
              <a:rPr lang="en-US" altLang="en-US" sz="20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8221" name="Rectangle 40"/>
          <p:cNvSpPr>
            <a:spLocks noChangeArrowheads="1"/>
          </p:cNvSpPr>
          <p:nvPr/>
        </p:nvSpPr>
        <p:spPr bwMode="auto">
          <a:xfrm>
            <a:off x="472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30089" name="Text Box 41"/>
          <p:cNvSpPr txBox="1">
            <a:spLocks noChangeArrowheads="1"/>
          </p:cNvSpPr>
          <p:nvPr/>
        </p:nvSpPr>
        <p:spPr bwMode="auto">
          <a:xfrm>
            <a:off x="942975" y="6156325"/>
            <a:ext cx="661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AB1C19"/>
                </a:solidFill>
              </a:rPr>
              <a:t>Hãy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đọc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các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số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sau</a:t>
            </a:r>
            <a:r>
              <a:rPr lang="en-US" altLang="en-US" sz="2000" b="1" dirty="0">
                <a:solidFill>
                  <a:srgbClr val="AB1C19"/>
                </a:solidFill>
              </a:rPr>
              <a:t>: 70 000;  80 000;  90 000;  100 000</a:t>
            </a:r>
          </a:p>
        </p:txBody>
      </p:sp>
      <p:sp>
        <p:nvSpPr>
          <p:cNvPr id="130090" name="Rectangle 42"/>
          <p:cNvSpPr>
            <a:spLocks noChangeArrowheads="1"/>
          </p:cNvSpPr>
          <p:nvPr/>
        </p:nvSpPr>
        <p:spPr bwMode="auto">
          <a:xfrm>
            <a:off x="3200400" y="5867400"/>
            <a:ext cx="2667000" cy="685800"/>
          </a:xfrm>
          <a:prstGeom prst="rect">
            <a:avLst/>
          </a:prstGeom>
          <a:solidFill>
            <a:schemeClr val="accent1"/>
          </a:solidFill>
          <a:ln w="57150" cmpd="thickThin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Số: 100 000</a:t>
            </a:r>
          </a:p>
        </p:txBody>
      </p:sp>
      <p:sp>
        <p:nvSpPr>
          <p:cNvPr id="8224" name="Text Box 10"/>
          <p:cNvSpPr txBox="1">
            <a:spLocks noChangeArrowheads="1"/>
          </p:cNvSpPr>
          <p:nvPr/>
        </p:nvSpPr>
        <p:spPr bwMode="auto">
          <a:xfrm>
            <a:off x="3505200" y="228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8225" name="Text Box 10"/>
          <p:cNvSpPr txBox="1">
            <a:spLocks noChangeArrowheads="1"/>
          </p:cNvSpPr>
          <p:nvPr/>
        </p:nvSpPr>
        <p:spPr bwMode="auto">
          <a:xfrm>
            <a:off x="2027830" y="7112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100 000</a:t>
            </a:r>
          </a:p>
        </p:txBody>
      </p:sp>
      <p:sp>
        <p:nvSpPr>
          <p:cNvPr id="8226" name="Text Box 10"/>
          <p:cNvSpPr txBox="1">
            <a:spLocks noChangeArrowheads="1"/>
          </p:cNvSpPr>
          <p:nvPr/>
        </p:nvSpPr>
        <p:spPr bwMode="auto">
          <a:xfrm>
            <a:off x="4800600" y="690563"/>
            <a:ext cx="226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47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7" grpId="0"/>
      <p:bldP spid="130087" grpId="1"/>
      <p:bldP spid="130089" grpId="0"/>
      <p:bldP spid="130089" grpId="1"/>
      <p:bldP spid="1300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228600"/>
            <a:ext cx="1905000" cy="727075"/>
            <a:chOff x="240" y="1104"/>
            <a:chExt cx="1200" cy="458"/>
          </a:xfrm>
        </p:grpSpPr>
        <p:sp>
          <p:nvSpPr>
            <p:cNvPr id="54279" name="AutoShape 7"/>
            <p:cNvSpPr>
              <a:spLocks noChangeArrowheads="1"/>
            </p:cNvSpPr>
            <p:nvPr/>
          </p:nvSpPr>
          <p:spPr bwMode="gray">
            <a:xfrm>
              <a:off x="240" y="1104"/>
              <a:ext cx="120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?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18" y="1131"/>
              <a:ext cx="480" cy="431"/>
              <a:chOff x="336" y="1122"/>
              <a:chExt cx="480" cy="431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11"/>
                <a:chOff x="999" y="3120"/>
                <a:chExt cx="768" cy="1001"/>
              </a:xfrm>
            </p:grpSpPr>
            <p:sp>
              <p:nvSpPr>
                <p:cNvPr id="54281" name="AutoShape 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2" name="Freeform 1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83" name="Text Box 1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4284" name="Text Box 12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04800" y="879475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 b="1" dirty="0">
                <a:latin typeface="Times New Roman" pitchFamily="18" charset="0"/>
              </a:rPr>
              <a:t>a) 10 000; 20 000;  … ; … ; 50 000; … ; … ; 80 000; …; 100 000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b) 10 000; 11 000; 12 000; …; …; …; 16 000; …; …; …; … .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c) 18 000; 18 100; 18 200; …; …; …; …; 18 700; …; …; … .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d) 18 235; 18 236; …; …; …; … .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6200" y="2667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10 000; 20 000;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30 000; 40 000 </a:t>
            </a:r>
            <a:r>
              <a:rPr lang="en-US" sz="2800" b="1" dirty="0">
                <a:latin typeface="Times New Roman" pitchFamily="18" charset="0"/>
              </a:rPr>
              <a:t>; 50 000;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60 000 ;70 000 </a:t>
            </a:r>
            <a:r>
              <a:rPr lang="en-US" sz="2800" b="1" dirty="0">
                <a:latin typeface="Times New Roman" pitchFamily="18" charset="0"/>
              </a:rPr>
              <a:t>; 80 000;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90 000</a:t>
            </a:r>
            <a:r>
              <a:rPr lang="en-US" sz="2800" b="1" dirty="0">
                <a:latin typeface="Times New Roman" pitchFamily="18" charset="0"/>
              </a:rPr>
              <a:t>; 100 000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76200" y="36940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b) 10000; 11000;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12000;13000;14000; 15000</a:t>
            </a:r>
            <a:r>
              <a:rPr lang="en-US" sz="2800" b="1" dirty="0">
                <a:latin typeface="Times New Roman" pitchFamily="18" charset="0"/>
              </a:rPr>
              <a:t>; 16 000;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17000;18000;19000; 20000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6200" y="48006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c) 18000; 18100; 18200;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18300 ;18400 ;18500; 18 600; </a:t>
            </a:r>
            <a:r>
              <a:rPr lang="en-US" sz="2800" b="1" dirty="0">
                <a:latin typeface="Times New Roman" pitchFamily="18" charset="0"/>
              </a:rPr>
              <a:t>18700;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18 800; 18900;19000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-76200" y="5895975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 d) 18 235; 18 236;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18 237; 18 238; 18 239; 18 240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5" grpId="0"/>
      <p:bldP spid="54297" grpId="0"/>
      <p:bldP spid="54298" grpId="0"/>
      <p:bldP spid="54299" grpId="0"/>
      <p:bldP spid="54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" y="1419225"/>
            <a:ext cx="7467600" cy="703262"/>
            <a:chOff x="240" y="1344"/>
            <a:chExt cx="4704" cy="499"/>
          </a:xfrm>
        </p:grpSpPr>
        <p:sp>
          <p:nvSpPr>
            <p:cNvPr id="55301" name="AutoShape 5"/>
            <p:cNvSpPr>
              <a:spLocks noChangeArrowheads="1"/>
            </p:cNvSpPr>
            <p:nvPr/>
          </p:nvSpPr>
          <p:spPr bwMode="gray">
            <a:xfrm>
              <a:off x="240" y="1344"/>
              <a:ext cx="4704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 </a:t>
              </a:r>
              <a:r>
                <a:rPr lang="en-US" sz="2800" b="1" dirty="0" err="1">
                  <a:latin typeface="Times New Roman" pitchFamily="18" charset="0"/>
                </a:rPr>
                <a:t>Viết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tiếp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thích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hợp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vào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dưới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mỗi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vạch</a:t>
              </a:r>
              <a:r>
                <a:rPr lang="en-US" sz="2800" b="1" dirty="0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8" y="1371"/>
              <a:ext cx="480" cy="472"/>
              <a:chOff x="336" y="1122"/>
              <a:chExt cx="480" cy="47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52"/>
                <a:chOff x="999" y="3120"/>
                <a:chExt cx="768" cy="1102"/>
              </a:xfrm>
            </p:grpSpPr>
            <p:sp>
              <p:nvSpPr>
                <p:cNvPr id="55304" name="AutoShape 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05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06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6"/>
                  <a:ext cx="186" cy="89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5307" name="Text Box 11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419225" y="2505075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50 000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2743200" y="2500312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60 000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3938588" y="2505075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70 000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386388" y="2476500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80 000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6667500" y="2476500"/>
            <a:ext cx="1181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90 000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338" y="2343150"/>
            <a:ext cx="9139237" cy="704850"/>
            <a:chOff x="30" y="2493"/>
            <a:chExt cx="5757" cy="444"/>
          </a:xfrm>
        </p:grpSpPr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144" y="2544"/>
              <a:ext cx="55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Text Box 22"/>
            <p:cNvSpPr txBox="1">
              <a:spLocks noChangeArrowheads="1"/>
            </p:cNvSpPr>
            <p:nvPr/>
          </p:nvSpPr>
          <p:spPr bwMode="auto">
            <a:xfrm>
              <a:off x="30" y="2610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40 000</a:t>
              </a:r>
            </a:p>
          </p:txBody>
        </p:sp>
        <p:sp>
          <p:nvSpPr>
            <p:cNvPr id="55319" name="Text Box 23"/>
            <p:cNvSpPr txBox="1">
              <a:spLocks noChangeArrowheads="1"/>
            </p:cNvSpPr>
            <p:nvPr/>
          </p:nvSpPr>
          <p:spPr bwMode="auto">
            <a:xfrm>
              <a:off x="4923" y="2592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100 000</a:t>
              </a:r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38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Line 36"/>
            <p:cNvSpPr>
              <a:spLocks noChangeShapeType="1"/>
            </p:cNvSpPr>
            <p:nvPr/>
          </p:nvSpPr>
          <p:spPr bwMode="auto">
            <a:xfrm>
              <a:off x="1200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>
              <a:off x="4560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>
              <a:off x="206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>
              <a:off x="2832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>
              <a:off x="374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>
              <a:off x="5328" y="2493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404" name="Rectangle 108"/>
          <p:cNvSpPr>
            <a:spLocks noChangeArrowheads="1"/>
          </p:cNvSpPr>
          <p:nvPr/>
        </p:nvSpPr>
        <p:spPr bwMode="auto">
          <a:xfrm>
            <a:off x="39624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5" name="Rectangle 109"/>
          <p:cNvSpPr>
            <a:spLocks noChangeArrowheads="1"/>
          </p:cNvSpPr>
          <p:nvPr/>
        </p:nvSpPr>
        <p:spPr bwMode="auto">
          <a:xfrm>
            <a:off x="53340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6" name="Rectangle 110"/>
          <p:cNvSpPr>
            <a:spLocks noChangeArrowheads="1"/>
          </p:cNvSpPr>
          <p:nvPr/>
        </p:nvSpPr>
        <p:spPr bwMode="auto">
          <a:xfrm>
            <a:off x="66294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086225" y="251936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70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410200" y="2514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6629400" y="2514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0" grpId="0"/>
      <p:bldP spid="55321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0" y="1295400"/>
            <a:ext cx="1905000" cy="706438"/>
            <a:chOff x="240" y="1104"/>
            <a:chExt cx="1200" cy="504"/>
          </a:xfrm>
        </p:grpSpPr>
        <p:sp>
          <p:nvSpPr>
            <p:cNvPr id="55341" name="AutoShape 45"/>
            <p:cNvSpPr>
              <a:spLocks noChangeArrowheads="1"/>
            </p:cNvSpPr>
            <p:nvPr/>
          </p:nvSpPr>
          <p:spPr bwMode="gray">
            <a:xfrm>
              <a:off x="240" y="1104"/>
              <a:ext cx="120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latin typeface="Times New Roman" pitchFamily="18" charset="0"/>
                </a:rPr>
                <a:t>          Số ?</a:t>
              </a:r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318" y="1131"/>
              <a:ext cx="480" cy="477"/>
              <a:chOff x="336" y="1122"/>
              <a:chExt cx="480" cy="477"/>
            </a:xfrm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57"/>
                <a:chOff x="999" y="3120"/>
                <a:chExt cx="768" cy="1112"/>
              </a:xfrm>
            </p:grpSpPr>
            <p:sp>
              <p:nvSpPr>
                <p:cNvPr id="55344" name="AutoShape 4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45" name="Freeform 4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90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5347" name="Text Box 51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55379" name="Group 83"/>
          <p:cNvGraphicFramePr>
            <a:graphicFrameLocks noGrp="1"/>
          </p:cNvGraphicFramePr>
          <p:nvPr>
            <p:ph/>
          </p:nvPr>
        </p:nvGraphicFramePr>
        <p:xfrm>
          <a:off x="304800" y="2057400"/>
          <a:ext cx="8382000" cy="3093720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685800" y="2057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liền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trước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5382" name="Text Box 8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</a:rPr>
              <a:t>Số đã cho</a:t>
            </a:r>
          </a:p>
        </p:txBody>
      </p:sp>
      <p:sp>
        <p:nvSpPr>
          <p:cNvPr id="55383" name="Text Box 87"/>
          <p:cNvSpPr txBox="1">
            <a:spLocks noChangeArrowheads="1"/>
          </p:cNvSpPr>
          <p:nvPr/>
        </p:nvSpPr>
        <p:spPr bwMode="auto">
          <a:xfrm>
            <a:off x="6477000" y="2057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</a:rPr>
              <a:t>Số liền sau</a:t>
            </a:r>
          </a:p>
        </p:txBody>
      </p:sp>
      <p:sp>
        <p:nvSpPr>
          <p:cNvPr id="55384" name="Text Box 88"/>
          <p:cNvSpPr txBox="1">
            <a:spLocks noChangeArrowheads="1"/>
          </p:cNvSpPr>
          <p:nvPr/>
        </p:nvSpPr>
        <p:spPr bwMode="auto">
          <a:xfrm>
            <a:off x="3957638" y="25574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12 534</a:t>
            </a:r>
          </a:p>
        </p:txBody>
      </p:sp>
      <p:sp>
        <p:nvSpPr>
          <p:cNvPr id="55385" name="Text Box 89"/>
          <p:cNvSpPr txBox="1">
            <a:spLocks noChangeArrowheads="1"/>
          </p:cNvSpPr>
          <p:nvPr/>
        </p:nvSpPr>
        <p:spPr bwMode="auto">
          <a:xfrm>
            <a:off x="4024313" y="3581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62 370</a:t>
            </a:r>
          </a:p>
        </p:txBody>
      </p:sp>
      <p:sp>
        <p:nvSpPr>
          <p:cNvPr id="55386" name="Text Box 90"/>
          <p:cNvSpPr txBox="1">
            <a:spLocks noChangeArrowheads="1"/>
          </p:cNvSpPr>
          <p:nvPr/>
        </p:nvSpPr>
        <p:spPr bwMode="auto">
          <a:xfrm>
            <a:off x="3971925" y="308133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43 905</a:t>
            </a:r>
          </a:p>
        </p:txBody>
      </p:sp>
      <p:sp>
        <p:nvSpPr>
          <p:cNvPr id="55389" name="Text Box 93"/>
          <p:cNvSpPr txBox="1">
            <a:spLocks noChangeArrowheads="1"/>
          </p:cNvSpPr>
          <p:nvPr/>
        </p:nvSpPr>
        <p:spPr bwMode="auto">
          <a:xfrm>
            <a:off x="1143000" y="2590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12 533</a:t>
            </a:r>
          </a:p>
        </p:txBody>
      </p:sp>
      <p:sp>
        <p:nvSpPr>
          <p:cNvPr id="55390" name="Text Box 94"/>
          <p:cNvSpPr txBox="1">
            <a:spLocks noChangeArrowheads="1"/>
          </p:cNvSpPr>
          <p:nvPr/>
        </p:nvSpPr>
        <p:spPr bwMode="auto">
          <a:xfrm>
            <a:off x="1147763" y="3048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43 904</a:t>
            </a:r>
          </a:p>
        </p:txBody>
      </p:sp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1133475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62 369</a:t>
            </a:r>
          </a:p>
        </p:txBody>
      </p:sp>
      <p:sp>
        <p:nvSpPr>
          <p:cNvPr id="55392" name="Text Box 96"/>
          <p:cNvSpPr txBox="1">
            <a:spLocks noChangeArrowheads="1"/>
          </p:cNvSpPr>
          <p:nvPr/>
        </p:nvSpPr>
        <p:spPr bwMode="auto">
          <a:xfrm>
            <a:off x="6705600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62 371</a:t>
            </a: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6705600" y="3048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43 906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6705600" y="2514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12 535</a:t>
            </a:r>
          </a:p>
        </p:txBody>
      </p:sp>
      <p:sp>
        <p:nvSpPr>
          <p:cNvPr id="55395" name="Rectangle 99"/>
          <p:cNvSpPr>
            <a:spLocks noChangeArrowheads="1"/>
          </p:cNvSpPr>
          <p:nvPr/>
        </p:nvSpPr>
        <p:spPr bwMode="auto">
          <a:xfrm>
            <a:off x="1066800" y="2590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6" name="Rectangle 100"/>
          <p:cNvSpPr>
            <a:spLocks noChangeArrowheads="1"/>
          </p:cNvSpPr>
          <p:nvPr/>
        </p:nvSpPr>
        <p:spPr bwMode="auto">
          <a:xfrm>
            <a:off x="1066800" y="3157538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7" name="Rectangle 101"/>
          <p:cNvSpPr>
            <a:spLocks noChangeArrowheads="1"/>
          </p:cNvSpPr>
          <p:nvPr/>
        </p:nvSpPr>
        <p:spPr bwMode="auto">
          <a:xfrm>
            <a:off x="1066800" y="36576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8" name="Rectangle 102"/>
          <p:cNvSpPr>
            <a:spLocks noChangeArrowheads="1"/>
          </p:cNvSpPr>
          <p:nvPr/>
        </p:nvSpPr>
        <p:spPr bwMode="auto">
          <a:xfrm>
            <a:off x="6400800" y="36576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9" name="Rectangle 103"/>
          <p:cNvSpPr>
            <a:spLocks noChangeArrowheads="1"/>
          </p:cNvSpPr>
          <p:nvPr/>
        </p:nvSpPr>
        <p:spPr bwMode="auto">
          <a:xfrm>
            <a:off x="6400800" y="31242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0" name="Rectangle 104"/>
          <p:cNvSpPr>
            <a:spLocks noChangeArrowheads="1"/>
          </p:cNvSpPr>
          <p:nvPr/>
        </p:nvSpPr>
        <p:spPr bwMode="auto">
          <a:xfrm>
            <a:off x="6400800" y="2590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705600" y="2590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535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" name="Text Box 88"/>
          <p:cNvSpPr txBox="1">
            <a:spLocks noChangeArrowheads="1"/>
          </p:cNvSpPr>
          <p:nvPr/>
        </p:nvSpPr>
        <p:spPr bwMode="auto">
          <a:xfrm>
            <a:off x="990600" y="2590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533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Text Box 88"/>
          <p:cNvSpPr txBox="1">
            <a:spLocks noChangeArrowheads="1"/>
          </p:cNvSpPr>
          <p:nvPr/>
        </p:nvSpPr>
        <p:spPr bwMode="auto">
          <a:xfrm>
            <a:off x="6705600" y="3124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43 906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88"/>
          <p:cNvSpPr txBox="1">
            <a:spLocks noChangeArrowheads="1"/>
          </p:cNvSpPr>
          <p:nvPr/>
        </p:nvSpPr>
        <p:spPr bwMode="auto">
          <a:xfrm>
            <a:off x="990600" y="3124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43 904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6705600" y="36576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62 371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990600" y="36576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62 369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705600" y="4114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40 000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990600" y="4114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39 998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6629400" y="4648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100 000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990600" y="4648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99 998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81" grpId="0"/>
      <p:bldP spid="55382" grpId="0"/>
      <p:bldP spid="55383" grpId="0"/>
      <p:bldP spid="55384" grpId="0"/>
      <p:bldP spid="55385" grpId="0"/>
      <p:bldP spid="55386" grpId="0"/>
      <p:bldP spid="55389" grpId="0"/>
      <p:bldP spid="55390" grpId="0"/>
      <p:bldP spid="55391" grpId="0"/>
      <p:bldP spid="55392" grpId="0"/>
      <p:bldP spid="55393" grpId="0"/>
      <p:bldP spid="55394" grpId="0"/>
      <p:bldP spid="55395" grpId="0" animBg="1"/>
      <p:bldP spid="55396" grpId="0" animBg="1"/>
      <p:bldP spid="55397" grpId="0" animBg="1"/>
      <p:bldP spid="55398" grpId="0" animBg="1"/>
      <p:bldP spid="55399" grpId="0" animBg="1"/>
      <p:bldP spid="55400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9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2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5&quot;&gt;&lt;property id=&quot;20148&quot; value=&quot;5&quot;/&gt;&lt;property id=&quot;20300&quot; value=&quot;Slide 12&quot;/&gt;&lt;property id=&quot;20307&quot; value=&quot;264&quot;/&gt;&lt;/object&gt;&lt;object type=&quot;3&quot; unique_id=&quot;10016&quot;&gt;&lt;property id=&quot;20148&quot; value=&quot;5&quot;/&gt;&lt;property id=&quot;20300&quot; value=&quot;Slide 13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714</Words>
  <Application>Microsoft Office PowerPoint</Application>
  <PresentationFormat>On-screen Show (4:3)</PresentationFormat>
  <Paragraphs>172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VNI-Tubes</vt:lpstr>
      <vt:lpstr>Wingdings</vt:lpstr>
      <vt:lpstr>Office Theme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AutoBVT</cp:lastModifiedBy>
  <cp:revision>12</cp:revision>
  <dcterms:created xsi:type="dcterms:W3CDTF">2015-03-18T03:25:56Z</dcterms:created>
  <dcterms:modified xsi:type="dcterms:W3CDTF">2022-03-19T12:51:01Z</dcterms:modified>
</cp:coreProperties>
</file>